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5" r:id="rId3"/>
    <p:sldMasterId id="2147483732" r:id="rId4"/>
    <p:sldMasterId id="2147483744" r:id="rId5"/>
    <p:sldMasterId id="2147483757" r:id="rId6"/>
    <p:sldMasterId id="2147483769" r:id="rId7"/>
    <p:sldMasterId id="2147483788" r:id="rId8"/>
  </p:sldMasterIdLst>
  <p:notesMasterIdLst>
    <p:notesMasterId r:id="rId46"/>
  </p:notesMasterIdLst>
  <p:sldIdLst>
    <p:sldId id="265" r:id="rId9"/>
    <p:sldId id="267" r:id="rId10"/>
    <p:sldId id="293" r:id="rId11"/>
    <p:sldId id="333" r:id="rId12"/>
    <p:sldId id="334" r:id="rId13"/>
    <p:sldId id="273" r:id="rId14"/>
    <p:sldId id="335" r:id="rId15"/>
    <p:sldId id="298" r:id="rId16"/>
    <p:sldId id="336" r:id="rId17"/>
    <p:sldId id="337" r:id="rId18"/>
    <p:sldId id="283" r:id="rId19"/>
    <p:sldId id="338" r:id="rId20"/>
    <p:sldId id="339" r:id="rId21"/>
    <p:sldId id="294" r:id="rId22"/>
    <p:sldId id="340" r:id="rId23"/>
    <p:sldId id="341" r:id="rId24"/>
    <p:sldId id="2007577147" r:id="rId25"/>
    <p:sldId id="296" r:id="rId26"/>
    <p:sldId id="264" r:id="rId27"/>
    <p:sldId id="342" r:id="rId28"/>
    <p:sldId id="269" r:id="rId29"/>
    <p:sldId id="295" r:id="rId30"/>
    <p:sldId id="343" r:id="rId31"/>
    <p:sldId id="297" r:id="rId32"/>
    <p:sldId id="288" r:id="rId33"/>
    <p:sldId id="344" r:id="rId34"/>
    <p:sldId id="275" r:id="rId35"/>
    <p:sldId id="2007577139" r:id="rId36"/>
    <p:sldId id="2007577142" r:id="rId37"/>
    <p:sldId id="2007577143" r:id="rId38"/>
    <p:sldId id="290" r:id="rId39"/>
    <p:sldId id="2007577144" r:id="rId40"/>
    <p:sldId id="2007577145" r:id="rId41"/>
    <p:sldId id="2007577146" r:id="rId42"/>
    <p:sldId id="258" r:id="rId43"/>
    <p:sldId id="2007577148"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90616-9FB6-4558-8726-7BF01F27EB86}"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9734C-3593-4B4D-AF91-A60131C8D909}" type="slidenum">
              <a:rPr lang="en-US" smtClean="0"/>
              <a:t>‹#›</a:t>
            </a:fld>
            <a:endParaRPr lang="en-US"/>
          </a:p>
        </p:txBody>
      </p:sp>
    </p:spTree>
    <p:extLst>
      <p:ext uri="{BB962C8B-B14F-4D97-AF65-F5344CB8AC3E}">
        <p14:creationId xmlns:p14="http://schemas.microsoft.com/office/powerpoint/2010/main" val="26709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36795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836929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5669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89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8767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19125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5477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6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62565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308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8552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00045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82843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6777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0437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1930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6063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6433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8579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5477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6320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483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264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124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37599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402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425857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790240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86430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8958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87144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528895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330415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540421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168714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31229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68762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40519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41422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2719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37972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3868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613843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108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38137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55852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045028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10561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378110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910718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46041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76072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613056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9581963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698759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200819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037242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9789984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401799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86151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430106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065581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2696047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834210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9416245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80410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89218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3205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9646181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1749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5507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1289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6518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6108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814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1943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7826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1259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83769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9634686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758595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95001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731415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29973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105094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81247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124439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1757953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0186215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6790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6"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Ubuntu"/>
                <a:ea typeface="Ubuntu"/>
                <a:cs typeface="Ubuntu"/>
                <a:sym typeface="Ubuntu"/>
              </a:defRPr>
            </a:lvl1pPr>
            <a:lvl2pPr lvl="1" rtl="0">
              <a:spcBef>
                <a:spcPts val="0"/>
              </a:spcBef>
              <a:spcAft>
                <a:spcPts val="0"/>
              </a:spcAft>
              <a:buNone/>
              <a:defRPr sz="1867">
                <a:solidFill>
                  <a:schemeClr val="dk1"/>
                </a:solidFill>
                <a:latin typeface="Ubuntu"/>
                <a:ea typeface="Ubuntu"/>
                <a:cs typeface="Ubuntu"/>
                <a:sym typeface="Ubuntu"/>
              </a:defRPr>
            </a:lvl2pPr>
            <a:lvl3pPr lvl="2" rtl="0">
              <a:spcBef>
                <a:spcPts val="0"/>
              </a:spcBef>
              <a:spcAft>
                <a:spcPts val="0"/>
              </a:spcAft>
              <a:buNone/>
              <a:defRPr sz="1867">
                <a:solidFill>
                  <a:schemeClr val="dk1"/>
                </a:solidFill>
                <a:latin typeface="Ubuntu"/>
                <a:ea typeface="Ubuntu"/>
                <a:cs typeface="Ubuntu"/>
                <a:sym typeface="Ubuntu"/>
              </a:defRPr>
            </a:lvl3pPr>
            <a:lvl4pPr lvl="3" rtl="0">
              <a:spcBef>
                <a:spcPts val="0"/>
              </a:spcBef>
              <a:spcAft>
                <a:spcPts val="0"/>
              </a:spcAft>
              <a:buNone/>
              <a:defRPr sz="1867">
                <a:solidFill>
                  <a:schemeClr val="dk1"/>
                </a:solidFill>
                <a:latin typeface="Ubuntu"/>
                <a:ea typeface="Ubuntu"/>
                <a:cs typeface="Ubuntu"/>
                <a:sym typeface="Ubuntu"/>
              </a:defRPr>
            </a:lvl4pPr>
            <a:lvl5pPr lvl="4" rtl="0">
              <a:spcBef>
                <a:spcPts val="0"/>
              </a:spcBef>
              <a:spcAft>
                <a:spcPts val="0"/>
              </a:spcAft>
              <a:buNone/>
              <a:defRPr sz="1867">
                <a:solidFill>
                  <a:schemeClr val="dk1"/>
                </a:solidFill>
                <a:latin typeface="Ubuntu"/>
                <a:ea typeface="Ubuntu"/>
                <a:cs typeface="Ubuntu"/>
                <a:sym typeface="Ubuntu"/>
              </a:defRPr>
            </a:lvl5pPr>
            <a:lvl6pPr lvl="5" rtl="0">
              <a:spcBef>
                <a:spcPts val="0"/>
              </a:spcBef>
              <a:spcAft>
                <a:spcPts val="0"/>
              </a:spcAft>
              <a:buNone/>
              <a:defRPr sz="1867">
                <a:solidFill>
                  <a:schemeClr val="dk1"/>
                </a:solidFill>
                <a:latin typeface="Ubuntu"/>
                <a:ea typeface="Ubuntu"/>
                <a:cs typeface="Ubuntu"/>
                <a:sym typeface="Ubuntu"/>
              </a:defRPr>
            </a:lvl6pPr>
            <a:lvl7pPr lvl="6" rtl="0">
              <a:spcBef>
                <a:spcPts val="0"/>
              </a:spcBef>
              <a:spcAft>
                <a:spcPts val="0"/>
              </a:spcAft>
              <a:buNone/>
              <a:defRPr sz="1867">
                <a:solidFill>
                  <a:schemeClr val="dk1"/>
                </a:solidFill>
                <a:latin typeface="Ubuntu"/>
                <a:ea typeface="Ubuntu"/>
                <a:cs typeface="Ubuntu"/>
                <a:sym typeface="Ubuntu"/>
              </a:defRPr>
            </a:lvl7pPr>
            <a:lvl8pPr lvl="7" rtl="0">
              <a:spcBef>
                <a:spcPts val="0"/>
              </a:spcBef>
              <a:spcAft>
                <a:spcPts val="0"/>
              </a:spcAft>
              <a:buNone/>
              <a:defRPr sz="1867">
                <a:solidFill>
                  <a:schemeClr val="dk1"/>
                </a:solidFill>
                <a:latin typeface="Ubuntu"/>
                <a:ea typeface="Ubuntu"/>
                <a:cs typeface="Ubuntu"/>
                <a:sym typeface="Ubuntu"/>
              </a:defRPr>
            </a:lvl8pPr>
            <a:lvl9pPr lvl="8" rtl="0">
              <a:spcBef>
                <a:spcPts val="0"/>
              </a:spcBef>
              <a:spcAft>
                <a:spcPts val="0"/>
              </a:spcAft>
              <a:buNone/>
              <a:defRPr sz="1867">
                <a:solidFill>
                  <a:schemeClr val="dk1"/>
                </a:solidFill>
                <a:latin typeface="Ubuntu"/>
                <a:ea typeface="Ubuntu"/>
                <a:cs typeface="Ubuntu"/>
                <a:sym typeface="Ubuntu"/>
              </a:defRPr>
            </a:lvl9pPr>
          </a:lstStyle>
          <a:p>
            <a:endParaRPr/>
          </a:p>
        </p:txBody>
      </p:sp>
    </p:spTree>
    <p:extLst>
      <p:ext uri="{BB962C8B-B14F-4D97-AF65-F5344CB8AC3E}">
        <p14:creationId xmlns:p14="http://schemas.microsoft.com/office/powerpoint/2010/main" val="4055102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0694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092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28355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10696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475909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772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47474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28338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1136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846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27224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571859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37753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94336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94150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62731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52896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63931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20045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758604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15/12/2023</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6525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4.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5.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81ECF2D-3221-0CE4-6BF2-9BBAC54192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3600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800" r:id="rId8"/>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2" name="9Slide.vn - 2019">
            <a:extLst>
              <a:ext uri="{FF2B5EF4-FFF2-40B4-BE49-F238E27FC236}">
                <a16:creationId xmlns:a16="http://schemas.microsoft.com/office/drawing/2014/main" id="{20DC80DE-8913-5EB9-9EC0-79D2CCC80D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7608496"/>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05B51EA-782E-3AEF-1C52-FBF4D7B99D2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51218033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EB3CBF6-4C4A-829F-FAAB-B5CE4EA129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3408358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822D7D4-07F3-3B3E-CB6C-536F10F590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59410"/>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2B2DC5-50F9-EE24-63D6-87202809E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12/15/2023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9759696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D76864C-2EE6-8D6D-7416-05D07336E9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1394685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014605D-2802-2D9E-B088-D21CAA3F1B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85321CAC-ED01-361E-1C8D-EA00276245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3525" y="142875"/>
            <a:ext cx="1219200" cy="1219200"/>
          </a:xfrm>
          <a:prstGeom prst="rect">
            <a:avLst/>
          </a:prstGeom>
        </p:spPr>
      </p:pic>
    </p:spTree>
    <p:extLst>
      <p:ext uri="{BB962C8B-B14F-4D97-AF65-F5344CB8AC3E}">
        <p14:creationId xmlns:p14="http://schemas.microsoft.com/office/powerpoint/2010/main" val="326218193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9.em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69.xml"/><Relationship Id="rId6" Type="http://schemas.microsoft.com/office/2007/relationships/hdphoto" Target="../media/hdphoto4.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69.xml"/><Relationship Id="rId5" Type="http://schemas.openxmlformats.org/officeDocument/2006/relationships/image" Target="../media/image6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63.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69.xml"/><Relationship Id="rId5" Type="http://schemas.openxmlformats.org/officeDocument/2006/relationships/image" Target="../media/image60.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69.xml"/><Relationship Id="rId5" Type="http://schemas.openxmlformats.org/officeDocument/2006/relationships/image" Target="../media/image60.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69.xml"/><Relationship Id="rId6" Type="http://schemas.microsoft.com/office/2007/relationships/hdphoto" Target="../media/hdphoto8.wdp"/><Relationship Id="rId5" Type="http://schemas.openxmlformats.org/officeDocument/2006/relationships/image" Target="../media/image6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jpeg"/><Relationship Id="rId1" Type="http://schemas.openxmlformats.org/officeDocument/2006/relationships/slideLayout" Target="../slideLayouts/slideLayout69.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9.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1.wav"/><Relationship Id="rId1" Type="http://schemas.openxmlformats.org/officeDocument/2006/relationships/slideLayout" Target="../slideLayouts/slideLayout69.xml"/><Relationship Id="rId5" Type="http://schemas.microsoft.com/office/2007/relationships/hdphoto" Target="../media/hdphoto11.wdp"/><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69.xml"/><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69.xml"/><Relationship Id="rId4" Type="http://schemas.openxmlformats.org/officeDocument/2006/relationships/image" Target="../media/image72.sv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7.jp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69.xml"/><Relationship Id="rId5" Type="http://schemas.openxmlformats.org/officeDocument/2006/relationships/image" Target="../media/image74.png"/><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69.xml"/><Relationship Id="rId5" Type="http://schemas.openxmlformats.org/officeDocument/2006/relationships/image" Target="../media/image75.png"/><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emf"/><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夏日欢快轻松口哨尤克里里">
            <a:hlinkClick r:id="" action="ppaction://media"/>
            <a:extLst>
              <a:ext uri="{FF2B5EF4-FFF2-40B4-BE49-F238E27FC236}">
                <a16:creationId xmlns:a16="http://schemas.microsoft.com/office/drawing/2014/main" id="{87D785C4-7DB5-4B95-8ABA-80A225AD33C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1257817" y="7248892"/>
            <a:ext cx="609600" cy="609600"/>
          </a:xfrm>
          <a:prstGeom prst="rect">
            <a:avLst/>
          </a:prstGeom>
        </p:spPr>
      </p:pic>
      <p:pic>
        <p:nvPicPr>
          <p:cNvPr id="13" name="Picture 12">
            <a:extLst>
              <a:ext uri="{FF2B5EF4-FFF2-40B4-BE49-F238E27FC236}">
                <a16:creationId xmlns:a16="http://schemas.microsoft.com/office/drawing/2014/main" id="{F49AEC24-D0E5-4CE9-84DC-757BCB7C679F}"/>
              </a:ext>
            </a:extLst>
          </p:cNvPr>
          <p:cNvPicPr>
            <a:picLocks noChangeAspect="1"/>
          </p:cNvPicPr>
          <p:nvPr/>
        </p:nvPicPr>
        <p:blipFill>
          <a:blip r:embed="rId6"/>
          <a:stretch>
            <a:fillRect/>
          </a:stretch>
        </p:blipFill>
        <p:spPr>
          <a:xfrm>
            <a:off x="3381022" y="1384469"/>
            <a:ext cx="5429956" cy="959556"/>
          </a:xfrm>
          <a:prstGeom prst="rect">
            <a:avLst/>
          </a:prstGeom>
        </p:spPr>
      </p:pic>
      <p:pic>
        <p:nvPicPr>
          <p:cNvPr id="3" name="Picture 2"/>
          <p:cNvPicPr>
            <a:picLocks noChangeAspect="1"/>
          </p:cNvPicPr>
          <p:nvPr/>
        </p:nvPicPr>
        <p:blipFill>
          <a:blip r:embed="rId7"/>
          <a:stretch>
            <a:fillRect/>
          </a:stretch>
        </p:blipFill>
        <p:spPr>
          <a:xfrm>
            <a:off x="3875283" y="1349480"/>
            <a:ext cx="4237087" cy="859611"/>
          </a:xfrm>
          <a:prstGeom prst="rect">
            <a:avLst/>
          </a:prstGeom>
        </p:spPr>
      </p:pic>
      <p:sp>
        <p:nvSpPr>
          <p:cNvPr id="12" name="TextBox 11">
            <a:extLst>
              <a:ext uri="{FF2B5EF4-FFF2-40B4-BE49-F238E27FC236}">
                <a16:creationId xmlns:a16="http://schemas.microsoft.com/office/drawing/2014/main" id="{329B7AB3-CC94-4B20-BDD9-DB9353552C38}"/>
              </a:ext>
            </a:extLst>
          </p:cNvPr>
          <p:cNvSpPr txBox="1"/>
          <p:nvPr/>
        </p:nvSpPr>
        <p:spPr>
          <a:xfrm>
            <a:off x="2968377" y="152354"/>
            <a:ext cx="574561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34254A40-1771-4AAD-3261-DA95EE12CD64}"/>
              </a:ext>
            </a:extLst>
          </p:cNvPr>
          <p:cNvPicPr>
            <a:picLocks noChangeAspect="1"/>
          </p:cNvPicPr>
          <p:nvPr/>
        </p:nvPicPr>
        <p:blipFill>
          <a:blip r:embed="rId8"/>
          <a:stretch>
            <a:fillRect/>
          </a:stretch>
        </p:blipFill>
        <p:spPr>
          <a:xfrm>
            <a:off x="4792477" y="2450173"/>
            <a:ext cx="2816596" cy="871804"/>
          </a:xfrm>
          <a:prstGeom prst="rect">
            <a:avLst/>
          </a:prstGeom>
        </p:spPr>
      </p:pic>
      <p:pic>
        <p:nvPicPr>
          <p:cNvPr id="5" name="Picture 4">
            <a:extLst>
              <a:ext uri="{FF2B5EF4-FFF2-40B4-BE49-F238E27FC236}">
                <a16:creationId xmlns:a16="http://schemas.microsoft.com/office/drawing/2014/main" id="{3782055D-5A2D-B824-05E2-396F98B76F08}"/>
              </a:ext>
            </a:extLst>
          </p:cNvPr>
          <p:cNvPicPr>
            <a:picLocks noChangeAspect="1"/>
          </p:cNvPicPr>
          <p:nvPr/>
        </p:nvPicPr>
        <p:blipFill>
          <a:blip r:embed="rId9"/>
          <a:stretch>
            <a:fillRect/>
          </a:stretch>
        </p:blipFill>
        <p:spPr>
          <a:xfrm>
            <a:off x="2550095" y="3604966"/>
            <a:ext cx="7358510" cy="1286367"/>
          </a:xfrm>
          <a:prstGeom prst="rect">
            <a:avLst/>
          </a:prstGeom>
        </p:spPr>
      </p:pic>
    </p:spTree>
    <p:extLst>
      <p:ext uri="{BB962C8B-B14F-4D97-AF65-F5344CB8AC3E}">
        <p14:creationId xmlns:p14="http://schemas.microsoft.com/office/powerpoint/2010/main" val="8518659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33" fill="hold"/>
                                        <p:tgtEl>
                                          <p:spTgt spid="10"/>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1907598" y="817190"/>
            <a:ext cx="9701349" cy="2507036"/>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1" name="Picture 10">
            <a:extLst>
              <a:ext uri="{FF2B5EF4-FFF2-40B4-BE49-F238E27FC236}">
                <a16:creationId xmlns:a16="http://schemas.microsoft.com/office/drawing/2014/main" id="{37417853-F9EB-4A80-8488-152AA7395BBF}"/>
              </a:ext>
            </a:extLst>
          </p:cNvPr>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a:extLst>
              <a:ext uri="{FF2B5EF4-FFF2-40B4-BE49-F238E27FC236}">
                <a16:creationId xmlns:a16="http://schemas.microsoft.com/office/drawing/2014/main" id="{54BD421B-25D3-4D89-8966-64B24B6C8294}"/>
              </a:ext>
            </a:extLst>
          </p:cNvPr>
          <p:cNvSpPr txBox="1"/>
          <p:nvPr/>
        </p:nvSpPr>
        <p:spPr>
          <a:xfrm>
            <a:off x="2705100" y="1191087"/>
            <a:ext cx="8286750" cy="177640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Arial"/>
                <a:cs typeface="Arial"/>
                <a:sym typeface="Arial"/>
              </a:rPr>
              <a:t>Vẽ</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và</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sáng</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tác</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thơ</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hoặc</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viết</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một</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câu</a:t>
            </a:r>
            <a:r>
              <a:rPr kumimoji="0" lang="en-US" sz="32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Arial"/>
                <a:cs typeface="Arial"/>
                <a:sym typeface="Arial"/>
              </a:rPr>
              <a:t>văn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đoạn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văn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để</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nói</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về</a:t>
            </a:r>
            <a:r>
              <a:rPr lang="en-US" sz="3200" b="1" kern="0" dirty="0">
                <a:solidFill>
                  <a:srgbClr val="000000"/>
                </a:solidFill>
                <a:latin typeface="Arial"/>
                <a:ea typeface="Arial"/>
                <a:cs typeface="Arial"/>
                <a:sym typeface="Arial"/>
              </a:rPr>
              <a:t> ý </a:t>
            </a:r>
            <a:r>
              <a:rPr lang="en-US" sz="3200" b="1" kern="0" dirty="0" err="1">
                <a:solidFill>
                  <a:srgbClr val="000000"/>
                </a:solidFill>
                <a:latin typeface="Arial"/>
                <a:ea typeface="Arial"/>
                <a:cs typeface="Arial"/>
                <a:sym typeface="Arial"/>
              </a:rPr>
              <a:t>nghĩa</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của</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các</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hoạt</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động</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đền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ơn</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đáp</a:t>
            </a:r>
            <a:r>
              <a:rPr lang="en-US" sz="3200" b="1" kern="0" dirty="0">
                <a:solidFill>
                  <a:srgbClr val="000000"/>
                </a:solidFill>
                <a:latin typeface="Arial"/>
                <a:ea typeface="Arial"/>
                <a:cs typeface="Arial"/>
                <a:sym typeface="Arial"/>
              </a:rPr>
              <a:t> </a:t>
            </a:r>
            <a:r>
              <a:rPr lang="en-US" sz="3200" b="1" kern="0" dirty="0" err="1">
                <a:solidFill>
                  <a:srgbClr val="000000"/>
                </a:solidFill>
                <a:latin typeface="Arial"/>
                <a:ea typeface="Arial"/>
                <a:cs typeface="Arial"/>
                <a:sym typeface="Arial"/>
              </a:rPr>
              <a:t>nghĩa</a:t>
            </a:r>
            <a:r>
              <a:rPr lang="en-US" sz="3200" b="1" kern="0" dirty="0">
                <a:solidFill>
                  <a:srgbClr val="000000"/>
                </a:solidFill>
                <a:latin typeface="Arial"/>
                <a:ea typeface="Arial"/>
                <a:cs typeface="Arial"/>
                <a:sym typeface="Arial"/>
              </a:rPr>
              <a:t>.</a:t>
            </a:r>
            <a:endParaRPr kumimoji="0" lang="en-US" sz="32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9022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996876" cy="2908119"/>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Uống nước nhớ nguồn” là truyền thống quý báu của dân tộc ta từ bao đời nay</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a:extLst>
              <a:ext uri="{FF2B5EF4-FFF2-40B4-BE49-F238E27FC236}">
                <a16:creationId xmlns:a16="http://schemas.microsoft.com/office/drawing/2014/main" id="{03E0222D-FDED-80AF-5436-BC702B118C7D}"/>
              </a:ext>
            </a:extLst>
          </p:cNvPr>
          <p:cNvPicPr>
            <a:picLocks noChangeAspect="1"/>
          </p:cNvPicPr>
          <p:nvPr/>
        </p:nvPicPr>
        <p:blipFill>
          <a:blip r:embed="rId6"/>
          <a:stretch>
            <a:fillRect/>
          </a:stretch>
        </p:blipFill>
        <p:spPr>
          <a:xfrm>
            <a:off x="3942024" y="-87319"/>
            <a:ext cx="4212701" cy="1603387"/>
          </a:xfrm>
          <a:prstGeom prst="rect">
            <a:avLst/>
          </a:prstGeom>
        </p:spPr>
      </p:pic>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a:extLst>
              <a:ext uri="{FF2B5EF4-FFF2-40B4-BE49-F238E27FC236}">
                <a16:creationId xmlns:a16="http://schemas.microsoft.com/office/drawing/2014/main" id="{E09AFF50-D79B-64F1-938B-73F4EE04492E}"/>
              </a:ext>
            </a:extLst>
          </p:cNvPr>
          <p:cNvSpPr txBox="1"/>
          <p:nvPr/>
        </p:nvSpPr>
        <p:spPr>
          <a:xfrm>
            <a:off x="4972051" y="2466975"/>
            <a:ext cx="59817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HĐ2: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Tìn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thương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binh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liệt</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sĩ</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công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mạng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địa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phương</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9315949"/>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Nguồn thông tin được lấy từ đâu?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Tìm bác tổ trưởng hay bác phụ trách Hội cựu chiến binh tại địa phương để thu thập thông tin.</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thông tin cần tìm hiểu về các tấm gương thương binh, liệt sĩ, người có công với cách mạng là gì?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Địa chỉ cụ thể của nhân vật; đóng góp của nhân vật ấy; hoàn cảnh gia đình hiện tại của nhân vật;...</a:t>
              </a:r>
            </a:p>
          </p:txBody>
        </p:sp>
      </p:grpSp>
      <p:sp>
        <p:nvSpPr>
          <p:cNvPr id="4" name="TextBox 3">
            <a:extLst>
              <a:ext uri="{FF2B5EF4-FFF2-40B4-BE49-F238E27FC236}">
                <a16:creationId xmlns:a16="http://schemas.microsoft.com/office/drawing/2014/main" id="{8A4FE134-4B4B-9BD0-0E24-FA34362417DC}"/>
              </a:ext>
            </a:extLst>
          </p:cNvPr>
          <p:cNvSpPr txBox="1"/>
          <p:nvPr/>
        </p:nvSpPr>
        <p:spPr>
          <a:xfrm>
            <a:off x="933450" y="114300"/>
            <a:ext cx="10296525" cy="1077218"/>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 </a:t>
            </a:r>
            <a:r>
              <a:rPr lang="en-US" sz="3200" b="1" dirty="0">
                <a:solidFill>
                  <a:srgbClr val="FF0000"/>
                </a:solidFill>
                <a:latin typeface="Calibri" panose="020F0502020204030204" pitchFamily="34" charset="0"/>
                <a:cs typeface="Calibri" panose="020F0502020204030204" pitchFamily="34" charset="0"/>
              </a:rPr>
              <a:t>C</a:t>
            </a:r>
            <a:r>
              <a:rPr lang="vi-VN" sz="3200" b="1" dirty="0">
                <a:solidFill>
                  <a:srgbClr val="FF0000"/>
                </a:solidFill>
                <a:latin typeface="Calibri" panose="020F0502020204030204" pitchFamily="34" charset="0"/>
                <a:cs typeface="Calibri" panose="020F0502020204030204" pitchFamily="34" charset="0"/>
              </a:rPr>
              <a:t>hia sẻ thông tin về những tấm gương thương binh, liệt sĩ, người có công với cách mạng ở địa phương mà mình biết:</a:t>
            </a:r>
          </a:p>
        </p:txBody>
      </p:sp>
    </p:spTree>
    <p:extLst>
      <p:ext uri="{BB962C8B-B14F-4D97-AF65-F5344CB8AC3E}">
        <p14:creationId xmlns:p14="http://schemas.microsoft.com/office/powerpoint/2010/main" val="1167423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97176" y="21841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684" y="1282881"/>
            <a:ext cx="9892374" cy="2908119"/>
            <a:chOff x="1511500" y="979714"/>
            <a:chExt cx="9892374"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81058" y="1487045"/>
              <a:ext cx="9352183" cy="2834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Lòng biết ơn không chỉ thông qua lời nói mà còn cần được thể hiện bằng những hành động cụ thể và thiết thực.</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pic>
        <p:nvPicPr>
          <p:cNvPr id="6" name="Picture 5">
            <a:extLst>
              <a:ext uri="{FF2B5EF4-FFF2-40B4-BE49-F238E27FC236}">
                <a16:creationId xmlns:a16="http://schemas.microsoft.com/office/drawing/2014/main" id="{03E0222D-FDED-80AF-5436-BC702B118C7D}"/>
              </a:ext>
            </a:extLst>
          </p:cNvPr>
          <p:cNvPicPr>
            <a:picLocks noChangeAspect="1"/>
          </p:cNvPicPr>
          <p:nvPr/>
        </p:nvPicPr>
        <p:blipFill>
          <a:blip r:embed="rId6"/>
          <a:stretch>
            <a:fillRect/>
          </a:stretch>
        </p:blipFill>
        <p:spPr>
          <a:xfrm>
            <a:off x="3942024" y="-87319"/>
            <a:ext cx="4212701" cy="1603387"/>
          </a:xfrm>
          <a:prstGeom prst="rect">
            <a:avLst/>
          </a:prstGeom>
        </p:spPr>
      </p:pic>
    </p:spTree>
    <p:extLst>
      <p:ext uri="{BB962C8B-B14F-4D97-AF65-F5344CB8AC3E}">
        <p14:creationId xmlns:p14="http://schemas.microsoft.com/office/powerpoint/2010/main" val="3294505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267;p29">
            <a:extLst>
              <a:ext uri="{FF2B5EF4-FFF2-40B4-BE49-F238E27FC236}">
                <a16:creationId xmlns:a16="http://schemas.microsoft.com/office/drawing/2014/main" id="{E3711FA7-6E5B-0E97-F265-DDAA6AD53552}"/>
              </a:ext>
            </a:extLst>
          </p:cNvPr>
          <p:cNvGrpSpPr/>
          <p:nvPr/>
        </p:nvGrpSpPr>
        <p:grpSpPr>
          <a:xfrm>
            <a:off x="152400" y="371475"/>
            <a:ext cx="11830050" cy="6229350"/>
            <a:chOff x="4312920" y="2438400"/>
            <a:chExt cx="6823393" cy="3368040"/>
          </a:xfrm>
        </p:grpSpPr>
        <p:sp>
          <p:nvSpPr>
            <p:cNvPr id="6" name="Google Shape;1268;p29">
              <a:extLst>
                <a:ext uri="{FF2B5EF4-FFF2-40B4-BE49-F238E27FC236}">
                  <a16:creationId xmlns:a16="http://schemas.microsoft.com/office/drawing/2014/main" id="{53C0C37A-50C9-FE7B-9D89-91062A59D490}"/>
                </a:ext>
              </a:extLst>
            </p:cNvPr>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1269;p29">
              <a:extLst>
                <a:ext uri="{FF2B5EF4-FFF2-40B4-BE49-F238E27FC236}">
                  <a16:creationId xmlns:a16="http://schemas.microsoft.com/office/drawing/2014/main" id="{5C978B89-E2E7-E795-B852-A394FA5DAF01}"/>
                </a:ext>
              </a:extLst>
            </p:cNvPr>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9" name="TextBox 8">
            <a:extLst>
              <a:ext uri="{FF2B5EF4-FFF2-40B4-BE49-F238E27FC236}">
                <a16:creationId xmlns:a16="http://schemas.microsoft.com/office/drawing/2014/main" id="{EAE8EE7B-D492-ADB7-2BC1-FE33A30A2BF8}"/>
              </a:ext>
            </a:extLst>
          </p:cNvPr>
          <p:cNvSpPr txBox="1"/>
          <p:nvPr/>
        </p:nvSpPr>
        <p:spPr>
          <a:xfrm>
            <a:off x="2638425" y="819150"/>
            <a:ext cx="7077075" cy="523220"/>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MỖI SỚM DẬY...</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8A70069-939B-C57C-BF11-B2B337780277}"/>
              </a:ext>
            </a:extLst>
          </p:cNvPr>
          <p:cNvSpPr txBox="1"/>
          <p:nvPr/>
        </p:nvSpPr>
        <p:spPr>
          <a:xfrm>
            <a:off x="704850" y="1600200"/>
            <a:ext cx="5781675" cy="3495829"/>
          </a:xfrm>
          <a:prstGeom prst="rect">
            <a:avLst/>
          </a:prstGeom>
          <a:noFill/>
        </p:spPr>
        <p:txBody>
          <a:bodyPr wrap="square" rtlCol="0">
            <a:spAutoFit/>
          </a:bodyPr>
          <a:lstStyle/>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Mỗi sớm dậy nghe lòng rộn rã</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Tiếng chim reo, nắng gió xôn xao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Nghe râm ran đầu ngõ những lời chào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Và lời chúc một ngày hạnh phúc!</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Những buổi sớm không tự nhiên có được</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Sớm bình yên, êm ái trong doi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tiếng khóc than, đạn nổ, bom rơi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Bao người đã ra đi, bao người ngã xuống..</a:t>
            </a:r>
            <a:endParaRPr lang="en-US" sz="2400"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332B5A6-DD86-7A22-6B53-D9712423320B}"/>
              </a:ext>
            </a:extLst>
          </p:cNvPr>
          <p:cNvSpPr txBox="1"/>
          <p:nvPr/>
        </p:nvSpPr>
        <p:spPr>
          <a:xfrm>
            <a:off x="6343650" y="1571625"/>
            <a:ext cx="5400675" cy="2131353"/>
          </a:xfrm>
          <a:prstGeom prst="rect">
            <a:avLst/>
          </a:prstGeom>
          <a:noFill/>
        </p:spPr>
        <p:txBody>
          <a:bodyPr wrap="square" rtlCol="0">
            <a:spAutoFit/>
          </a:bodyPr>
          <a:lstStyle/>
          <a:p>
            <a:pPr>
              <a:spcAft>
                <a:spcPts val="500"/>
              </a:spcAft>
            </a:pPr>
            <a:r>
              <a:rPr lang="vi-VN" sz="2400" i="1" dirty="0">
                <a:solidFill>
                  <a:srgbClr val="002060"/>
                </a:solidFill>
                <a:latin typeface="Cambria" panose="02040503050406030204" pitchFamily="18" charset="0"/>
                <a:ea typeface="Cambria" panose="02040503050406030204" pitchFamily="18" charset="0"/>
              </a:rPr>
              <a:t>Máu đã thấm từng bờ tre, thửa ruộng Từng con đường ta bước thân thương,</a:t>
            </a:r>
            <a:endParaRPr lang="en-US" sz="2400" i="1" dirty="0">
              <a:solidFill>
                <a:srgbClr val="002060"/>
              </a:solidFill>
              <a:latin typeface="Cambria" panose="02040503050406030204" pitchFamily="18" charset="0"/>
              <a:ea typeface="Cambria" panose="02040503050406030204" pitchFamily="18" charset="0"/>
            </a:endParaRPr>
          </a:p>
          <a:p>
            <a:pPr>
              <a:spcAft>
                <a:spcPts val="500"/>
              </a:spcAft>
            </a:pPr>
            <a:r>
              <a:rPr lang="vi-VN" sz="2400" i="1" dirty="0">
                <a:solidFill>
                  <a:srgbClr val="002060"/>
                </a:solidFill>
                <a:latin typeface="Cambria" panose="02040503050406030204" pitchFamily="18" charset="0"/>
                <a:ea typeface="Cambria" panose="02040503050406030204" pitchFamily="18" charset="0"/>
              </a:rPr>
              <a:t>Xoá dấu vết chiến tranh, đau khổ</a:t>
            </a:r>
          </a:p>
          <a:p>
            <a:pPr>
              <a:spcAft>
                <a:spcPts val="500"/>
              </a:spcAft>
            </a:pPr>
            <a:r>
              <a:rPr lang="vi-VN" sz="2400" i="1" dirty="0">
                <a:solidFill>
                  <a:srgbClr val="002060"/>
                </a:solidFill>
                <a:latin typeface="Cambria" panose="02040503050406030204" pitchFamily="18" charset="0"/>
                <a:ea typeface="Cambria" panose="02040503050406030204" pitchFamily="18" charset="0"/>
              </a:rPr>
              <a:t>Để hôm nay em vui bước đến trường...</a:t>
            </a:r>
          </a:p>
          <a:p>
            <a:pPr algn="r">
              <a:spcAft>
                <a:spcPts val="500"/>
              </a:spcAft>
            </a:pPr>
            <a:r>
              <a:rPr lang="vi-VN" sz="2400" i="1" dirty="0">
                <a:solidFill>
                  <a:srgbClr val="002060"/>
                </a:solidFill>
                <a:latin typeface="Cambria" panose="02040503050406030204" pitchFamily="18" charset="0"/>
                <a:ea typeface="Cambria" panose="02040503050406030204" pitchFamily="18" charset="0"/>
              </a:rPr>
              <a:t>(Thuỵ Anh)</a:t>
            </a:r>
          </a:p>
        </p:txBody>
      </p:sp>
    </p:spTree>
    <p:extLst>
      <p:ext uri="{BB962C8B-B14F-4D97-AF65-F5344CB8AC3E}">
        <p14:creationId xmlns:p14="http://schemas.microsoft.com/office/powerpoint/2010/main" val="3517891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0339ED2-33D9-3DBC-0F61-9CC9FFC41166}"/>
              </a:ext>
            </a:extLst>
          </p:cNvPr>
          <p:cNvPicPr>
            <a:picLocks noChangeAspect="1"/>
          </p:cNvPicPr>
          <p:nvPr/>
        </p:nvPicPr>
        <p:blipFill>
          <a:blip r:embed="rId3"/>
          <a:stretch>
            <a:fillRect/>
          </a:stretch>
        </p:blipFill>
        <p:spPr>
          <a:xfrm>
            <a:off x="6456670" y="810266"/>
            <a:ext cx="3145809" cy="2780017"/>
          </a:xfrm>
          <a:prstGeom prst="rect">
            <a:avLst/>
          </a:prstGeom>
        </p:spPr>
      </p:pic>
    </p:spTree>
    <p:extLst>
      <p:ext uri="{BB962C8B-B14F-4D97-AF65-F5344CB8AC3E}">
        <p14:creationId xmlns:p14="http://schemas.microsoft.com/office/powerpoint/2010/main" val="22532603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a:extLst>
              <a:ext uri="{FF2B5EF4-FFF2-40B4-BE49-F238E27FC236}">
                <a16:creationId xmlns:a16="http://schemas.microsoft.com/office/drawing/2014/main" id="{5BE47A88-0E76-4DD5-8FE8-CAFF1C7BB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a:extLst>
              <a:ext uri="{FF2B5EF4-FFF2-40B4-BE49-F238E27FC236}">
                <a16:creationId xmlns:a16="http://schemas.microsoft.com/office/drawing/2014/main" id="{616B3B82-10CB-0D98-32F2-EEDF6494F266}"/>
              </a:ext>
            </a:extLst>
          </p:cNvPr>
          <p:cNvSpPr/>
          <p:nvPr/>
        </p:nvSpPr>
        <p:spPr>
          <a:xfrm flipH="1">
            <a:off x="3791517" y="558910"/>
            <a:ext cx="7467031" cy="29081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nhà</a:t>
            </a:r>
            <a:r>
              <a:rPr lang="en-US" sz="3600" b="1"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mời người thân cùng tìm hiểu thêm thông tin về gia đình thương binh, liệt sĩ và gia đình có công với cách mạng ở địa phương.</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8375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52BAB-C40C-4398-84A1-D7BFA371D57A}"/>
              </a:ext>
            </a:extLst>
          </p:cNvPr>
          <p:cNvPicPr>
            <a:picLocks noChangeAspect="1"/>
          </p:cNvPicPr>
          <p:nvPr/>
        </p:nvPicPr>
        <p:blipFill>
          <a:blip r:embed="rId2"/>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id="{3C9A4B57-4C0D-40FD-A3D2-619044901DFE}"/>
              </a:ext>
            </a:extLst>
          </p:cNvPr>
          <p:cNvPicPr>
            <a:picLocks noChangeAspect="1"/>
          </p:cNvPicPr>
          <p:nvPr/>
        </p:nvPicPr>
        <p:blipFill>
          <a:blip r:embed="rId3"/>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id="{99283803-D957-D0AC-F56D-BB739A9141DB}"/>
              </a:ext>
            </a:extLst>
          </p:cNvPr>
          <p:cNvPicPr>
            <a:picLocks noChangeAspect="1"/>
          </p:cNvPicPr>
          <p:nvPr/>
        </p:nvPicPr>
        <p:blipFill>
          <a:blip r:embed="rId4"/>
          <a:stretch>
            <a:fillRect/>
          </a:stretch>
        </p:blipFill>
        <p:spPr>
          <a:xfrm>
            <a:off x="2169455" y="2307606"/>
            <a:ext cx="7834039" cy="2566638"/>
          </a:xfrm>
          <a:prstGeom prst="rect">
            <a:avLst/>
          </a:prstGeom>
        </p:spPr>
      </p:pic>
    </p:spTree>
    <p:extLst>
      <p:ext uri="{BB962C8B-B14F-4D97-AF65-F5344CB8AC3E}">
        <p14:creationId xmlns:p14="http://schemas.microsoft.com/office/powerpoint/2010/main" val="22631960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1294544"/>
            <a:ext cx="8176438" cy="5249130"/>
          </a:xfrm>
          <a:custGeom>
            <a:avLst/>
            <a:gdLst>
              <a:gd name="connsiteX0" fmla="*/ 0 w 8176438"/>
              <a:gd name="connsiteY0" fmla="*/ 874872 h 5249130"/>
              <a:gd name="connsiteX1" fmla="*/ 874872 w 8176438"/>
              <a:gd name="connsiteY1" fmla="*/ 0 h 5249130"/>
              <a:gd name="connsiteX2" fmla="*/ 7301566 w 8176438"/>
              <a:gd name="connsiteY2" fmla="*/ 0 h 5249130"/>
              <a:gd name="connsiteX3" fmla="*/ 8176438 w 8176438"/>
              <a:gd name="connsiteY3" fmla="*/ 874872 h 5249130"/>
              <a:gd name="connsiteX4" fmla="*/ 8176438 w 8176438"/>
              <a:gd name="connsiteY4" fmla="*/ 4374258 h 5249130"/>
              <a:gd name="connsiteX5" fmla="*/ 7301566 w 8176438"/>
              <a:gd name="connsiteY5" fmla="*/ 5249130 h 5249130"/>
              <a:gd name="connsiteX6" fmla="*/ 874872 w 8176438"/>
              <a:gd name="connsiteY6" fmla="*/ 5249130 h 5249130"/>
              <a:gd name="connsiteX7" fmla="*/ 0 w 8176438"/>
              <a:gd name="connsiteY7" fmla="*/ 4374258 h 5249130"/>
              <a:gd name="connsiteX8" fmla="*/ 0 w 8176438"/>
              <a:gd name="connsiteY8" fmla="*/ 874872 h 524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5249130" fill="none" extrusionOk="0">
                <a:moveTo>
                  <a:pt x="0" y="874872"/>
                </a:moveTo>
                <a:cubicBezTo>
                  <a:pt x="-60925" y="395482"/>
                  <a:pt x="389629" y="11723"/>
                  <a:pt x="874872" y="0"/>
                </a:cubicBezTo>
                <a:cubicBezTo>
                  <a:pt x="2029605" y="77600"/>
                  <a:pt x="6270069" y="-27269"/>
                  <a:pt x="7301566" y="0"/>
                </a:cubicBezTo>
                <a:cubicBezTo>
                  <a:pt x="7820824" y="-47595"/>
                  <a:pt x="8241539" y="410859"/>
                  <a:pt x="8176438" y="874872"/>
                </a:cubicBezTo>
                <a:cubicBezTo>
                  <a:pt x="8285438" y="1259828"/>
                  <a:pt x="8098229" y="3027957"/>
                  <a:pt x="8176438" y="4374258"/>
                </a:cubicBezTo>
                <a:cubicBezTo>
                  <a:pt x="8114651" y="4833266"/>
                  <a:pt x="7715224" y="5279790"/>
                  <a:pt x="7301566" y="5249130"/>
                </a:cubicBezTo>
                <a:cubicBezTo>
                  <a:pt x="4395557" y="5298307"/>
                  <a:pt x="2676701" y="5126428"/>
                  <a:pt x="874872" y="5249130"/>
                </a:cubicBezTo>
                <a:cubicBezTo>
                  <a:pt x="384986" y="5300649"/>
                  <a:pt x="-71652" y="4919130"/>
                  <a:pt x="0" y="4374258"/>
                </a:cubicBezTo>
                <a:cubicBezTo>
                  <a:pt x="47022" y="3668159"/>
                  <a:pt x="104569" y="1785402"/>
                  <a:pt x="0" y="874872"/>
                </a:cubicBezTo>
                <a:close/>
              </a:path>
              <a:path w="8176438" h="5249130" stroke="0" extrusionOk="0">
                <a:moveTo>
                  <a:pt x="0" y="874872"/>
                </a:moveTo>
                <a:cubicBezTo>
                  <a:pt x="37923" y="387359"/>
                  <a:pt x="412882" y="-1414"/>
                  <a:pt x="874872" y="0"/>
                </a:cubicBezTo>
                <a:cubicBezTo>
                  <a:pt x="2246403" y="-129276"/>
                  <a:pt x="5554771" y="-77778"/>
                  <a:pt x="7301566" y="0"/>
                </a:cubicBezTo>
                <a:cubicBezTo>
                  <a:pt x="7761259" y="-74871"/>
                  <a:pt x="8173195" y="410391"/>
                  <a:pt x="8176438" y="874872"/>
                </a:cubicBezTo>
                <a:cubicBezTo>
                  <a:pt x="8258037" y="1379599"/>
                  <a:pt x="8330738" y="2758291"/>
                  <a:pt x="8176438" y="4374258"/>
                </a:cubicBezTo>
                <a:cubicBezTo>
                  <a:pt x="8202637" y="4912687"/>
                  <a:pt x="7744111" y="5262940"/>
                  <a:pt x="7301566" y="5249130"/>
                </a:cubicBezTo>
                <a:cubicBezTo>
                  <a:pt x="4725649" y="5293350"/>
                  <a:pt x="3372545" y="5219748"/>
                  <a:pt x="874872" y="5249130"/>
                </a:cubicBezTo>
                <a:cubicBezTo>
                  <a:pt x="368600" y="5160396"/>
                  <a:pt x="-48649" y="4846192"/>
                  <a:pt x="0" y="4374258"/>
                </a:cubicBezTo>
                <a:cubicBezTo>
                  <a:pt x="-159954" y="2914834"/>
                  <a:pt x="22140" y="1920026"/>
                  <a:pt x="0" y="874872"/>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2" name="TextBox 1">
            <a:extLst>
              <a:ext uri="{FF2B5EF4-FFF2-40B4-BE49-F238E27FC236}">
                <a16:creationId xmlns:a16="http://schemas.microsoft.com/office/drawing/2014/main" id="{088DDEB0-49AD-17A9-170A-6DFF72A83D33}"/>
              </a:ext>
            </a:extLst>
          </p:cNvPr>
          <p:cNvSpPr txBox="1"/>
          <p:nvPr/>
        </p:nvSpPr>
        <p:spPr>
          <a:xfrm>
            <a:off x="1419226" y="2589087"/>
            <a:ext cx="743902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nl-NL"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đề tuần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Uống nước nhớ nguồn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608134" y="1290148"/>
            <a:ext cx="8506106" cy="2272202"/>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srgbClr val="00B050"/>
                </a:solidFill>
                <a:latin typeface="Calibri" panose="020F0502020204030204"/>
              </a:rPr>
              <a:t>Hoạt động 3: Chia sẻ  thông tin về gia đình thương binh, liệt sĩ và người có công với cách mạng  mình tìm hiểu </a:t>
            </a:r>
            <a:endParaRPr kumimoji="0" lang="vi-VN" sz="4000" b="1" i="0" u="none" strike="noStrike" kern="1200" cap="none" spc="0" normalizeH="0" baseline="0" noProof="0" dirty="0" err="1">
              <a:ln>
                <a:noFill/>
              </a:ln>
              <a:solidFill>
                <a:srgbClr val="00B050"/>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819149" y="-1"/>
            <a:ext cx="10525125" cy="1718088"/>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1662364"/>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ác nhóm trình bày kết quả thu thập thông tin về gia đình thương binh, liệt sĩ hoặc gia đình có công với cách mạng ở địa phương:</a:t>
              </a:r>
            </a:p>
          </p:txBody>
        </p:sp>
      </p:grpSp>
      <p:sp>
        <p:nvSpPr>
          <p:cNvPr id="2" name="TextBox 1">
            <a:extLst>
              <a:ext uri="{FF2B5EF4-FFF2-40B4-BE49-F238E27FC236}">
                <a16:creationId xmlns:a16="http://schemas.microsoft.com/office/drawing/2014/main" id="{77BE1C5D-5CE3-127A-6558-55E72358F15D}"/>
              </a:ext>
            </a:extLst>
          </p:cNvPr>
          <p:cNvSpPr txBox="1"/>
          <p:nvPr/>
        </p:nvSpPr>
        <p:spPr>
          <a:xfrm>
            <a:off x="1333500" y="2333625"/>
            <a:ext cx="9858375" cy="2990562"/>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Cách thức lấy thông tin.</a:t>
            </a:r>
            <a:endParaRPr lang="vi-VN" sz="3600" b="0" dirty="0">
              <a:solidFill>
                <a:srgbClr val="FF000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Ấn tượng của các thành viên khi thu thập thông tin về các gia đình.</a:t>
            </a:r>
            <a:endParaRPr lang="vi-VN" sz="3600" b="0" dirty="0">
              <a:solidFill>
                <a:srgbClr val="FF000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Wingdings" panose="05000000000000000000" pitchFamily="2" charset="2"/>
              <a:buChar char="ü"/>
            </a:pPr>
            <a:r>
              <a:rPr lang="vi-VN" sz="3600" b="0" i="0" u="none" strike="noStrike" dirty="0">
                <a:solidFill>
                  <a:srgbClr val="FF0000"/>
                </a:solidFill>
                <a:effectLst/>
                <a:latin typeface="Calibri" panose="020F0502020204030204" pitchFamily="34" charset="0"/>
                <a:cs typeface="Calibri" panose="020F0502020204030204" pitchFamily="34" charset="0"/>
              </a:rPr>
              <a:t>Cảm xúc khi được lắng nghe câu chuyện về các nhân vật.</a:t>
            </a:r>
            <a:endParaRPr lang="vi-VN" sz="3600" b="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2921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3" name="Picture 132">
            <a:extLst>
              <a:ext uri="{FF2B5EF4-FFF2-40B4-BE49-F238E27FC236}">
                <a16:creationId xmlns:a16="http://schemas.microsoft.com/office/drawing/2014/main" id="{3611A8BB-2FA0-1FD0-B284-F5094F978181}"/>
              </a:ext>
            </a:extLst>
          </p:cNvPr>
          <p:cNvPicPr>
            <a:picLocks noChangeAspect="1"/>
          </p:cNvPicPr>
          <p:nvPr/>
        </p:nvPicPr>
        <p:blipFill>
          <a:blip r:embed="rId3"/>
          <a:stretch>
            <a:fillRect/>
          </a:stretch>
        </p:blipFill>
        <p:spPr>
          <a:xfrm>
            <a:off x="5340626" y="2183000"/>
            <a:ext cx="5358848" cy="2987299"/>
          </a:xfrm>
          <a:prstGeom prst="rect">
            <a:avLst/>
          </a:prstGeom>
        </p:spPr>
      </p:pic>
    </p:spTree>
    <p:extLst>
      <p:ext uri="{BB962C8B-B14F-4D97-AF65-F5344CB8AC3E}">
        <p14:creationId xmlns:p14="http://schemas.microsoft.com/office/powerpoint/2010/main" val="775241300"/>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down)">
                                      <p:cBhvr>
                                        <p:cTn id="1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819149" y="-1"/>
            <a:ext cx="10525125" cy="1371601"/>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1292950"/>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ựa chọn một gia đình trong số đó để 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hiện hoạt động đền ơn đáp nghĩa:</a:t>
              </a:r>
            </a:p>
          </p:txBody>
        </p:sp>
      </p:grpSp>
      <p:sp>
        <p:nvSpPr>
          <p:cNvPr id="2" name="TextBox 1">
            <a:extLst>
              <a:ext uri="{FF2B5EF4-FFF2-40B4-BE49-F238E27FC236}">
                <a16:creationId xmlns:a16="http://schemas.microsoft.com/office/drawing/2014/main" id="{77BE1C5D-5CE3-127A-6558-55E72358F15D}"/>
              </a:ext>
            </a:extLst>
          </p:cNvPr>
          <p:cNvSpPr txBox="1"/>
          <p:nvPr/>
        </p:nvSpPr>
        <p:spPr>
          <a:xfrm>
            <a:off x="1333500" y="2333625"/>
            <a:ext cx="9858375" cy="1818447"/>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ü"/>
            </a:pPr>
            <a:r>
              <a:rPr lang="vi-VN" sz="3600" dirty="0">
                <a:solidFill>
                  <a:srgbClr val="FF0000"/>
                </a:solidFill>
                <a:latin typeface="Calibri" panose="020F0502020204030204" pitchFamily="34" charset="0"/>
                <a:cs typeface="Calibri" panose="020F0502020204030204" pitchFamily="34" charset="0"/>
              </a:rPr>
              <a:t>Nêu lí do lựa chọn gia đình đó.</a:t>
            </a:r>
          </a:p>
          <a:p>
            <a:pPr marL="457200" lvl="0" indent="-457200" algn="just">
              <a:spcAft>
                <a:spcPts val="500"/>
              </a:spcAft>
              <a:buFont typeface="Wingdings" panose="05000000000000000000" pitchFamily="2" charset="2"/>
              <a:buChar char="ü"/>
            </a:pPr>
            <a:r>
              <a:rPr lang="vi-VN" sz="3600" dirty="0">
                <a:solidFill>
                  <a:srgbClr val="FF0000"/>
                </a:solidFill>
                <a:latin typeface="Calibri" panose="020F0502020204030204" pitchFamily="34" charset="0"/>
                <a:cs typeface="Calibri" panose="020F0502020204030204" pitchFamily="34" charset="0"/>
              </a:rPr>
              <a:t>Hoạt động đền ơn đáp nghĩa nhóm dự kiến thực hiện.</a:t>
            </a:r>
          </a:p>
        </p:txBody>
      </p:sp>
    </p:spTree>
    <p:extLst>
      <p:ext uri="{BB962C8B-B14F-4D97-AF65-F5344CB8AC3E}">
        <p14:creationId xmlns:p14="http://schemas.microsoft.com/office/powerpoint/2010/main" val="58221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0D05676-31AC-4D94-6679-D9350731D83D}"/>
              </a:ext>
            </a:extLst>
          </p:cNvPr>
          <p:cNvGrpSpPr/>
          <p:nvPr/>
        </p:nvGrpSpPr>
        <p:grpSpPr>
          <a:xfrm>
            <a:off x="562193" y="2908517"/>
            <a:ext cx="4544063" cy="3413728"/>
            <a:chOff x="664935" y="3237290"/>
            <a:chExt cx="4544063" cy="3413728"/>
          </a:xfrm>
        </p:grpSpPr>
        <p:pic>
          <p:nvPicPr>
            <p:cNvPr id="5" name="Picture 14">
              <a:extLst>
                <a:ext uri="{FF2B5EF4-FFF2-40B4-BE49-F238E27FC236}">
                  <a16:creationId xmlns:a16="http://schemas.microsoft.com/office/drawing/2014/main" id="{845984C0-B51A-EEC9-1DB4-2D49AB5F4714}"/>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EECC2384-B91B-9C8C-F600-DE1EEE40BE10}"/>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3" name="TextBox 12">
            <a:extLst>
              <a:ext uri="{FF2B5EF4-FFF2-40B4-BE49-F238E27FC236}">
                <a16:creationId xmlns:a16="http://schemas.microsoft.com/office/drawing/2014/main" id="{343A7F49-2A07-6F3A-539A-1641DBE4451C}"/>
              </a:ext>
            </a:extLst>
          </p:cNvPr>
          <p:cNvSpPr txBox="1"/>
          <p:nvPr/>
        </p:nvSpPr>
        <p:spPr>
          <a:xfrm>
            <a:off x="5250095" y="1047965"/>
            <a:ext cx="6308332" cy="4524315"/>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Nhóm em định làm cây từ những vật liệu gì?</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Cây của nhóm em là cây 3D hay 2D?</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Mô tả cách các em sẽ cùng làm với nhau?</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Calibri" panose="020F0502020204030204" pitchFamily="34" charset="0"/>
              </a:rPr>
              <a:t>Dự kiến phân công công việc của nhóm như thế nào?</a:t>
            </a:r>
          </a:p>
        </p:txBody>
      </p:sp>
    </p:spTree>
    <p:extLst>
      <p:ext uri="{BB962C8B-B14F-4D97-AF65-F5344CB8AC3E}">
        <p14:creationId xmlns:p14="http://schemas.microsoft.com/office/powerpoint/2010/main" val="155401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arn(inVertical)">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608134" y="1290148"/>
            <a:ext cx="8506106" cy="2272202"/>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srgbClr val="00B050"/>
                </a:solidFill>
                <a:latin typeface="Calibri" panose="020F0502020204030204"/>
              </a:rPr>
              <a:t>Hoạt động 4. Lập kế hoạch thực hiện hoạt động đền ơn đáp nghĩa và giáo dục truyền thống ở địa phương.</a:t>
            </a:r>
            <a:endParaRPr kumimoji="0" lang="vi-VN" sz="4000" b="1" i="0" u="none" strike="noStrike" kern="1200" cap="none" spc="0" normalizeH="0" baseline="0" noProof="0" dirty="0" err="1">
              <a:ln>
                <a:noFill/>
              </a:ln>
              <a:solidFill>
                <a:srgbClr val="00B050"/>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825562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819149" y="-1"/>
            <a:ext cx="10525125" cy="1352551"/>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1292950"/>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Đề</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xuất</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các</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hoạt</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đền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ơn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đáp</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nghĩa</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và</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giáo</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dục</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truyền</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thống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ở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địa</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phương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cùng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cộng</a:t>
              </a: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prstClr val="black"/>
                  </a:solidFill>
                  <a:latin typeface="Calibri" panose="020F0502020204030204" pitchFamily="34" charset="0"/>
                  <a:ea typeface="Cambria" panose="02040503050406030204" pitchFamily="18" charset="0"/>
                  <a:cs typeface="Calibri" panose="020F0502020204030204" pitchFamily="34" charset="0"/>
                </a:rPr>
                <a:t>đồng</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D9D4D69C-E436-AB10-7780-5FEF097685B9}"/>
              </a:ext>
            </a:extLst>
          </p:cNvPr>
          <p:cNvPicPr>
            <a:picLocks noChangeAspect="1"/>
          </p:cNvPicPr>
          <p:nvPr/>
        </p:nvPicPr>
        <p:blipFill>
          <a:blip r:embed="rId5"/>
          <a:stretch>
            <a:fillRect/>
          </a:stretch>
        </p:blipFill>
        <p:spPr>
          <a:xfrm>
            <a:off x="881062" y="1938337"/>
            <a:ext cx="10376792" cy="2709863"/>
          </a:xfrm>
          <a:prstGeom prst="rect">
            <a:avLst/>
          </a:prstGeom>
        </p:spPr>
      </p:pic>
    </p:spTree>
    <p:extLst>
      <p:ext uri="{BB962C8B-B14F-4D97-AF65-F5344CB8AC3E}">
        <p14:creationId xmlns:p14="http://schemas.microsoft.com/office/powerpoint/2010/main" val="37737453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B0AD01-81C3-6461-E7CD-998864895463}"/>
              </a:ext>
            </a:extLst>
          </p:cNvPr>
          <p:cNvGrpSpPr/>
          <p:nvPr/>
        </p:nvGrpSpPr>
        <p:grpSpPr>
          <a:xfrm>
            <a:off x="1323975" y="0"/>
            <a:ext cx="9705974" cy="914401"/>
            <a:chOff x="304800" y="2057400"/>
            <a:chExt cx="8452053" cy="2062165"/>
          </a:xfrm>
        </p:grpSpPr>
        <p:pic>
          <p:nvPicPr>
            <p:cNvPr id="14" name="Picture 25">
              <a:extLst>
                <a:ext uri="{FF2B5EF4-FFF2-40B4-BE49-F238E27FC236}">
                  <a16:creationId xmlns:a16="http://schemas.microsoft.com/office/drawing/2014/main" id="{34575FA7-5E68-7DCA-BB12-2D2596E3D7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5" name="TextBox 14">
              <a:extLst>
                <a:ext uri="{FF2B5EF4-FFF2-40B4-BE49-F238E27FC236}">
                  <a16:creationId xmlns:a16="http://schemas.microsoft.com/office/drawing/2014/main" id="{547FD673-4FF7-EB09-5E60-6F6CDB89962E}"/>
                </a:ext>
              </a:extLst>
            </p:cNvPr>
            <p:cNvSpPr txBox="1"/>
            <p:nvPr/>
          </p:nvSpPr>
          <p:spPr>
            <a:xfrm>
              <a:off x="906836" y="2287399"/>
              <a:ext cx="7381222" cy="891576"/>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Lựa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chọn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để</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kế</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hoạch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cụ</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thể</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460776D0-A95D-2C91-6DE7-6E9DE824870B}"/>
              </a:ext>
            </a:extLst>
          </p:cNvPr>
          <p:cNvPicPr>
            <a:picLocks noChangeAspect="1"/>
          </p:cNvPicPr>
          <p:nvPr/>
        </p:nvPicPr>
        <p:blipFill>
          <a:blip r:embed="rId5"/>
          <a:stretch>
            <a:fillRect/>
          </a:stretch>
        </p:blipFill>
        <p:spPr>
          <a:xfrm>
            <a:off x="1790699" y="1162050"/>
            <a:ext cx="8739031" cy="4724400"/>
          </a:xfrm>
          <a:prstGeom prst="rect">
            <a:avLst/>
          </a:prstGeom>
        </p:spPr>
      </p:pic>
    </p:spTree>
    <p:extLst>
      <p:ext uri="{BB962C8B-B14F-4D97-AF65-F5344CB8AC3E}">
        <p14:creationId xmlns:p14="http://schemas.microsoft.com/office/powerpoint/2010/main" val="16427170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0339ED2-33D9-3DBC-0F61-9CC9FFC41166}"/>
              </a:ext>
            </a:extLst>
          </p:cNvPr>
          <p:cNvPicPr>
            <a:picLocks noChangeAspect="1"/>
          </p:cNvPicPr>
          <p:nvPr/>
        </p:nvPicPr>
        <p:blipFill>
          <a:blip r:embed="rId3"/>
          <a:stretch>
            <a:fillRect/>
          </a:stretch>
        </p:blipFill>
        <p:spPr>
          <a:xfrm>
            <a:off x="6456670" y="810266"/>
            <a:ext cx="3145809" cy="2780017"/>
          </a:xfrm>
          <a:prstGeom prst="rect">
            <a:avLst/>
          </a:prstGeom>
        </p:spPr>
      </p:pic>
    </p:spTree>
    <p:extLst>
      <p:ext uri="{BB962C8B-B14F-4D97-AF65-F5344CB8AC3E}">
        <p14:creationId xmlns:p14="http://schemas.microsoft.com/office/powerpoint/2010/main" val="200412811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a:extLst>
              <a:ext uri="{FF2B5EF4-FFF2-40B4-BE49-F238E27FC236}">
                <a16:creationId xmlns:a16="http://schemas.microsoft.com/office/drawing/2014/main" id="{5BE47A88-0E76-4DD5-8FE8-CAFF1C7BB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a:extLst>
              <a:ext uri="{FF2B5EF4-FFF2-40B4-BE49-F238E27FC236}">
                <a16:creationId xmlns:a16="http://schemas.microsoft.com/office/drawing/2014/main" id="{616B3B82-10CB-0D98-32F2-EEDF6494F266}"/>
              </a:ext>
            </a:extLst>
          </p:cNvPr>
          <p:cNvSpPr/>
          <p:nvPr/>
        </p:nvSpPr>
        <p:spPr>
          <a:xfrm flipH="1">
            <a:off x="3791514" y="352425"/>
            <a:ext cx="7857559" cy="45434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cs typeface="Calibri" panose="020F0502020204030204" pitchFamily="34" charset="0"/>
              </a:rPr>
              <a:t>ề nhà cùng với người thân:</a:t>
            </a:r>
          </a:p>
          <a:p>
            <a:pPr marL="571500" lvl="0" indent="-571500" algn="just">
              <a:buFont typeface="Wingdings" panose="05000000000000000000" pitchFamily="2" charset="2"/>
              <a:buChar char="q"/>
            </a:pPr>
            <a:r>
              <a:rPr lang="vi-VN" sz="3600" dirty="0">
                <a:solidFill>
                  <a:prstClr val="black"/>
                </a:solidFill>
                <a:latin typeface="Calibri" panose="020F0502020204030204" pitchFamily="34" charset="0"/>
                <a:cs typeface="Calibri" panose="020F0502020204030204" pitchFamily="34" charset="0"/>
              </a:rPr>
              <a:t>Suy nghĩ và thảo luận với người thân vê những việc cần làm để hưởng ứng phong trào đền ơn đáp nghĩa.</a:t>
            </a:r>
          </a:p>
          <a:p>
            <a:pPr marL="571500" lvl="0" indent="-571500" algn="just">
              <a:buFont typeface="Wingdings" panose="05000000000000000000" pitchFamily="2" charset="2"/>
              <a:buChar char="q"/>
            </a:pPr>
            <a:r>
              <a:rPr lang="vi-VN" sz="3600" dirty="0">
                <a:solidFill>
                  <a:prstClr val="black"/>
                </a:solidFill>
                <a:latin typeface="Calibri" panose="020F0502020204030204" pitchFamily="34" charset="0"/>
                <a:cs typeface="Calibri" panose="020F0502020204030204" pitchFamily="34" charset="0"/>
              </a:rPr>
              <a:t>Tiếp tục những việc làm đáng tự hào của bản thân về hoạt động đền ơn đáp nghĩa.</a:t>
            </a:r>
          </a:p>
        </p:txBody>
      </p:sp>
    </p:spTree>
    <p:extLst>
      <p:ext uri="{BB962C8B-B14F-4D97-AF65-F5344CB8AC3E}">
        <p14:creationId xmlns:p14="http://schemas.microsoft.com/office/powerpoint/2010/main" val="3794000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a:extLst>
              <a:ext uri="{FF2B5EF4-FFF2-40B4-BE49-F238E27FC236}">
                <a16:creationId xmlns:a16="http://schemas.microsoft.com/office/drawing/2014/main" id="{0B710B3B-58BC-4C0B-B0C8-40C007ED02CF}"/>
              </a:ext>
            </a:extLst>
          </p:cNvPr>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alphaModFix/>
          </a:blip>
          <a:srcRect t="27083" b="45000"/>
          <a:stretch/>
        </p:blipFill>
        <p:spPr>
          <a:xfrm>
            <a:off x="-15760" y="-1"/>
            <a:ext cx="12192000" cy="6858001"/>
          </a:xfrm>
          <a:prstGeom prst="rect">
            <a:avLst/>
          </a:prstGeom>
          <a:noFill/>
          <a:ln>
            <a:noFill/>
          </a:ln>
        </p:spPr>
      </p:pic>
      <p:pic>
        <p:nvPicPr>
          <p:cNvPr id="1026" name="Picture 2" descr="Góc chia sẻ: Ý nghĩa của tục ngữ ăn quả nhớ kẻ trồng cây">
            <a:extLst>
              <a:ext uri="{FF2B5EF4-FFF2-40B4-BE49-F238E27FC236}">
                <a16:creationId xmlns:a16="http://schemas.microsoft.com/office/drawing/2014/main" id="{125A833C-635D-ABC6-7D07-DFD48AFF1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699" y="1074182"/>
            <a:ext cx="9210675" cy="4528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1FF2DD-685E-2AF4-A975-3D79D625D1D7}"/>
              </a:ext>
            </a:extLst>
          </p:cNvPr>
          <p:cNvSpPr txBox="1"/>
          <p:nvPr/>
        </p:nvSpPr>
        <p:spPr>
          <a:xfrm>
            <a:off x="2971800" y="142875"/>
            <a:ext cx="6343650" cy="707886"/>
          </a:xfrm>
          <a:prstGeom prst="rect">
            <a:avLst/>
          </a:prstGeom>
          <a:noFill/>
        </p:spPr>
        <p:txBody>
          <a:bodyPr wrap="square" rtlCol="0">
            <a:spAutoFit/>
          </a:bodyPr>
          <a:lstStyle/>
          <a:p>
            <a:r>
              <a:rPr lang="en-US" sz="4000" dirty="0" err="1"/>
              <a:t>Đây</a:t>
            </a:r>
            <a:r>
              <a:rPr lang="en-US" sz="4000" dirty="0"/>
              <a:t> </a:t>
            </a:r>
            <a:r>
              <a:rPr lang="en-US" sz="4000" dirty="0" err="1"/>
              <a:t>là</a:t>
            </a:r>
            <a:r>
              <a:rPr lang="en-US" sz="4000" dirty="0"/>
              <a:t> </a:t>
            </a:r>
            <a:r>
              <a:rPr lang="en-US" sz="4000" dirty="0" err="1"/>
              <a:t>câu</a:t>
            </a:r>
            <a:r>
              <a:rPr lang="en-US" sz="4000" dirty="0"/>
              <a:t> </a:t>
            </a:r>
            <a:r>
              <a:rPr lang="en-US" sz="4000" dirty="0" err="1"/>
              <a:t>tục</a:t>
            </a:r>
            <a:r>
              <a:rPr lang="en-US" sz="4000" dirty="0"/>
              <a:t> </a:t>
            </a:r>
            <a:r>
              <a:rPr lang="en-US" sz="4000" dirty="0" err="1"/>
              <a:t>ngữ</a:t>
            </a:r>
            <a:r>
              <a:rPr lang="en-US" sz="4000" dirty="0"/>
              <a:t> </a:t>
            </a:r>
            <a:r>
              <a:rPr lang="en-US" sz="4000" dirty="0" err="1"/>
              <a:t>nào</a:t>
            </a:r>
            <a:r>
              <a:rPr lang="en-US" sz="4000" dirty="0"/>
              <a:t>?</a:t>
            </a:r>
          </a:p>
        </p:txBody>
      </p:sp>
      <p:grpSp>
        <p:nvGrpSpPr>
          <p:cNvPr id="3" name="Group 2">
            <a:extLst>
              <a:ext uri="{FF2B5EF4-FFF2-40B4-BE49-F238E27FC236}">
                <a16:creationId xmlns:a16="http://schemas.microsoft.com/office/drawing/2014/main" id="{F7A7992D-C340-E741-9127-121C32D94065}"/>
              </a:ext>
            </a:extLst>
          </p:cNvPr>
          <p:cNvGrpSpPr/>
          <p:nvPr/>
        </p:nvGrpSpPr>
        <p:grpSpPr>
          <a:xfrm>
            <a:off x="1028700" y="5657849"/>
            <a:ext cx="9791700" cy="904875"/>
            <a:chOff x="1359003" y="989202"/>
            <a:chExt cx="9003416" cy="2185143"/>
          </a:xfrm>
        </p:grpSpPr>
        <p:pic>
          <p:nvPicPr>
            <p:cNvPr id="4" name="Picture 3">
              <a:extLst>
                <a:ext uri="{FF2B5EF4-FFF2-40B4-BE49-F238E27FC236}">
                  <a16:creationId xmlns:a16="http://schemas.microsoft.com/office/drawing/2014/main" id="{C495B55A-4C8C-4F8F-9834-C787909ABC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5" name="Rectangle 4">
              <a:extLst>
                <a:ext uri="{FF2B5EF4-FFF2-40B4-BE49-F238E27FC236}">
                  <a16:creationId xmlns:a16="http://schemas.microsoft.com/office/drawing/2014/main" id="{3B161275-1203-57C9-231D-6BF387D05932}"/>
                </a:ext>
              </a:extLst>
            </p:cNvPr>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libri" panose="020F0502020204030204"/>
                </a:rPr>
                <a:t>Đáp</a:t>
              </a:r>
              <a:r>
                <a:rPr lang="en-US" sz="4800" dirty="0">
                  <a:solidFill>
                    <a:srgbClr val="002060"/>
                  </a:solidFill>
                  <a:latin typeface="Calibri" panose="020F0502020204030204"/>
                </a:rPr>
                <a:t> </a:t>
              </a:r>
              <a:r>
                <a:rPr lang="en-US" sz="4800" dirty="0" err="1">
                  <a:solidFill>
                    <a:srgbClr val="002060"/>
                  </a:solidFill>
                  <a:latin typeface="Calibri" panose="020F0502020204030204"/>
                </a:rPr>
                <a:t>án</a:t>
              </a:r>
              <a:r>
                <a:rPr lang="en-US" sz="4800" dirty="0">
                  <a:solidFill>
                    <a:srgbClr val="002060"/>
                  </a:solidFill>
                  <a:latin typeface="Calibri" panose="020F0502020204030204"/>
                </a:rPr>
                <a:t>: </a:t>
              </a:r>
              <a:r>
                <a:rPr lang="en-US" sz="4800" dirty="0" err="1">
                  <a:solidFill>
                    <a:srgbClr val="002060"/>
                  </a:solidFill>
                  <a:latin typeface="Calibri" panose="020F0502020204030204"/>
                </a:rPr>
                <a:t>Ăn</a:t>
              </a:r>
              <a:r>
                <a:rPr lang="en-US" sz="4800" dirty="0">
                  <a:solidFill>
                    <a:srgbClr val="002060"/>
                  </a:solidFill>
                  <a:latin typeface="Calibri" panose="020F0502020204030204"/>
                </a:rPr>
                <a:t> </a:t>
              </a:r>
              <a:r>
                <a:rPr lang="en-US" sz="4800" dirty="0" err="1">
                  <a:solidFill>
                    <a:srgbClr val="002060"/>
                  </a:solidFill>
                  <a:latin typeface="Calibri" panose="020F0502020204030204"/>
                </a:rPr>
                <a:t>quả</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nhớ</a:t>
              </a:r>
              <a:r>
                <a:rPr lang="en-US" sz="4800" dirty="0">
                  <a:solidFill>
                    <a:srgbClr val="002060"/>
                  </a:solidFill>
                  <a:latin typeface="Calibri" panose="020F0502020204030204"/>
                </a:rPr>
                <a:t> </a:t>
              </a:r>
              <a:r>
                <a:rPr lang="en-US" sz="4800" dirty="0" err="1">
                  <a:solidFill>
                    <a:srgbClr val="002060"/>
                  </a:solidFill>
                  <a:latin typeface="Calibri" panose="020F0502020204030204"/>
                </a:rPr>
                <a:t>kẻ</a:t>
              </a:r>
              <a:r>
                <a:rPr lang="en-US" sz="4800" dirty="0">
                  <a:solidFill>
                    <a:srgbClr val="002060"/>
                  </a:solidFill>
                  <a:latin typeface="Calibri" panose="020F0502020204030204"/>
                </a:rPr>
                <a:t> </a:t>
              </a:r>
              <a:r>
                <a:rPr lang="en-US" sz="4800" dirty="0" err="1">
                  <a:solidFill>
                    <a:srgbClr val="002060"/>
                  </a:solidFill>
                  <a:latin typeface="Calibri" panose="020F0502020204030204"/>
                </a:rPr>
                <a:t>trồng</a:t>
              </a:r>
              <a:r>
                <a:rPr lang="en-US" sz="4800" dirty="0">
                  <a:solidFill>
                    <a:srgbClr val="002060"/>
                  </a:solidFill>
                  <a:latin typeface="Calibri" panose="020F0502020204030204"/>
                </a:rPr>
                <a:t> </a:t>
              </a:r>
              <a:r>
                <a:rPr lang="en-US" sz="4800" dirty="0" err="1">
                  <a:solidFill>
                    <a:srgbClr val="002060"/>
                  </a:solidFill>
                  <a:latin typeface="Calibri" panose="020F0502020204030204"/>
                </a:rPr>
                <a:t>cây</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2012373" y="350464"/>
            <a:ext cx="9701349"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1" name="Picture 10">
            <a:extLst>
              <a:ext uri="{FF2B5EF4-FFF2-40B4-BE49-F238E27FC236}">
                <a16:creationId xmlns:a16="http://schemas.microsoft.com/office/drawing/2014/main" id="{37417853-F9EB-4A80-8488-152AA7395BBF}"/>
              </a:ext>
            </a:extLst>
          </p:cNvPr>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a:extLst>
              <a:ext uri="{FF2B5EF4-FFF2-40B4-BE49-F238E27FC236}">
                <a16:creationId xmlns:a16="http://schemas.microsoft.com/office/drawing/2014/main" id="{54BD421B-25D3-4D89-8966-64B24B6C8294}"/>
              </a:ext>
            </a:extLst>
          </p:cNvPr>
          <p:cNvSpPr txBox="1"/>
          <p:nvPr/>
        </p:nvSpPr>
        <p:spPr>
          <a:xfrm>
            <a:off x="3012103" y="762462"/>
            <a:ext cx="7913072" cy="13554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Theo</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em</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ý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nghĩa</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của</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câu</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tục</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ngữ</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này</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là</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0" i="0" u="none" strike="noStrike" kern="0" cap="none" spc="0" normalizeH="0" noProof="0" dirty="0" err="1">
                <a:ln>
                  <a:noFill/>
                </a:ln>
                <a:solidFill>
                  <a:srgbClr val="000000"/>
                </a:solidFill>
                <a:effectLst/>
                <a:uLnTx/>
                <a:uFillTx/>
                <a:latin typeface="Arial"/>
                <a:ea typeface="Arial"/>
                <a:cs typeface="Arial"/>
                <a:sym typeface="Arial"/>
              </a:rPr>
              <a:t>gì</a:t>
            </a:r>
            <a:r>
              <a:rPr kumimoji="0" lang="en-US" sz="3600" b="0" i="0" u="none" strike="noStrike" kern="0" cap="none" spc="0" normalizeH="0" noProof="0" dirty="0">
                <a:ln>
                  <a:noFill/>
                </a:ln>
                <a:solidFill>
                  <a:srgbClr val="000000"/>
                </a:solidFill>
                <a:effectLst/>
                <a:uLnTx/>
                <a:uFillTx/>
                <a:latin typeface="Arial"/>
                <a:ea typeface="Arial"/>
                <a:cs typeface="Arial"/>
                <a:sym typeface="Arial"/>
              </a:rPr>
              <a:t>?</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1270;p29">
            <a:extLst>
              <a:ext uri="{FF2B5EF4-FFF2-40B4-BE49-F238E27FC236}">
                <a16:creationId xmlns:a16="http://schemas.microsoft.com/office/drawing/2014/main" id="{F907B245-724C-7815-3446-0BFAE146D8D2}"/>
              </a:ext>
            </a:extLst>
          </p:cNvPr>
          <p:cNvSpPr txBox="1"/>
          <p:nvPr/>
        </p:nvSpPr>
        <p:spPr>
          <a:xfrm>
            <a:off x="3097827" y="2438862"/>
            <a:ext cx="8074997" cy="2548414"/>
          </a:xfrm>
          <a:prstGeom prst="rect">
            <a:avLst/>
          </a:prstGeom>
          <a:noFill/>
          <a:ln>
            <a:noFill/>
          </a:ln>
        </p:spPr>
        <p:txBody>
          <a:bodyPr spcFirstLastPara="1" wrap="square" lIns="91425" tIns="45700" rIns="91425" bIns="45700" anchor="t" anchorCtr="0">
            <a:spAutoFit/>
          </a:bodyPr>
          <a:lstStyle/>
          <a:p>
            <a:pPr lvl="0" algn="just">
              <a:lnSpc>
                <a:spcPct val="114000"/>
              </a:lnSpc>
              <a:buClr>
                <a:srgbClr val="000000"/>
              </a:buClr>
              <a:buSzPts val="3200"/>
            </a:pPr>
            <a:r>
              <a:rPr lang="en-US" sz="2800" b="1" kern="0" dirty="0">
                <a:solidFill>
                  <a:srgbClr val="FF0000"/>
                </a:solidFill>
                <a:latin typeface="Arial"/>
                <a:ea typeface="Arial"/>
                <a:cs typeface="Arial"/>
                <a:sym typeface="Arial"/>
              </a:rPr>
              <a:t>=&gt; </a:t>
            </a:r>
            <a:r>
              <a:rPr lang="vi-VN" sz="2800" b="1" kern="0" dirty="0">
                <a:solidFill>
                  <a:srgbClr val="FF0000"/>
                </a:solidFill>
                <a:latin typeface="Arial"/>
                <a:ea typeface="Arial"/>
                <a:cs typeface="Arial"/>
                <a:sym typeface="Arial"/>
              </a:rPr>
              <a:t>Câu tục ngữ </a:t>
            </a:r>
            <a:r>
              <a:rPr lang="en-US" sz="2800" b="1" kern="0" dirty="0" err="1">
                <a:solidFill>
                  <a:srgbClr val="FF0000"/>
                </a:solidFill>
                <a:latin typeface="Arial"/>
                <a:ea typeface="Arial"/>
                <a:cs typeface="Arial"/>
                <a:sym typeface="Arial"/>
              </a:rPr>
              <a:t>muốn</a:t>
            </a:r>
            <a:r>
              <a:rPr lang="en-US" sz="2800" b="1" kern="0" dirty="0">
                <a:solidFill>
                  <a:srgbClr val="FF0000"/>
                </a:solidFill>
                <a:latin typeface="Arial"/>
                <a:ea typeface="Arial"/>
                <a:cs typeface="Arial"/>
                <a:sym typeface="Arial"/>
              </a:rPr>
              <a:t> </a:t>
            </a:r>
            <a:r>
              <a:rPr lang="vi-VN" sz="2800" b="1" kern="0" dirty="0">
                <a:solidFill>
                  <a:srgbClr val="FF0000"/>
                </a:solidFill>
                <a:latin typeface="Arial"/>
                <a:ea typeface="Arial"/>
                <a:cs typeface="Arial"/>
                <a:sym typeface="Arial"/>
              </a:rPr>
              <a:t>nói rằng khi được hưởng thụ những hoa thơm, trái ngọt cần nhớ tới người đã vun trồng, chăm sóc. Từ đó, "Ăn quả nhớ kẻ trồng cây" là lời nhắc nhở con người phải có lòng biết ơn.</a:t>
            </a:r>
            <a:endParaRPr kumimoji="0" lang="en-US" sz="2800" b="1" i="0" u="none" strike="noStrike" kern="0" cap="none" spc="0" normalizeH="0" baseline="0" noProof="0" dirty="0">
              <a:ln>
                <a:noFill/>
              </a:ln>
              <a:solidFill>
                <a:srgbClr val="FF0000"/>
              </a:solidFill>
              <a:effectLst/>
              <a:uLnTx/>
              <a:uFillTx/>
              <a:latin typeface="Arial"/>
              <a:ea typeface="Arial"/>
              <a:cs typeface="Arial"/>
              <a:sym typeface="Arial"/>
            </a:endParaRPr>
          </a:p>
        </p:txBody>
      </p:sp>
    </p:spTree>
    <p:extLst>
      <p:ext uri="{BB962C8B-B14F-4D97-AF65-F5344CB8AC3E}">
        <p14:creationId xmlns:p14="http://schemas.microsoft.com/office/powerpoint/2010/main" val="39706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725" y="1178625"/>
            <a:ext cx="7333612" cy="2185143"/>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3140" y="1216725"/>
            <a:ext cx="2542544" cy="4908215"/>
          </a:xfrm>
          <a:prstGeom prst="rect">
            <a:avLst/>
          </a:prstGeom>
        </p:spPr>
      </p:pic>
      <p:pic>
        <p:nvPicPr>
          <p:cNvPr id="2" name="Picture 1">
            <a:extLst>
              <a:ext uri="{FF2B5EF4-FFF2-40B4-BE49-F238E27FC236}">
                <a16:creationId xmlns:a16="http://schemas.microsoft.com/office/drawing/2014/main" id="{202102CE-358E-3DEA-D611-3F3D5F8247BA}"/>
              </a:ext>
            </a:extLst>
          </p:cNvPr>
          <p:cNvPicPr>
            <a:picLocks noChangeAspect="1"/>
          </p:cNvPicPr>
          <p:nvPr/>
        </p:nvPicPr>
        <p:blipFill>
          <a:blip r:embed="rId5"/>
          <a:stretch>
            <a:fillRect/>
          </a:stretch>
        </p:blipFill>
        <p:spPr>
          <a:xfrm>
            <a:off x="537245" y="1532298"/>
            <a:ext cx="7974259" cy="1926503"/>
          </a:xfrm>
          <a:prstGeom prst="rect">
            <a:avLst/>
          </a:prstGeom>
        </p:spPr>
      </p:pic>
    </p:spTree>
    <p:extLst>
      <p:ext uri="{BB962C8B-B14F-4D97-AF65-F5344CB8AC3E}">
        <p14:creationId xmlns:p14="http://schemas.microsoft.com/office/powerpoint/2010/main" val="4211960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a:extLst>
              <a:ext uri="{FF2B5EF4-FFF2-40B4-BE49-F238E27FC236}">
                <a16:creationId xmlns:a16="http://schemas.microsoft.com/office/drawing/2014/main" id="{E09AFF50-D79B-64F1-938B-73F4EE04492E}"/>
              </a:ext>
            </a:extLst>
          </p:cNvPr>
          <p:cNvSpPr txBox="1"/>
          <p:nvPr/>
        </p:nvSpPr>
        <p:spPr>
          <a:xfrm>
            <a:off x="4972051" y="2466975"/>
            <a:ext cx="5981700" cy="1938992"/>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HĐ1: Chia </a:t>
            </a:r>
            <a:r>
              <a:rPr lang="en-US" sz="4000" b="1" dirty="0" err="1">
                <a:solidFill>
                  <a:srgbClr val="FFFF00"/>
                </a:solidFill>
                <a:latin typeface="Calibri" panose="020F0502020204030204" pitchFamily="34" charset="0"/>
                <a:cs typeface="Calibri" panose="020F0502020204030204" pitchFamily="34" charset="0"/>
              </a:rPr>
              <a:t>sẻ</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về</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những</a:t>
            </a:r>
            <a:r>
              <a:rPr lang="en-US" sz="4000" b="1" dirty="0">
                <a:solidFill>
                  <a:srgbClr val="FFFF00"/>
                </a:solidFill>
                <a:latin typeface="Calibri" panose="020F0502020204030204" pitchFamily="34" charset="0"/>
                <a:cs typeface="Calibri" panose="020F0502020204030204" pitchFamily="34" charset="0"/>
              </a:rPr>
              <a:t> </a:t>
            </a:r>
            <a:r>
              <a:rPr lang="nl-NL"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hoạt động đền ơn đáp nghĩa ở địa phương</a:t>
            </a:r>
            <a:endParaRPr lang="en-US" sz="40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778754"/>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là gì?</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diễn ra khi nào?</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ai tham gia hoạt động đó?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tại sao hoạt động đó lại được tổ chức</a:t>
              </a:r>
              <a:r>
                <a:rPr lang="en-US" sz="3300" b="1" dirty="0">
                  <a:solidFill>
                    <a:prstClr val="black"/>
                  </a:solidFill>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Nêu ý nghĩa của nó?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Nêu cảm xúc khi tham gia hoạt động đó?</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Qua hoạt động đó, em học được thêm điều gì, kĩ năng gì?</a:t>
              </a:r>
            </a:p>
          </p:txBody>
        </p:sp>
      </p:grpSp>
      <p:pic>
        <p:nvPicPr>
          <p:cNvPr id="7" name="图片 24">
            <a:extLst>
              <a:ext uri="{FF2B5EF4-FFF2-40B4-BE49-F238E27FC236}">
                <a16:creationId xmlns:a16="http://schemas.microsoft.com/office/drawing/2014/main" id="{E863F5F1-296C-4B52-97A8-D0C05A6BC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72749" y="4543706"/>
            <a:ext cx="2219044" cy="2219044"/>
          </a:xfrm>
          <a:prstGeom prst="rect">
            <a:avLst/>
          </a:prstGeom>
        </p:spPr>
      </p:pic>
      <p:sp>
        <p:nvSpPr>
          <p:cNvPr id="4" name="TextBox 3">
            <a:extLst>
              <a:ext uri="{FF2B5EF4-FFF2-40B4-BE49-F238E27FC236}">
                <a16:creationId xmlns:a16="http://schemas.microsoft.com/office/drawing/2014/main" id="{8A4FE134-4B4B-9BD0-0E24-FA34362417DC}"/>
              </a:ext>
            </a:extLst>
          </p:cNvPr>
          <p:cNvSpPr txBox="1"/>
          <p:nvPr/>
        </p:nvSpPr>
        <p:spPr>
          <a:xfrm>
            <a:off x="1219200" y="0"/>
            <a:ext cx="9363075"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hoạt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động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 ở </a:t>
            </a:r>
            <a:r>
              <a:rPr lang="en-US" sz="3600" b="1" dirty="0" err="1">
                <a:solidFill>
                  <a:srgbClr val="FF0000"/>
                </a:solidFill>
                <a:latin typeface="Calibri" panose="020F0502020204030204" pitchFamily="34" charset="0"/>
                <a:cs typeface="Calibri" panose="020F0502020204030204" pitchFamily="34" charset="0"/>
              </a:rPr>
              <a:t>địa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phương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tham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199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grpSp>
        <p:nvGrpSpPr>
          <p:cNvPr id="8" name="Group 7">
            <a:extLst>
              <a:ext uri="{FF2B5EF4-FFF2-40B4-BE49-F238E27FC236}">
                <a16:creationId xmlns:a16="http://schemas.microsoft.com/office/drawing/2014/main" id="{EC0EC78E-1418-7C62-7A5C-AC5D00B30641}"/>
              </a:ext>
            </a:extLst>
          </p:cNvPr>
          <p:cNvGrpSpPr/>
          <p:nvPr/>
        </p:nvGrpSpPr>
        <p:grpSpPr>
          <a:xfrm>
            <a:off x="1128354" y="800100"/>
            <a:ext cx="10206396" cy="5418877"/>
            <a:chOff x="4144021" y="1484380"/>
            <a:chExt cx="7574794" cy="4840220"/>
          </a:xfrm>
        </p:grpSpPr>
        <p:grpSp>
          <p:nvGrpSpPr>
            <p:cNvPr id="9" name="Group 8">
              <a:extLst>
                <a:ext uri="{FF2B5EF4-FFF2-40B4-BE49-F238E27FC236}">
                  <a16:creationId xmlns:a16="http://schemas.microsoft.com/office/drawing/2014/main" id="{858E9D63-04B4-D08C-6846-13F48F641F10}"/>
                </a:ext>
              </a:extLst>
            </p:cNvPr>
            <p:cNvGrpSpPr/>
            <p:nvPr/>
          </p:nvGrpSpPr>
          <p:grpSpPr>
            <a:xfrm>
              <a:off x="4144021" y="1484380"/>
              <a:ext cx="7574794" cy="4840220"/>
              <a:chOff x="4436414" y="1551563"/>
              <a:chExt cx="7327378" cy="4327762"/>
            </a:xfrm>
          </p:grpSpPr>
          <p:sp>
            <p:nvSpPr>
              <p:cNvPr id="12" name="Rectangle: Diagonal Corners Rounded 11">
                <a:extLst>
                  <a:ext uri="{FF2B5EF4-FFF2-40B4-BE49-F238E27FC236}">
                    <a16:creationId xmlns:a16="http://schemas.microsoft.com/office/drawing/2014/main" id="{AB668FBB-645D-2829-DF03-76D22DEAF35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30">
                <a:extLst>
                  <a:ext uri="{FF2B5EF4-FFF2-40B4-BE49-F238E27FC236}">
                    <a16:creationId xmlns:a16="http://schemas.microsoft.com/office/drawing/2014/main" id="{B1440706-53C3-EE52-FD2C-2F66E7A96FE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57C672E-E867-33FA-0835-B3169EC1B2BD}"/>
                </a:ext>
              </a:extLst>
            </p:cNvPr>
            <p:cNvSpPr txBox="1"/>
            <p:nvPr/>
          </p:nvSpPr>
          <p:spPr>
            <a:xfrm>
              <a:off x="4536675" y="1616156"/>
              <a:ext cx="6767991" cy="4065354"/>
            </a:xfrm>
            <a:prstGeom prst="rect">
              <a:avLst/>
            </a:prstGeom>
            <a:noFill/>
          </p:spPr>
          <p:txBody>
            <a:bodyPr wrap="square" rtlCol="0">
              <a:spAutoFit/>
            </a:bodyPr>
            <a:lstStyle/>
            <a:p>
              <a:pPr algn="ctr">
                <a:lnSpc>
                  <a:spcPct val="114000"/>
                </a:lnSpc>
              </a:pPr>
              <a:r>
                <a:rPr lang="en-US" sz="3200" b="1" dirty="0" err="1">
                  <a:solidFill>
                    <a:srgbClr val="FF0000"/>
                  </a:solidFill>
                  <a:latin typeface="Calibri" panose="020F0502020204030204" pitchFamily="34" charset="0"/>
                  <a:cs typeface="Calibri" panose="020F0502020204030204" pitchFamily="34" charset="0"/>
                </a:rPr>
                <a:t>Ví</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a:t>
              </a:r>
              <a:r>
                <a:rPr lang="en-US" sz="3200" b="1" dirty="0">
                  <a:solidFill>
                    <a:srgbClr val="FF0000"/>
                  </a:solidFill>
                  <a:latin typeface="Calibri" panose="020F0502020204030204" pitchFamily="34" charset="0"/>
                  <a:cs typeface="Calibri" panose="020F0502020204030204" pitchFamily="34" charset="0"/>
                </a:rPr>
                <a:t>:</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Mỗi tháng lớp ra quét dọn nghĩa trang liệt sĩ 1 lần: bạn quét rác, bạn hót rác, bạn nhổ cỏ, bạn lau các bia mộ, bạn hương, bạn dâng hoa. Ai rất vui, thương các liệt sĩ, biết ơn họ,...</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Thỉnh thoảng trường em tổ chức đến thăm bà mẹ liệt sĩ, các cô chú thương binh sau đó quét dọn nhà cửa, nấu cơm giúp mẹ liệt sĩ....</a:t>
              </a:r>
            </a:p>
          </p:txBody>
        </p:sp>
      </p:grpSp>
    </p:spTree>
    <p:extLst>
      <p:ext uri="{BB962C8B-B14F-4D97-AF65-F5344CB8AC3E}">
        <p14:creationId xmlns:p14="http://schemas.microsoft.com/office/powerpoint/2010/main" val="3258224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1010</Words>
  <Application>Microsoft Office PowerPoint</Application>
  <PresentationFormat>Widescreen</PresentationFormat>
  <Paragraphs>86</Paragraphs>
  <Slides>37</Slides>
  <Notes>16</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37</vt:i4>
      </vt:variant>
    </vt:vector>
  </HeadingPairs>
  <TitlesOfParts>
    <vt:vector size="61" baseType="lpstr">
      <vt:lpstr>等线</vt:lpstr>
      <vt:lpstr>等线 Light</vt:lpstr>
      <vt:lpstr>Arial</vt:lpstr>
      <vt:lpstr>Bebas Neue</vt:lpstr>
      <vt:lpstr>Calibri</vt:lpstr>
      <vt:lpstr>Calibri Light</vt:lpstr>
      <vt:lpstr>Cambria</vt:lpstr>
      <vt:lpstr>Chau Philomene One</vt:lpstr>
      <vt:lpstr>Didact Gothic</vt:lpstr>
      <vt:lpstr>Georgia</vt:lpstr>
      <vt:lpstr>Tahoma</vt:lpstr>
      <vt:lpstr>Times New Roman</vt:lpstr>
      <vt:lpstr>Ubuntu</vt:lpstr>
      <vt:lpstr>Wingdings</vt:lpstr>
      <vt:lpstr>字魂59号-创粗黑</vt:lpstr>
      <vt:lpstr>字魂70号-灵悦黑体</vt:lpstr>
      <vt:lpstr>千图网海量PPT模板www.58pic.com​​</vt:lpstr>
      <vt:lpstr>4_Office 主题​​</vt:lpstr>
      <vt:lpstr>Eco-Friendly School Center by Slidesgo</vt:lpstr>
      <vt:lpstr>5_Office 主题​​</vt:lpstr>
      <vt:lpstr>1_Simple Light</vt:lpstr>
      <vt:lpstr>Chủ đề Office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2023-11-08T10:47:26Z</dcterms:created>
  <dcterms:modified xsi:type="dcterms:W3CDTF">2023-12-15T14:13:09Z</dcterms:modified>
  <cp:category>9Slide.vn</cp:category>
</cp:coreProperties>
</file>