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8" r:id="rId3"/>
    <p:sldMasterId id="2147483701" r:id="rId4"/>
  </p:sldMasterIdLst>
  <p:notesMasterIdLst>
    <p:notesMasterId r:id="rId37"/>
  </p:notesMasterIdLst>
  <p:sldIdLst>
    <p:sldId id="291" r:id="rId5"/>
    <p:sldId id="293" r:id="rId6"/>
    <p:sldId id="3259" r:id="rId7"/>
    <p:sldId id="3260" r:id="rId8"/>
    <p:sldId id="3261" r:id="rId9"/>
    <p:sldId id="300" r:id="rId10"/>
    <p:sldId id="303" r:id="rId11"/>
    <p:sldId id="304" r:id="rId12"/>
    <p:sldId id="305" r:id="rId13"/>
    <p:sldId id="3262" r:id="rId14"/>
    <p:sldId id="3263" r:id="rId15"/>
    <p:sldId id="713" r:id="rId16"/>
    <p:sldId id="3264" r:id="rId17"/>
    <p:sldId id="3265" r:id="rId18"/>
    <p:sldId id="3251" r:id="rId19"/>
    <p:sldId id="3266" r:id="rId20"/>
    <p:sldId id="3267" r:id="rId21"/>
    <p:sldId id="405" r:id="rId22"/>
    <p:sldId id="3253" r:id="rId23"/>
    <p:sldId id="407" r:id="rId24"/>
    <p:sldId id="408" r:id="rId25"/>
    <p:sldId id="409" r:id="rId26"/>
    <p:sldId id="410" r:id="rId27"/>
    <p:sldId id="427" r:id="rId28"/>
    <p:sldId id="428" r:id="rId29"/>
    <p:sldId id="429" r:id="rId30"/>
    <p:sldId id="266" r:id="rId31"/>
    <p:sldId id="3268" r:id="rId32"/>
    <p:sldId id="3269" r:id="rId33"/>
    <p:sldId id="3270" r:id="rId34"/>
    <p:sldId id="3271" r:id="rId35"/>
    <p:sldId id="41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553" autoAdjust="0"/>
  </p:normalViewPr>
  <p:slideViewPr>
    <p:cSldViewPr snapToGrid="0">
      <p:cViewPr>
        <p:scale>
          <a:sx n="33" d="100"/>
          <a:sy n="33" d="100"/>
        </p:scale>
        <p:origin x="216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A257D-9F87-4983-B675-2F02710E655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1728B-1675-4C86-BF0D-2447DB11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0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19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624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242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8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221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94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008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56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5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684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39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6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6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6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4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20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5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81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71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0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0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60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81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98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29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8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8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9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9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3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7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7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7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0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6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4537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7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7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61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0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577AD-A40E-8CFC-0E23-DBC7B608A4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6998780-B069-DF59-A417-839B6BB75B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n-ea"/>
                <a:ea typeface="+mn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749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7E5040-06B4-0C4F-8760-0C263648FE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2383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E77CA0D-FF51-E49C-A2C1-F995025F14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2658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5.wdp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9.wdp"/><Relationship Id="rId3" Type="http://schemas.openxmlformats.org/officeDocument/2006/relationships/image" Target="../media/image62.pn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9.wdp"/><Relationship Id="rId3" Type="http://schemas.openxmlformats.org/officeDocument/2006/relationships/image" Target="../media/image62.pn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3.xml"/><Relationship Id="rId6" Type="http://schemas.microsoft.com/office/2007/relationships/hdphoto" Target="../media/hdphoto11.wdp"/><Relationship Id="rId5" Type="http://schemas.openxmlformats.org/officeDocument/2006/relationships/image" Target="../media/image79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1.wav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6.png"/><Relationship Id="rId5" Type="http://schemas.microsoft.com/office/2007/relationships/hdphoto" Target="../media/hdphoto12.wdp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19CC74-0F72-1C85-6138-4444D7A8A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6870" y="21384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76201"/>
            <a:ext cx="4926013" cy="971550"/>
            <a:chOff x="284688" y="145806"/>
            <a:chExt cx="4925566" cy="805348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4181096" cy="765870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88" y="258975"/>
              <a:ext cx="926645" cy="692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F494F5B-0DE0-B5F2-D8D5-E34131E4C322}"/>
              </a:ext>
            </a:extLst>
          </p:cNvPr>
          <p:cNvSpPr txBox="1"/>
          <p:nvPr/>
        </p:nvSpPr>
        <p:spPr>
          <a:xfrm>
            <a:off x="876300" y="1295400"/>
            <a:ext cx="1067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Địa điểm: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Sản phẩm được làm ra tại đâu?</a:t>
            </a:r>
            <a:endParaRPr lang="en-US" sz="3600" dirty="0">
              <a:effectLst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Thời điểm: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Gia đình mua hay được tặng vào dịp nào?</a:t>
            </a:r>
            <a:endParaRPr lang="en-US" sz="3600" dirty="0">
              <a:effectLst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Công dụng: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Sản phẩm dùng để làm gì?</a:t>
            </a:r>
            <a:endParaRPr lang="en-US" sz="36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899A5-92D0-478A-2DAB-7CADAA3FA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12" y="3300412"/>
            <a:ext cx="6790466" cy="26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6F302-95FE-240E-DE58-75742C66A0AA}"/>
              </a:ext>
            </a:extLst>
          </p:cNvPr>
          <p:cNvSpPr txBox="1"/>
          <p:nvPr/>
        </p:nvSpPr>
        <p:spPr>
          <a:xfrm>
            <a:off x="1000126" y="333376"/>
            <a:ext cx="10267950" cy="27241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 dụ: Sản phẩm gùi.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Địa điểm: Sản phẩm được làm ra tại buôn Bờ Kẻ.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Thời điểm: Gia đình được tặng vào dịp Tết Nguyên đán năm 2023.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Công dụng: Sản phẩm dùng để đựng đồ dùng,...</a:t>
            </a:r>
          </a:p>
        </p:txBody>
      </p:sp>
      <p:pic>
        <p:nvPicPr>
          <p:cNvPr id="5122" name="Picture 2" descr="Chiếc gùi trong văn hóa người Mông">
            <a:extLst>
              <a:ext uri="{FF2B5EF4-FFF2-40B4-BE49-F238E27FC236}">
                <a16:creationId xmlns:a16="http://schemas.microsoft.com/office/drawing/2014/main" id="{98C0029F-BAD6-2621-A6FD-A10D8D85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49" y="3200399"/>
            <a:ext cx="5240977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60036" y="922997"/>
            <a:ext cx="66294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thống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nghề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B167B0-7EFF-6ADF-D921-D77DC2A7FFA2}"/>
              </a:ext>
            </a:extLst>
          </p:cNvPr>
          <p:cNvSpPr txBox="1"/>
          <p:nvPr/>
        </p:nvSpPr>
        <p:spPr>
          <a:xfrm>
            <a:off x="1009651" y="1790701"/>
            <a:ext cx="10267950" cy="3813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thập thông tin về làng nghề: địa điểm, nguyên vật liệu, sản phẩm,...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 kế một sản phẩm giới thiệu thông tin về làng nghề: tờ rơi, thẻ,...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 nghiệm một công đoạn làm ra sản phẩm.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chép thông tin về làng nghề vào Sổ tay hướng dẫn du lịch tại địa phương.</a:t>
            </a:r>
          </a:p>
        </p:txBody>
      </p:sp>
    </p:spTree>
    <p:extLst>
      <p:ext uri="{BB962C8B-B14F-4D97-AF65-F5344CB8AC3E}">
        <p14:creationId xmlns:p14="http://schemas.microsoft.com/office/powerpoint/2010/main" val="325032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6F302-95FE-240E-DE58-75742C66A0AA}"/>
              </a:ext>
            </a:extLst>
          </p:cNvPr>
          <p:cNvSpPr txBox="1"/>
          <p:nvPr/>
        </p:nvSpPr>
        <p:spPr>
          <a:xfrm>
            <a:off x="4933951" y="152401"/>
            <a:ext cx="1762124" cy="68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21B4E-CFAD-7494-8866-F467533C7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1504950"/>
            <a:ext cx="8629650" cy="44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E6FA4-924E-6CEE-6382-7B41D3AED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31313" y="2885209"/>
            <a:ext cx="2743200" cy="4364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A8DC5-528D-DFCB-C795-B18150EA2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219775" y="2977880"/>
            <a:ext cx="2743200" cy="3930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D9000-B437-9AD0-6796-3A67779D279D}"/>
              </a:ext>
            </a:extLst>
          </p:cNvPr>
          <p:cNvSpPr txBox="1"/>
          <p:nvPr/>
        </p:nvSpPr>
        <p:spPr>
          <a:xfrm>
            <a:off x="3338034" y="4673851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6" name="Picture 2" descr="Bánh sinh nhật lễ kỷ Niệm Muốn chúc Mừng Sinh nhật - cờ hiệu png tải về -  Miễn phí trong suốt Dòng png Tải về.">
            <a:extLst>
              <a:ext uri="{FF2B5EF4-FFF2-40B4-BE49-F238E27FC236}">
                <a16:creationId xmlns:a16="http://schemas.microsoft.com/office/drawing/2014/main" id="{F6820EDA-E8AF-1DD2-9D35-6D4A9CCF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79" b="90000" l="3667" r="99444">
                        <a14:foregroundMark x1="3667" y1="40263" x2="3667" y2="40263"/>
                        <a14:foregroundMark x1="8333" y1="39211" x2="8333" y2="39211"/>
                        <a14:foregroundMark x1="29778" y1="26842" x2="29778" y2="26842"/>
                        <a14:foregroundMark x1="36000" y1="17368" x2="36000" y2="17368"/>
                        <a14:foregroundMark x1="41778" y1="7368" x2="41778" y2="7368"/>
                        <a14:foregroundMark x1="23222" y1="30789" x2="23222" y2="30789"/>
                        <a14:foregroundMark x1="15111" y1="37895" x2="15111" y2="37895"/>
                        <a14:foregroundMark x1="58222" y1="7105" x2="58222" y2="7105"/>
                        <a14:foregroundMark x1="65111" y1="22105" x2="65111" y2="22105"/>
                        <a14:foregroundMark x1="70000" y1="26842" x2="70000" y2="26842"/>
                        <a14:foregroundMark x1="77222" y1="30789" x2="77222" y2="30789"/>
                        <a14:foregroundMark x1="83222" y1="35789" x2="83222" y2="35789"/>
                        <a14:foregroundMark x1="90111" y1="39474" x2="90111" y2="39474"/>
                        <a14:foregroundMark x1="96111" y1="39211" x2="96111" y2="39211"/>
                        <a14:foregroundMark x1="29556" y1="24474" x2="29556" y2="24474"/>
                        <a14:foregroundMark x1="9778" y1="39211" x2="9778" y2="39211"/>
                        <a14:foregroundMark x1="99444" y1="35789" x2="99444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74" y="-540867"/>
            <a:ext cx="12280474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BFF43456-8518-2248-3AF3-4730A2445D6E}"/>
              </a:ext>
            </a:extLst>
          </p:cNvPr>
          <p:cNvSpPr/>
          <p:nvPr/>
        </p:nvSpPr>
        <p:spPr>
          <a:xfrm>
            <a:off x="3181351" y="1110673"/>
            <a:ext cx="6524624" cy="288982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hia sẻ kế hoạch của mình trước lớp.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8C11BE-F7B4-5B9B-A057-5B3ACD30BB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7398" y="1996732"/>
            <a:ext cx="45784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69561" y="1103972"/>
            <a:ext cx="663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thân: Tìm hiểu về nghề truyền thống ở địa phương mình.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969BC-296A-E69A-3872-E4B2B4B2D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131" y="584084"/>
            <a:ext cx="583437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8892C2-A95F-14C8-D968-76B71568DA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2E7FB1A-EF7B-7CB8-8924-EDF14826EC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18D4D9-EC1D-1654-9EA4-958DFB97DF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15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C829DF66-59A7-F4F3-AEF9-5504B311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67B27B-F589-2763-B9B6-5C261BD27831}"/>
              </a:ext>
            </a:extLst>
          </p:cNvPr>
          <p:cNvSpPr txBox="1"/>
          <p:nvPr/>
        </p:nvSpPr>
        <p:spPr>
          <a:xfrm>
            <a:off x="3148003" y="0"/>
            <a:ext cx="62776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350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20B9DD-3063-A36A-D425-0595867F3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99" y="1990726"/>
            <a:ext cx="4429124" cy="4429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57825" y="3638550"/>
            <a:ext cx="5286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0DF8199-28A0-B639-9C14-9B4CD64A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32F042CC-E98C-0C74-5063-6D6CAD4BD3B9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91D3697-6EDB-C7C6-853C-8200D209B1C0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B7982109-86A3-0673-02DB-0DFF31859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EA1C2BF0-DA27-64FA-E71B-C104298F01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73678D5D-3868-1C13-755F-2864FC1B6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3A3E035A-CE29-3E3D-2BD7-3F2BCCD6B0C7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20DD650B-A361-7E23-C31A-BA27822FD63A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442BA92F-E025-C634-5385-A053A508001C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DB623D52-0E8F-F0FB-9BDC-E13188DCAA05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750DB077-9BB9-0ABE-FB08-32BE6E63183B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2F7E1340-155B-482B-4E00-5C62E9DA0220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pic>
        <p:nvPicPr>
          <p:cNvPr id="15" name="Picture 18">
            <a:extLst>
              <a:ext uri="{FF2B5EF4-FFF2-40B4-BE49-F238E27FC236}">
                <a16:creationId xmlns:a16="http://schemas.microsoft.com/office/drawing/2014/main" id="{65C52DE5-24B3-E35E-9272-E7C01027A4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3091D8-03AC-6005-1359-7A0D944EFE40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ban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0C1EC444-883D-455C-0C97-5F107A78E79E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EE83EF-46F0-2942-F954-2E2401D483E5}"/>
              </a:ext>
            </a:extLst>
          </p:cNvPr>
          <p:cNvSpPr txBox="1"/>
          <p:nvPr/>
        </p:nvSpPr>
        <p:spPr>
          <a:xfrm>
            <a:off x="207170" y="517232"/>
            <a:ext cx="364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trưởng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tuần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F0302020204030204"/>
              <a:cs typeface="Calibri" panose="020F0502020204030204" pitchFamily="34" charset="0"/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B3B2454C-2F98-478D-0705-E7B744BADC07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trưởng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báo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kết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quả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học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tập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trong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tuần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F0302020204030204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EB214B-3227-7438-E252-E98FEEDB5E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510413" y="1235996"/>
            <a:ext cx="3003871" cy="53466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9A0FEA-067B-8767-8B4A-B785275559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C094F0-100C-F8A3-9838-EB0D6703EF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-941883"/>
            <a:ext cx="11044297" cy="620981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55F36F-B766-0883-326D-0365ECFB11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EBD979-C3DB-9924-7FC2-8705E3DAE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10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AA2F7B14-98BB-9EC0-CD2D-D59993BE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6B0423-8382-77AB-1EC7-3188489408B8}"/>
              </a:ext>
            </a:extLst>
          </p:cNvPr>
          <p:cNvSpPr txBox="1"/>
          <p:nvPr/>
        </p:nvSpPr>
        <p:spPr>
          <a:xfrm>
            <a:off x="3414214" y="0"/>
            <a:ext cx="60444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        </a:t>
            </a: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của</a:t>
            </a: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giáo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viên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28994-EF77-51F8-57D1-EAEC1BD4FE74}"/>
              </a:ext>
            </a:extLst>
          </p:cNvPr>
          <p:cNvSpPr txBox="1"/>
          <p:nvPr/>
        </p:nvSpPr>
        <p:spPr>
          <a:xfrm>
            <a:off x="3282657" y="1717712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3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8892C2-A95F-14C8-D968-76B71568DA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2E7FB1A-EF7B-7CB8-8924-EDF14826EC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18D4D9-EC1D-1654-9EA4-958DFB97DF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15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C829DF66-59A7-F4F3-AEF9-5504B311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67B27B-F589-2763-B9B6-5C261BD27831}"/>
              </a:ext>
            </a:extLst>
          </p:cNvPr>
          <p:cNvSpPr txBox="1"/>
          <p:nvPr/>
        </p:nvSpPr>
        <p:spPr>
          <a:xfrm>
            <a:off x="3148003" y="0"/>
            <a:ext cx="56628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      </a:t>
            </a: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của</a:t>
            </a: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giáo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viên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67EACA-D19F-FCD1-F849-06411DEF425F}"/>
              </a:ext>
            </a:extLst>
          </p:cNvPr>
          <p:cNvSpPr txBox="1"/>
          <p:nvPr/>
        </p:nvSpPr>
        <p:spPr>
          <a:xfrm>
            <a:off x="3282657" y="1717712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Hạn chế: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3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5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D4413EE-99FF-ABAB-5547-549D1437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329" y="4540749"/>
            <a:ext cx="12196057" cy="2317251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FF9C8B3E-59B4-5864-39E7-8E5568C865AC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2D7CC8-91E4-75DB-BFB8-18ABEF2196DF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766F740B-2C15-8FDD-E5EF-DCFB4FF06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1761D04-472D-BEBE-F9A0-012CEFBC7C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81611" y="267713"/>
            <a:ext cx="2624543" cy="453484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B2671781-66D1-D70E-98DC-71542EFE4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C1B032D2-E8E8-E36B-C97D-8F4AACF9840F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FD1B8456-1304-6D7C-83D2-A81A2BE00214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A34F8C48-23D7-21D0-30E4-23969CEBC4E0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0FA4208-7BC3-5E94-C5FE-1E9BFE274660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0D844E60-5672-47FB-8ED9-C8C02BEF3F47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72B1D39D-FC0E-3440-5934-DE2799007B0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pic>
        <p:nvPicPr>
          <p:cNvPr id="15" name="Picture 18">
            <a:extLst>
              <a:ext uri="{FF2B5EF4-FFF2-40B4-BE49-F238E27FC236}">
                <a16:creationId xmlns:a16="http://schemas.microsoft.com/office/drawing/2014/main" id="{7A0B812D-23E6-4C7F-AC01-470E818811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E2C329-DFE4-FAA7-92A4-B0B4B2DC9274}"/>
              </a:ext>
            </a:extLst>
          </p:cNvPr>
          <p:cNvSpPr txBox="1"/>
          <p:nvPr/>
        </p:nvSpPr>
        <p:spPr>
          <a:xfrm>
            <a:off x="4175807" y="889408"/>
            <a:ext cx="4044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Góc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tuyên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dương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55206-09BB-70B3-A88E-D9455CEA490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417678" y="1043028"/>
            <a:ext cx="3003871" cy="53466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1F1822-05FD-B045-C3A4-5845A124A6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517207" y="1124744"/>
            <a:ext cx="2964268" cy="58101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53F3F4-5B6B-F405-0113-FEAB0533042F}"/>
              </a:ext>
            </a:extLst>
          </p:cNvPr>
          <p:cNvSpPr txBox="1"/>
          <p:nvPr/>
        </p:nvSpPr>
        <p:spPr>
          <a:xfrm>
            <a:off x="6628682" y="4960292"/>
            <a:ext cx="354147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0D76B-BDFA-4181-3E1D-644D064BA51D}"/>
              </a:ext>
            </a:extLst>
          </p:cNvPr>
          <p:cNvSpPr txBox="1"/>
          <p:nvPr/>
        </p:nvSpPr>
        <p:spPr>
          <a:xfrm>
            <a:off x="1906176" y="4932917"/>
            <a:ext cx="3509104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1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19" grpId="1" animBg="1"/>
      <p:bldP spid="20" grpId="0" animBg="1"/>
      <p:bldP spid="2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F5C472-4886-6078-1223-5D221B94D656}"/>
              </a:ext>
            </a:extLst>
          </p:cNvPr>
          <p:cNvSpPr/>
          <p:nvPr/>
        </p:nvSpPr>
        <p:spPr>
          <a:xfrm>
            <a:off x="402772" y="533400"/>
            <a:ext cx="9971314" cy="4909458"/>
          </a:xfrm>
          <a:prstGeom prst="round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  <a:alpha val="45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15935-C5B7-1D0E-5CDA-E2362425973E}"/>
              </a:ext>
            </a:extLst>
          </p:cNvPr>
          <p:cNvSpPr txBox="1"/>
          <p:nvPr/>
        </p:nvSpPr>
        <p:spPr>
          <a:xfrm>
            <a:off x="402772" y="759789"/>
            <a:ext cx="10165855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53FD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</p:spTree>
    <p:extLst>
      <p:ext uri="{BB962C8B-B14F-4D97-AF65-F5344CB8AC3E}">
        <p14:creationId xmlns:p14="http://schemas.microsoft.com/office/powerpoint/2010/main" val="17336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01804A-38C1-0676-3309-8E4A73122E71}"/>
              </a:ext>
            </a:extLst>
          </p:cNvPr>
          <p:cNvSpPr txBox="1"/>
          <p:nvPr/>
        </p:nvSpPr>
        <p:spPr>
          <a:xfrm>
            <a:off x="3167743" y="2732314"/>
            <a:ext cx="717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…..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0BDD0D-5692-E8D2-EEF5-3B80D7FBD7B0}"/>
              </a:ext>
            </a:extLst>
          </p:cNvPr>
          <p:cNvSpPr/>
          <p:nvPr/>
        </p:nvSpPr>
        <p:spPr>
          <a:xfrm>
            <a:off x="1197428" y="179614"/>
            <a:ext cx="3940629" cy="26778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947BF4-AE36-32AD-0718-0BD145DC4B71}"/>
              </a:ext>
            </a:extLst>
          </p:cNvPr>
          <p:cNvSpPr/>
          <p:nvPr/>
        </p:nvSpPr>
        <p:spPr>
          <a:xfrm>
            <a:off x="6754586" y="179614"/>
            <a:ext cx="3940629" cy="26778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9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90CF431E-BD4E-02FC-9EF0-DDE66002FB30}"/>
              </a:ext>
            </a:extLst>
          </p:cNvPr>
          <p:cNvSpPr/>
          <p:nvPr/>
        </p:nvSpPr>
        <p:spPr>
          <a:xfrm>
            <a:off x="619805" y="357869"/>
            <a:ext cx="10952389" cy="20696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8196" name="Picture 4" descr="Free Vector | Cute girl read book cartoon character illustration">
            <a:extLst>
              <a:ext uri="{FF2B5EF4-FFF2-40B4-BE49-F238E27FC236}">
                <a16:creationId xmlns:a16="http://schemas.microsoft.com/office/drawing/2014/main" id="{2EB42B9C-8EA7-CDE4-8F86-7E5A1CCC6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600" l="9425" r="89617">
                        <a14:foregroundMark x1="10703" y1="45400" x2="12460" y2="53200"/>
                        <a14:foregroundMark x1="16613" y1="45600" x2="43450" y2="59200"/>
                        <a14:foregroundMark x1="44409" y1="56600" x2="47204" y2="59978"/>
                        <a14:foregroundMark x1="32109" y1="58000" x2="28594" y2="60600"/>
                        <a14:foregroundMark x1="30511" y1="59200" x2="36262" y2="77000"/>
                        <a14:foregroundMark x1="36422" y1="76600" x2="36422" y2="76600"/>
                        <a14:foregroundMark x1="38019" y1="73000" x2="39776" y2="77800"/>
                        <a14:foregroundMark x1="45208" y1="91000" x2="45208" y2="91000"/>
                        <a14:foregroundMark x1="44728" y1="93600" x2="44728" y2="93600"/>
                        <a14:foregroundMark x1="44728" y1="61800" x2="42652" y2="61600"/>
                        <a14:foregroundMark x1="57348" y1="60600" x2="57348" y2="60600"/>
                        <a14:foregroundMark x1="55272" y1="59800" x2="58626" y2="64200"/>
                        <a14:foregroundMark x1="69169" y1="17800" x2="71725" y2="59400"/>
                        <a14:foregroundMark x1="74121" y1="29600" x2="76997" y2="59400"/>
                        <a14:foregroundMark x1="78914" y1="32200" x2="84345" y2="41000"/>
                        <a14:foregroundMark x1="86901" y1="32400" x2="82907" y2="49000"/>
                        <a14:foregroundMark x1="85942" y1="31800" x2="86741" y2="41400"/>
                        <a14:foregroundMark x1="88818" y1="35000" x2="89297" y2="39200"/>
                        <a14:foregroundMark x1="70607" y1="61200" x2="71246" y2="66600"/>
                        <a14:foregroundMark x1="71725" y1="55800" x2="76837" y2="57800"/>
                        <a14:foregroundMark x1="79712" y1="63200" x2="79712" y2="63200"/>
                        <a14:foregroundMark x1="83387" y1="57400" x2="83387" y2="57400"/>
                        <a14:foregroundMark x1="11821" y1="44200" x2="11821" y2="44200"/>
                        <a14:foregroundMark x1="12780" y1="43400" x2="18211" y2="47000"/>
                        <a14:foregroundMark x1="60064" y1="64800" x2="60064" y2="64800"/>
                        <a14:foregroundMark x1="60224" y1="64800" x2="60224" y2="64800"/>
                        <a14:foregroundMark x1="56709" y1="58400" x2="56709" y2="58400"/>
                        <a14:foregroundMark x1="74601" y1="54800" x2="72204" y2="62600"/>
                        <a14:foregroundMark x1="53355" y1="59800" x2="58466" y2="64400"/>
                        <a14:foregroundMark x1="79712" y1="63000" x2="78754" y2="68000"/>
                        <a14:foregroundMark x1="10703" y1="48400" x2="10703" y2="55200"/>
                        <a14:foregroundMark x1="11661" y1="43200" x2="14537" y2="47800"/>
                        <a14:foregroundMark x1="23642" y1="23000" x2="27157" y2="27800"/>
                        <a14:foregroundMark x1="30831" y1="23200" x2="37859" y2="24000"/>
                        <a14:foregroundMark x1="33067" y1="22400" x2="35304" y2="24000"/>
                        <a14:foregroundMark x1="9425" y1="51000" x2="9904" y2="52400"/>
                        <a14:foregroundMark x1="73482" y1="49800" x2="66773" y2="61000"/>
                        <a14:foregroundMark x1="66773" y1="61000" x2="66613" y2="61400"/>
                        <a14:foregroundMark x1="50531" y1="64609" x2="51438" y2="65000"/>
                        <a14:foregroundMark x1="47726" y1="63400" x2="48317" y2="63655"/>
                        <a14:foregroundMark x1="46798" y1="63000" x2="47726" y2="63400"/>
                        <a14:foregroundMark x1="45870" y1="62600" x2="46798" y2="63000"/>
                        <a14:foregroundMark x1="31949" y1="56600" x2="45870" y2="62600"/>
                        <a14:foregroundMark x1="73003" y1="55400" x2="80990" y2="60600"/>
                        <a14:foregroundMark x1="9585" y1="44600" x2="9585" y2="44600"/>
                        <a14:foregroundMark x1="9425" y1="44600" x2="12780" y2="41800"/>
                        <a14:foregroundMark x1="12780" y1="40400" x2="11502" y2="45000"/>
                        <a14:backgroundMark x1="48882" y1="63000" x2="48882" y2="63000"/>
                        <a14:backgroundMark x1="48562" y1="63000" x2="48562" y2="63000"/>
                        <a14:backgroundMark x1="48243" y1="63800" x2="48243" y2="63800"/>
                        <a14:backgroundMark x1="48243" y1="63800" x2="49521" y2="63800"/>
                        <a14:backgroundMark x1="49840" y1="63000" x2="48243" y2="62400"/>
                        <a14:backgroundMark x1="48083" y1="62600" x2="48083" y2="62600"/>
                        <a14:backgroundMark x1="47923" y1="63400" x2="47923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453367"/>
            <a:ext cx="5648325" cy="45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remium Vector | Happy cute kid girl kawaii children drawing picture on  white paper hand drawn cartoon character illustration">
            <a:extLst>
              <a:ext uri="{FF2B5EF4-FFF2-40B4-BE49-F238E27FC236}">
                <a16:creationId xmlns:a16="http://schemas.microsoft.com/office/drawing/2014/main" id="{6AF52FCD-B1E4-BBC2-C4E1-E76AD9E55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188" y1="51862" x2="57188" y2="51862"/>
                        <a14:foregroundMark x1="39776" y1="65426" x2="53195" y2="75798"/>
                        <a14:foregroundMark x1="71246" y1="71809" x2="69169" y2="75000"/>
                        <a14:foregroundMark x1="61342" y1="85638" x2="61342" y2="85638"/>
                        <a14:foregroundMark x1="30351" y1="81117" x2="37220" y2="85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688" y="2690433"/>
            <a:ext cx="7511069" cy="451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8521B-CC33-B150-86D2-DF007BF28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466" y="252493"/>
            <a:ext cx="936426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3982720" y="579121"/>
            <a:ext cx="7290052" cy="1649730"/>
            <a:chOff x="4490720" y="1889760"/>
            <a:chExt cx="7290052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92831" y="2059155"/>
              <a:ext cx="7085830" cy="2339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Giới thiệu nghệ nhân sẽ giao lưu với lớp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EB50644-5865-4EF9-FAD9-2C6A0C3E4894}"/>
              </a:ext>
            </a:extLst>
          </p:cNvPr>
          <p:cNvGrpSpPr/>
          <p:nvPr/>
        </p:nvGrpSpPr>
        <p:grpSpPr>
          <a:xfrm>
            <a:off x="4724400" y="3108960"/>
            <a:ext cx="7290052" cy="1682115"/>
            <a:chOff x="4490720" y="1889760"/>
            <a:chExt cx="7290052" cy="274210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2D0B7AD-85B6-7712-18ED-48E6B0E21A33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DEDA4B-CBA6-B990-3684-9D0ABC0A0137}"/>
                </a:ext>
              </a:extLst>
            </p:cNvPr>
            <p:cNvSpPr txBox="1"/>
            <p:nvPr/>
          </p:nvSpPr>
          <p:spPr>
            <a:xfrm>
              <a:off x="4592831" y="2106653"/>
              <a:ext cx="7085830" cy="1693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tắt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nghệ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85725" y="98424"/>
            <a:ext cx="12106275" cy="1349376"/>
            <a:chOff x="86268" y="140541"/>
            <a:chExt cx="12105178" cy="1118541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111327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hống nhất hình thức giao lưu với nghệ nhân: Gặp nghệ nhân ở làng nghề hoặc ở trường.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8" y="140541"/>
              <a:ext cx="977010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A93866E-03FC-6D32-077D-1B88427A9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312" y="2424112"/>
            <a:ext cx="9779983" cy="16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85725" y="98424"/>
            <a:ext cx="12106275" cy="1349376"/>
            <a:chOff x="86268" y="140541"/>
            <a:chExt cx="12105178" cy="1118541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111327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hảo luận theo nhóm những công việc c ần chuẩn bị cho buổi giao lưu.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8" y="140541"/>
              <a:ext cx="977010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80EE69-1F42-3B02-6F8F-293F576D0AF6}"/>
              </a:ext>
            </a:extLst>
          </p:cNvPr>
          <p:cNvGrpSpPr/>
          <p:nvPr/>
        </p:nvGrpSpPr>
        <p:grpSpPr>
          <a:xfrm>
            <a:off x="1152524" y="2327910"/>
            <a:ext cx="10163175" cy="3348990"/>
            <a:chOff x="4490720" y="1889760"/>
            <a:chExt cx="7290052" cy="27421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853345-F489-F409-5699-DF55D8F1D9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396C03-0DD4-B9FB-EAA7-A29364917782}"/>
                </a:ext>
              </a:extLst>
            </p:cNvPr>
            <p:cNvSpPr txBox="1"/>
            <p:nvPr/>
          </p:nvSpPr>
          <p:spPr>
            <a:xfrm>
              <a:off x="4613328" y="2020865"/>
              <a:ext cx="7085830" cy="2462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Chuẩn bị đón nghệ nhân hoặc đi gặp nghệ nhân;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Chuẩn bị quà tặng để cảm ơn nghệ nhân;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Tìm hiểu thêm các thông tin về nghệ nhân và các công đoạn làm ra sản phẩm của họ;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Chuẩn bị câu hỏi dành cho nghệ nhân.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2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FE8D96-46B3-9894-A7BA-496A52E8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" y="1790699"/>
            <a:ext cx="42957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8C11BE-F7B4-5B9B-A057-5B3ACD30BB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7398" y="1996732"/>
            <a:ext cx="45784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31461" y="922997"/>
            <a:ext cx="66363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 đến thăm một làng nghề hoặc xem một bộ phim giới thiệu về làng nghề ấy.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48665-30A5-AC89-720B-D0D5C1C2DC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4" name="图片 25">
            <a:extLst>
              <a:ext uri="{FF2B5EF4-FFF2-40B4-BE49-F238E27FC236}">
                <a16:creationId xmlns:a16="http://schemas.microsoft.com/office/drawing/2014/main" id="{FCF5D203-A802-A5FB-36DB-ADBB8E72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1D7F2-8811-F019-CBE6-AB2715960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769" y="1530981"/>
            <a:ext cx="790110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CDB388-6348-2DC7-E418-D5713856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1962149"/>
            <a:ext cx="420052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dệt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vải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BA2C30-CFD9-2088-65C7-A0EED939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066925"/>
            <a:ext cx="3971924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" y="0"/>
            <a:ext cx="12192000" cy="6858000"/>
          </a:xfrm>
          <a:prstGeom prst="rect">
            <a:avLst/>
          </a:prstGeom>
        </p:spPr>
      </p:pic>
      <p:pic>
        <p:nvPicPr>
          <p:cNvPr id="7" name="Picture 2" descr="Cerámica, La Arcilla, Royaltyfree imagen png - imagen transparente descarga  gratuita">
            <a:extLst>
              <a:ext uri="{FF2B5EF4-FFF2-40B4-BE49-F238E27FC236}">
                <a16:creationId xmlns:a16="http://schemas.microsoft.com/office/drawing/2014/main" id="{BBD7CA36-E16A-47C3-8CEA-C5DA161D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238" y="3841223"/>
            <a:ext cx="3878713" cy="30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AF188-0444-40C6-A162-C61B8026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70" y="3227564"/>
            <a:ext cx="3945623" cy="3945623"/>
          </a:xfrm>
          <a:prstGeom prst="rect">
            <a:avLst/>
          </a:prstGeom>
        </p:spPr>
      </p:pic>
      <p:pic>
        <p:nvPicPr>
          <p:cNvPr id="10" name="Picture 4" descr="SaiGon75 Homepage">
            <a:extLst>
              <a:ext uri="{FF2B5EF4-FFF2-40B4-BE49-F238E27FC236}">
                <a16:creationId xmlns:a16="http://schemas.microsoft.com/office/drawing/2014/main" id="{470BC446-9488-4BA0-810C-6A6CE062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023">
            <a:off x="8336079" y="3624649"/>
            <a:ext cx="3638345" cy="36383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E1EA8E-F90A-02A9-6B2B-1FA5E37A1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381" y="2207472"/>
            <a:ext cx="9065538" cy="957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075F0B-0908-84B1-D634-8B1C060DB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634" y="1125811"/>
            <a:ext cx="5035732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BC4D8B-132E-24C9-F45A-E52ECC55AC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8279" y="1799073"/>
            <a:ext cx="507840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2" y="206695"/>
            <a:ext cx="12201893" cy="580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165209" y="2430121"/>
            <a:ext cx="66551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 Chia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sẻ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thủ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endParaRPr kumimoji="0" lang="en-US" sz="3600" b="1" i="0" u="none" strike="noStrike" kern="1200" cap="none" spc="0" normalizeH="0" baseline="0" noProof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thủ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truyền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thống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QUY TRÌNH LÀM TRANH ĐÔNG HỒ">
            <a:extLst>
              <a:ext uri="{FF2B5EF4-FFF2-40B4-BE49-F238E27FC236}">
                <a16:creationId xmlns:a16="http://schemas.microsoft.com/office/drawing/2014/main" id="{B4684F79-11E9-6B2D-4DA2-5BF291D4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509838"/>
            <a:ext cx="48768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àng lụa Vạn Phúc ở đâu? Khám phá quy trình sản xuất tơ lụa">
            <a:extLst>
              <a:ext uri="{FF2B5EF4-FFF2-40B4-BE49-F238E27FC236}">
                <a16:creationId xmlns:a16="http://schemas.microsoft.com/office/drawing/2014/main" id="{B271E03C-B6D7-DD8B-337B-9CEC2B16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47081"/>
            <a:ext cx="4568825" cy="32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</TotalTime>
  <Words>508</Words>
  <Application>Microsoft Office PowerPoint</Application>
  <PresentationFormat>Widescreen</PresentationFormat>
  <Paragraphs>68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Arial</vt:lpstr>
      <vt:lpstr>Calibri</vt:lpstr>
      <vt:lpstr>Cambria</vt:lpstr>
      <vt:lpstr>Montserrat</vt:lpstr>
      <vt:lpstr>Montserrat Light</vt:lpstr>
      <vt:lpstr>Times New Roman</vt:lpstr>
      <vt:lpstr>字魂59号-创粗黑</vt:lpstr>
      <vt:lpstr>Office 主题</vt:lpstr>
      <vt:lpstr>千图网海量PPT模板www.58pic.com</vt:lpstr>
      <vt:lpstr>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29</cp:revision>
  <dcterms:created xsi:type="dcterms:W3CDTF">2024-02-08T13:11:02Z</dcterms:created>
  <dcterms:modified xsi:type="dcterms:W3CDTF">2024-02-20T03:45:20Z</dcterms:modified>
  <cp:category>9Slide.vn</cp:category>
</cp:coreProperties>
</file>