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9" roundtripDataSignature="AMtx7mhnBd5ap5VKK56ykk2vpa5PbVDK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https://www.youtube.com/watch?v=98Sxa4vgtaE</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 name="Google Shape;3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p:nvPr>
            <p:ph idx="2" type="pic"/>
          </p:nvPr>
        </p:nvSpPr>
        <p:spPr>
          <a:xfrm>
            <a:off x="1792288" y="612775"/>
            <a:ext cx="5486400" cy="4114800"/>
          </a:xfrm>
          <a:prstGeom prst="rect">
            <a:avLst/>
          </a:prstGeom>
          <a:noFill/>
          <a:ln>
            <a:noFill/>
          </a:ln>
        </p:spPr>
      </p:sp>
      <p:sp>
        <p:nvSpPr>
          <p:cNvPr id="64" name="Google Shape;64;p2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13.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7491" l="14027" r="8887" t="6784"/>
          <a:stretch/>
        </p:blipFill>
        <p:spPr>
          <a:xfrm>
            <a:off x="0" y="0"/>
            <a:ext cx="9144000" cy="6858000"/>
          </a:xfrm>
          <a:prstGeom prst="rect">
            <a:avLst/>
          </a:prstGeom>
          <a:noFill/>
          <a:ln>
            <a:noFill/>
          </a:ln>
        </p:spPr>
      </p:pic>
      <p:pic>
        <p:nvPicPr>
          <p:cNvPr descr="HUONG VAN 2 cp.jpg" id="85" name="Google Shape;85;p1"/>
          <p:cNvPicPr preferRelativeResize="0"/>
          <p:nvPr/>
        </p:nvPicPr>
        <p:blipFill rotWithShape="1">
          <a:blip r:embed="rId4">
            <a:alphaModFix/>
          </a:blip>
          <a:srcRect b="0" l="0" r="0" t="0"/>
          <a:stretch/>
        </p:blipFill>
        <p:spPr>
          <a:xfrm>
            <a:off x="522288" y="204788"/>
            <a:ext cx="2282825" cy="1219200"/>
          </a:xfrm>
          <a:prstGeom prst="rect">
            <a:avLst/>
          </a:prstGeom>
          <a:noFill/>
          <a:ln>
            <a:noFill/>
          </a:ln>
        </p:spPr>
      </p:pic>
      <p:sp>
        <p:nvSpPr>
          <p:cNvPr id="86" name="Google Shape;86;p1"/>
          <p:cNvSpPr txBox="1"/>
          <p:nvPr/>
        </p:nvSpPr>
        <p:spPr>
          <a:xfrm>
            <a:off x="1939925" y="400050"/>
            <a:ext cx="7162800" cy="769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200" u="none" cap="none" strike="noStrike">
                <a:solidFill>
                  <a:srgbClr val="002060"/>
                </a:solidFill>
                <a:latin typeface="Times New Roman"/>
                <a:ea typeface="Times New Roman"/>
                <a:cs typeface="Times New Roman"/>
                <a:sym typeface="Times New Roman"/>
              </a:rPr>
              <a:t>TRUNG TÂM TƯ VẤN TÂM LÝ </a:t>
            </a:r>
            <a:endParaRPr/>
          </a:p>
          <a:p>
            <a:pPr indent="0" lvl="0" marL="0" marR="0" rtl="0" algn="ctr">
              <a:spcBef>
                <a:spcPts val="0"/>
              </a:spcBef>
              <a:spcAft>
                <a:spcPts val="0"/>
              </a:spcAft>
              <a:buNone/>
            </a:pPr>
            <a:r>
              <a:rPr b="1" i="0" lang="en-US" sz="2200" u="none" cap="none" strike="noStrike">
                <a:solidFill>
                  <a:srgbClr val="002060"/>
                </a:solidFill>
                <a:latin typeface="Times New Roman"/>
                <a:ea typeface="Times New Roman"/>
                <a:cs typeface="Times New Roman"/>
                <a:sym typeface="Times New Roman"/>
              </a:rPr>
              <a:t>VÀ ĐÀO TẠO KỸ NĂNG HƯƠNG VÂN</a:t>
            </a:r>
            <a:endParaRPr/>
          </a:p>
        </p:txBody>
      </p:sp>
      <p:sp>
        <p:nvSpPr>
          <p:cNvPr id="87" name="Google Shape;87;p1"/>
          <p:cNvSpPr/>
          <p:nvPr/>
        </p:nvSpPr>
        <p:spPr>
          <a:xfrm>
            <a:off x="-3175" y="1412776"/>
            <a:ext cx="9147175" cy="5540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000" u="none" cap="none" strike="noStrike">
                <a:solidFill>
                  <a:srgbClr val="002060"/>
                </a:solidFill>
                <a:latin typeface="Arial"/>
                <a:ea typeface="Arial"/>
                <a:cs typeface="Arial"/>
                <a:sym typeface="Arial"/>
              </a:rPr>
              <a:t>GIÁO DỤC KỸ NĂNG SỐNG</a:t>
            </a:r>
            <a:endParaRPr/>
          </a:p>
        </p:txBody>
      </p:sp>
      <p:sp>
        <p:nvSpPr>
          <p:cNvPr id="88" name="Google Shape;88;p1"/>
          <p:cNvSpPr txBox="1"/>
          <p:nvPr/>
        </p:nvSpPr>
        <p:spPr>
          <a:xfrm>
            <a:off x="0" y="2060848"/>
            <a:ext cx="9147175" cy="707886"/>
          </a:xfrm>
          <a:prstGeom prst="rect">
            <a:avLst/>
          </a:prstGeom>
          <a:solidFill>
            <a:schemeClr val="lt1">
              <a:alpha val="66666"/>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FF0000"/>
                </a:solidFill>
                <a:latin typeface="Arial"/>
                <a:ea typeface="Arial"/>
                <a:cs typeface="Arial"/>
                <a:sym typeface="Arial"/>
              </a:rPr>
              <a:t>TẠM BIỆT NHỮNG THÓI QUEN XẤU</a:t>
            </a:r>
            <a:endParaRPr b="1" i="0" sz="4000" u="none" cap="none" strike="noStrike">
              <a:solidFill>
                <a:srgbClr val="FF0000"/>
              </a:solidFill>
              <a:latin typeface="Arial"/>
              <a:ea typeface="Arial"/>
              <a:cs typeface="Arial"/>
              <a:sym typeface="Arial"/>
            </a:endParaRPr>
          </a:p>
        </p:txBody>
      </p:sp>
      <p:pic>
        <p:nvPicPr>
          <p:cNvPr id="89" name="Google Shape;89;p1"/>
          <p:cNvPicPr preferRelativeResize="0"/>
          <p:nvPr/>
        </p:nvPicPr>
        <p:blipFill rotWithShape="1">
          <a:blip r:embed="rId5">
            <a:alphaModFix/>
          </a:blip>
          <a:srcRect b="0" l="0" r="0" t="0"/>
          <a:stretch/>
        </p:blipFill>
        <p:spPr>
          <a:xfrm>
            <a:off x="1219200" y="3805238"/>
            <a:ext cx="6421438" cy="2392362"/>
          </a:xfrm>
          <a:prstGeom prst="rect">
            <a:avLst/>
          </a:prstGeom>
          <a:noFill/>
          <a:ln>
            <a:noFill/>
          </a:ln>
          <a:effectLst>
            <a:outerShdw blurRad="292100" rotWithShape="0" algn="tl" dir="2700000" dist="139700">
              <a:srgbClr val="333333">
                <a:alpha val="64705"/>
              </a:srgbClr>
            </a:outerShdw>
          </a:effectLst>
        </p:spPr>
      </p:pic>
      <p:pic>
        <p:nvPicPr>
          <p:cNvPr id="90" name="Google Shape;90;p1"/>
          <p:cNvPicPr preferRelativeResize="0"/>
          <p:nvPr/>
        </p:nvPicPr>
        <p:blipFill rotWithShape="1">
          <a:blip r:embed="rId6">
            <a:alphaModFix/>
          </a:blip>
          <a:srcRect b="0" l="0" r="0" t="0"/>
          <a:stretch/>
        </p:blipFill>
        <p:spPr>
          <a:xfrm>
            <a:off x="-474663" y="5000625"/>
            <a:ext cx="10090151" cy="182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800"/>
                                        <p:tgtEl>
                                          <p:spTgt spid="87"/>
                                        </p:tgtEl>
                                      </p:cBhvr>
                                    </p:animEffect>
                                  </p:childTnLst>
                                </p:cTn>
                              </p:par>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8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Vector images of the forest in the daytime" id="156" name="Google Shape;156;p10"/>
          <p:cNvPicPr preferRelativeResize="0"/>
          <p:nvPr/>
        </p:nvPicPr>
        <p:blipFill rotWithShape="1">
          <a:blip r:embed="rId3">
            <a:alphaModFix/>
          </a:blip>
          <a:srcRect b="0" l="0" r="0" t="0"/>
          <a:stretch/>
        </p:blipFill>
        <p:spPr>
          <a:xfrm>
            <a:off x="-428403" y="-243408"/>
            <a:ext cx="10327224" cy="7560839"/>
          </a:xfrm>
          <a:prstGeom prst="rect">
            <a:avLst/>
          </a:prstGeom>
          <a:noFill/>
          <a:ln>
            <a:noFill/>
          </a:ln>
        </p:spPr>
      </p:pic>
      <p:sp>
        <p:nvSpPr>
          <p:cNvPr id="157" name="Google Shape;157;p10"/>
          <p:cNvSpPr/>
          <p:nvPr/>
        </p:nvSpPr>
        <p:spPr>
          <a:xfrm>
            <a:off x="1476375" y="1196975"/>
            <a:ext cx="7272338" cy="4319588"/>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0"/>
          <p:cNvSpPr/>
          <p:nvPr/>
        </p:nvSpPr>
        <p:spPr>
          <a:xfrm>
            <a:off x="1476375" y="1196974"/>
            <a:ext cx="6642357" cy="4536281"/>
          </a:xfrm>
          <a:prstGeom prst="roundRect">
            <a:avLst>
              <a:gd fmla="val 16667" name="adj"/>
            </a:avLst>
          </a:prstGeom>
          <a:solidFill>
            <a:schemeClr val="lt1">
              <a:alpha val="8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0"/>
          <p:cNvSpPr txBox="1"/>
          <p:nvPr/>
        </p:nvSpPr>
        <p:spPr>
          <a:xfrm>
            <a:off x="1763688" y="1550915"/>
            <a:ext cx="5943042" cy="35394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0000"/>
                </a:solidFill>
                <a:latin typeface="Arial"/>
                <a:ea typeface="Arial"/>
                <a:cs typeface="Arial"/>
                <a:sym typeface="Arial"/>
              </a:rPr>
              <a:t>BIẾT CÁCH TẠM BIỆT NHỮNG THÓI QUEN XẤU CŨNG CHÍNH LÀ CHÚNG TA ĐANG TỰ HOÀN THIỆN BẢN THÂN VÀ XÂY DỰNG CHO MÌNH MỘT LỐI SỐNG LÀNH MẠNH, TỐT CHO SỨC KHỎE.</a:t>
            </a:r>
            <a:endParaRPr/>
          </a:p>
        </p:txBody>
      </p:sp>
      <p:pic>
        <p:nvPicPr>
          <p:cNvPr descr="C:\Users\RedStar\Downloads\f5cp_ubbe_220331.png" id="160" name="Google Shape;160;p10"/>
          <p:cNvPicPr preferRelativeResize="0"/>
          <p:nvPr/>
        </p:nvPicPr>
        <p:blipFill rotWithShape="1">
          <a:blip r:embed="rId4">
            <a:alphaModFix/>
          </a:blip>
          <a:srcRect b="0" l="0" r="0" t="0"/>
          <a:stretch/>
        </p:blipFill>
        <p:spPr>
          <a:xfrm>
            <a:off x="11967" y="2817610"/>
            <a:ext cx="2075998" cy="39513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Hand painted watercolor nature background" id="165" name="Google Shape;165;p11"/>
          <p:cNvPicPr preferRelativeResize="0"/>
          <p:nvPr/>
        </p:nvPicPr>
        <p:blipFill rotWithShape="1">
          <a:blip r:embed="rId3">
            <a:alphaModFix/>
          </a:blip>
          <a:srcRect b="0" l="0" r="0" t="0"/>
          <a:stretch/>
        </p:blipFill>
        <p:spPr>
          <a:xfrm>
            <a:off x="-74836" y="0"/>
            <a:ext cx="9255348" cy="6858001"/>
          </a:xfrm>
          <a:prstGeom prst="rect">
            <a:avLst/>
          </a:prstGeom>
          <a:noFill/>
          <a:ln>
            <a:noFill/>
          </a:ln>
        </p:spPr>
      </p:pic>
      <p:sp>
        <p:nvSpPr>
          <p:cNvPr id="166" name="Google Shape;166;p11"/>
          <p:cNvSpPr txBox="1"/>
          <p:nvPr/>
        </p:nvSpPr>
        <p:spPr>
          <a:xfrm>
            <a:off x="1259632" y="1823333"/>
            <a:ext cx="6336704" cy="29238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0000"/>
                </a:solidFill>
                <a:latin typeface="Arial"/>
                <a:ea typeface="Arial"/>
                <a:cs typeface="Arial"/>
                <a:sym typeface="Arial"/>
              </a:rPr>
              <a:t>THỰC HÀNH</a:t>
            </a:r>
            <a:endParaRPr/>
          </a:p>
          <a:p>
            <a:pPr indent="0" lvl="0" marL="0" marR="0" rtl="0" algn="ctr">
              <a:spcBef>
                <a:spcPts val="0"/>
              </a:spcBef>
              <a:spcAft>
                <a:spcPts val="0"/>
              </a:spcAft>
              <a:buNone/>
            </a:pPr>
            <a:r>
              <a:rPr b="1" lang="en-US" sz="3600">
                <a:solidFill>
                  <a:srgbClr val="002060"/>
                </a:solidFill>
                <a:latin typeface="Arial"/>
                <a:ea typeface="Arial"/>
                <a:cs typeface="Arial"/>
                <a:sym typeface="Arial"/>
              </a:rPr>
              <a:t>VIẾT 3 THÓI QUEN XẤU CỦA BẢN THÂN VÀ ĐƯA RA CÁCH ĐỂ THAY ĐỔI CÁC THÓI QUEN XẤU ĐÓ.</a:t>
            </a:r>
            <a:endParaRPr b="1" sz="3600">
              <a:solidFill>
                <a:srgbClr val="00206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Copy space bokeh spring lights background" id="171" name="Google Shape;171;p12"/>
          <p:cNvPicPr preferRelativeResize="0"/>
          <p:nvPr/>
        </p:nvPicPr>
        <p:blipFill rotWithShape="1">
          <a:blip r:embed="rId3">
            <a:alphaModFix/>
          </a:blip>
          <a:srcRect b="0" l="0" r="0" t="0"/>
          <a:stretch/>
        </p:blipFill>
        <p:spPr>
          <a:xfrm>
            <a:off x="0" y="1"/>
            <a:ext cx="9432086" cy="6858000"/>
          </a:xfrm>
          <a:prstGeom prst="rect">
            <a:avLst/>
          </a:prstGeom>
          <a:noFill/>
          <a:ln>
            <a:noFill/>
          </a:ln>
        </p:spPr>
      </p:pic>
      <p:sp>
        <p:nvSpPr>
          <p:cNvPr id="172" name="Google Shape;172;p12"/>
          <p:cNvSpPr/>
          <p:nvPr/>
        </p:nvSpPr>
        <p:spPr>
          <a:xfrm>
            <a:off x="323529" y="1726802"/>
            <a:ext cx="8496943" cy="4510510"/>
          </a:xfrm>
          <a:prstGeom prst="roundRect">
            <a:avLst>
              <a:gd fmla="val 16667" name="adj"/>
            </a:avLst>
          </a:prstGeom>
          <a:solidFill>
            <a:schemeClr val="lt1">
              <a:alpha val="4196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2"/>
          <p:cNvSpPr txBox="1"/>
          <p:nvPr/>
        </p:nvSpPr>
        <p:spPr>
          <a:xfrm>
            <a:off x="683568" y="1988840"/>
            <a:ext cx="7776864" cy="40318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0000"/>
                </a:solidFill>
                <a:latin typeface="Arial"/>
                <a:ea typeface="Arial"/>
                <a:cs typeface="Arial"/>
                <a:sym typeface="Arial"/>
              </a:rPr>
              <a:t>THÓI QUEN TỐT KHÔNG TỰ NHIÊN MÀ CÓ, BỞI CHÚNG ĐƯỢC HÌNH THÀNH QUA MỘT QUÁ TRÌNH RÈN LUYỆN LÂU DÀI. </a:t>
            </a:r>
            <a:r>
              <a:rPr b="1" lang="en-US" sz="3200">
                <a:solidFill>
                  <a:srgbClr val="002060"/>
                </a:solidFill>
                <a:latin typeface="Arial"/>
                <a:ea typeface="Arial"/>
                <a:cs typeface="Arial"/>
                <a:sym typeface="Arial"/>
              </a:rPr>
              <a:t>VÌ VẬY ĐỂ TỪ BỎ CÁC THÓI QUEN XẤU VÀ XÂY DỰNG CÁC THÓI QUEN TỐT CHÚNG TA CẦN PHẢI CÓ Ý CHÍ VÀ BIẾT CÁCH NỖ LỰC SỬA ĐỔI.</a:t>
            </a:r>
            <a:endParaRPr b="1" sz="3200">
              <a:solidFill>
                <a:srgbClr val="002060"/>
              </a:solidFill>
              <a:latin typeface="Arial"/>
              <a:ea typeface="Arial"/>
              <a:cs typeface="Arial"/>
              <a:sym typeface="Arial"/>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13"/>
          <p:cNvPicPr preferRelativeResize="0"/>
          <p:nvPr/>
        </p:nvPicPr>
        <p:blipFill rotWithShape="1">
          <a:blip r:embed="rId3">
            <a:alphaModFix/>
          </a:blip>
          <a:srcRect b="0" l="1" r="8080" t="2827"/>
          <a:stretch/>
        </p:blipFill>
        <p:spPr>
          <a:xfrm rot="606394">
            <a:off x="1612900" y="1120775"/>
            <a:ext cx="5527675" cy="5842000"/>
          </a:xfrm>
          <a:prstGeom prst="rect">
            <a:avLst/>
          </a:prstGeom>
          <a:noFill/>
          <a:ln>
            <a:noFill/>
          </a:ln>
        </p:spPr>
      </p:pic>
      <p:sp>
        <p:nvSpPr>
          <p:cNvPr id="179" name="Google Shape;179;p13"/>
          <p:cNvSpPr txBox="1"/>
          <p:nvPr/>
        </p:nvSpPr>
        <p:spPr>
          <a:xfrm>
            <a:off x="3203848" y="220663"/>
            <a:ext cx="5940152" cy="8620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500">
                <a:solidFill>
                  <a:srgbClr val="17365D"/>
                </a:solidFill>
                <a:latin typeface="Arial"/>
                <a:ea typeface="Arial"/>
                <a:cs typeface="Arial"/>
                <a:sym typeface="Arial"/>
              </a:rPr>
              <a:t>TRUNG TÂM TƯ VẤN TÂM LÝ </a:t>
            </a:r>
            <a:endParaRPr/>
          </a:p>
          <a:p>
            <a:pPr indent="0" lvl="0" marL="0" marR="0" rtl="0" algn="ctr">
              <a:spcBef>
                <a:spcPts val="0"/>
              </a:spcBef>
              <a:spcAft>
                <a:spcPts val="0"/>
              </a:spcAft>
              <a:buNone/>
            </a:pPr>
            <a:r>
              <a:rPr b="1" lang="en-US" sz="2500">
                <a:solidFill>
                  <a:srgbClr val="17365D"/>
                </a:solidFill>
                <a:latin typeface="Arial"/>
                <a:ea typeface="Arial"/>
                <a:cs typeface="Arial"/>
                <a:sym typeface="Arial"/>
              </a:rPr>
              <a:t>VÀ ĐÀO TẠO KỸ NĂNG HƯƠNG VÂN</a:t>
            </a:r>
            <a:endParaRPr/>
          </a:p>
        </p:txBody>
      </p:sp>
      <p:pic>
        <p:nvPicPr>
          <p:cNvPr descr="HUONG VAN 2 cp.jpg" id="180" name="Google Shape;180;p13"/>
          <p:cNvPicPr preferRelativeResize="0"/>
          <p:nvPr/>
        </p:nvPicPr>
        <p:blipFill rotWithShape="1">
          <a:blip r:embed="rId4">
            <a:alphaModFix/>
          </a:blip>
          <a:srcRect b="0" l="0" r="0" t="0"/>
          <a:stretch/>
        </p:blipFill>
        <p:spPr>
          <a:xfrm>
            <a:off x="563563" y="84138"/>
            <a:ext cx="2179637" cy="114300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nvSpPr>
        <p:spPr>
          <a:xfrm>
            <a:off x="-108520" y="53042"/>
            <a:ext cx="9144000" cy="1062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800" u="none" cap="none" strike="noStrike">
                <a:solidFill>
                  <a:srgbClr val="17365D"/>
                </a:solidFill>
                <a:latin typeface="Arial"/>
                <a:ea typeface="Arial"/>
                <a:cs typeface="Arial"/>
                <a:sym typeface="Arial"/>
              </a:rPr>
              <a:t>VIDEO: </a:t>
            </a:r>
            <a:r>
              <a:rPr b="1" i="0" lang="en-US" sz="3800" u="none" cap="none" strike="noStrike">
                <a:solidFill>
                  <a:srgbClr val="FF0000"/>
                </a:solidFill>
                <a:latin typeface="Arial"/>
                <a:ea typeface="Arial"/>
                <a:cs typeface="Arial"/>
                <a:sym typeface="Arial"/>
              </a:rPr>
              <a:t>“THÓI QUEN XẤU XÍ” </a:t>
            </a:r>
            <a:endParaRPr b="1" sz="3800">
              <a:solidFill>
                <a:srgbClr val="FF0000"/>
              </a:solidFill>
            </a:endParaRPr>
          </a:p>
          <a:p>
            <a:pPr indent="0" lvl="0" marL="0" marR="0" rtl="0" algn="ctr">
              <a:spcBef>
                <a:spcPts val="0"/>
              </a:spcBef>
              <a:spcAft>
                <a:spcPts val="0"/>
              </a:spcAft>
              <a:buNone/>
            </a:pPr>
            <a:r>
              <a:rPr b="1" lang="en-US" sz="2500">
                <a:solidFill>
                  <a:srgbClr val="FF0000"/>
                </a:solidFill>
              </a:rPr>
              <a:t>https://www.youtube.com/watch?v=98Sxa4vgtaE</a:t>
            </a:r>
            <a:endParaRPr b="1" sz="2500">
              <a:solidFill>
                <a:srgbClr val="FF0000"/>
              </a:solidFill>
            </a:endParaRPr>
          </a:p>
        </p:txBody>
      </p:sp>
      <p:sp>
        <p:nvSpPr>
          <p:cNvPr descr="Káº¿t quáº£ hÃ¬nh áº£nh cho máº¡ng xÃ£ há»i" id="96" name="Google Shape;96;p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E:\kĩ năng sống\giáo án\pp\tạm biệt thói quen nguy hiểm\Untitled8.png" id="97" name="Google Shape;97;p2"/>
          <p:cNvPicPr preferRelativeResize="0"/>
          <p:nvPr/>
        </p:nvPicPr>
        <p:blipFill rotWithShape="1">
          <a:blip r:embed="rId3">
            <a:alphaModFix/>
          </a:blip>
          <a:srcRect b="0" l="0" r="0" t="0"/>
          <a:stretch/>
        </p:blipFill>
        <p:spPr>
          <a:xfrm>
            <a:off x="0" y="1268760"/>
            <a:ext cx="9180512" cy="5589239"/>
          </a:xfrm>
          <a:prstGeom prst="rect">
            <a:avLst/>
          </a:prstGeom>
          <a:noFill/>
          <a:ln>
            <a:no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3"/>
          <p:cNvPicPr preferRelativeResize="0"/>
          <p:nvPr/>
        </p:nvPicPr>
        <p:blipFill rotWithShape="1">
          <a:blip r:embed="rId3">
            <a:alphaModFix/>
          </a:blip>
          <a:srcRect b="7491" l="14027" r="8887" t="6784"/>
          <a:stretch/>
        </p:blipFill>
        <p:spPr>
          <a:xfrm>
            <a:off x="0" y="0"/>
            <a:ext cx="9144000" cy="6858000"/>
          </a:xfrm>
          <a:prstGeom prst="rect">
            <a:avLst/>
          </a:prstGeom>
          <a:noFill/>
          <a:ln>
            <a:noFill/>
          </a:ln>
        </p:spPr>
      </p:pic>
      <p:pic>
        <p:nvPicPr>
          <p:cNvPr id="103" name="Google Shape;103;p3"/>
          <p:cNvPicPr preferRelativeResize="0"/>
          <p:nvPr/>
        </p:nvPicPr>
        <p:blipFill rotWithShape="1">
          <a:blip r:embed="rId4">
            <a:alphaModFix/>
          </a:blip>
          <a:srcRect b="0" l="0" r="0" t="0"/>
          <a:stretch/>
        </p:blipFill>
        <p:spPr>
          <a:xfrm>
            <a:off x="-473075" y="5029200"/>
            <a:ext cx="10090150" cy="1828800"/>
          </a:xfrm>
          <a:prstGeom prst="rect">
            <a:avLst/>
          </a:prstGeom>
          <a:noFill/>
          <a:ln>
            <a:noFill/>
          </a:ln>
        </p:spPr>
      </p:pic>
      <p:sp>
        <p:nvSpPr>
          <p:cNvPr id="104" name="Google Shape;104;p3"/>
          <p:cNvSpPr/>
          <p:nvPr/>
        </p:nvSpPr>
        <p:spPr>
          <a:xfrm>
            <a:off x="1403648" y="404664"/>
            <a:ext cx="7612335" cy="4752528"/>
          </a:xfrm>
          <a:prstGeom prst="roundRect">
            <a:avLst>
              <a:gd fmla="val 16667" name="adj"/>
            </a:avLst>
          </a:prstGeom>
          <a:solidFill>
            <a:schemeClr val="lt1">
              <a:alpha val="9176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3"/>
          <p:cNvSpPr txBox="1"/>
          <p:nvPr/>
        </p:nvSpPr>
        <p:spPr>
          <a:xfrm>
            <a:off x="1717426" y="780700"/>
            <a:ext cx="6984777" cy="4174541"/>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20000"/>
              </a:lnSpc>
              <a:spcBef>
                <a:spcPts val="0"/>
              </a:spcBef>
              <a:spcAft>
                <a:spcPts val="0"/>
              </a:spcAft>
              <a:buClr>
                <a:schemeClr val="dk2"/>
              </a:buClr>
              <a:buSzPts val="3200"/>
              <a:buFont typeface="Noto Sans Symbols"/>
              <a:buChar char="⮚"/>
            </a:pPr>
            <a:r>
              <a:rPr b="1" lang="en-US" sz="3200">
                <a:solidFill>
                  <a:schemeClr val="dk2"/>
                </a:solidFill>
                <a:latin typeface="Arial"/>
                <a:ea typeface="Arial"/>
                <a:cs typeface="Arial"/>
                <a:sym typeface="Arial"/>
              </a:rPr>
              <a:t>Em thấy việc Bo thường xuyên ăn bim bim trước bữa ăn chính để lại hậu quả gì?</a:t>
            </a:r>
            <a:endParaRPr/>
          </a:p>
          <a:p>
            <a:pPr indent="-457200" lvl="0" marL="457200" marR="0" rtl="0" algn="just">
              <a:lnSpc>
                <a:spcPct val="120000"/>
              </a:lnSpc>
              <a:spcBef>
                <a:spcPts val="0"/>
              </a:spcBef>
              <a:spcAft>
                <a:spcPts val="0"/>
              </a:spcAft>
              <a:buClr>
                <a:schemeClr val="dk2"/>
              </a:buClr>
              <a:buSzPts val="3200"/>
              <a:buFont typeface="Noto Sans Symbols"/>
              <a:buChar char="⮚"/>
            </a:pPr>
            <a:r>
              <a:rPr b="1" lang="en-US" sz="3200">
                <a:solidFill>
                  <a:schemeClr val="dk2"/>
                </a:solidFill>
                <a:latin typeface="Arial"/>
                <a:ea typeface="Arial"/>
                <a:cs typeface="Arial"/>
                <a:sym typeface="Arial"/>
              </a:rPr>
              <a:t>Theo em ăn bim bim nhiều có tốt không?</a:t>
            </a:r>
            <a:endParaRPr/>
          </a:p>
          <a:p>
            <a:pPr indent="0" lvl="0" marL="0" marR="0" rtl="0" algn="ctr">
              <a:lnSpc>
                <a:spcPct val="120000"/>
              </a:lnSpc>
              <a:spcBef>
                <a:spcPts val="0"/>
              </a:spcBef>
              <a:spcAft>
                <a:spcPts val="0"/>
              </a:spcAft>
              <a:buNone/>
            </a:pPr>
            <a:r>
              <a:rPr b="1" lang="en-US" sz="3200">
                <a:solidFill>
                  <a:srgbClr val="FF0000"/>
                </a:solidFill>
                <a:latin typeface="Arial"/>
                <a:ea typeface="Arial"/>
                <a:cs typeface="Arial"/>
                <a:sym typeface="Arial"/>
              </a:rPr>
              <a:t>EM RÚT RA BÀI HỌC GÌ QUA VIDEO TRÊN?</a:t>
            </a:r>
            <a:endParaRPr/>
          </a:p>
        </p:txBody>
      </p:sp>
      <p:pic>
        <p:nvPicPr>
          <p:cNvPr id="106" name="Google Shape;106;p3"/>
          <p:cNvPicPr preferRelativeResize="0"/>
          <p:nvPr/>
        </p:nvPicPr>
        <p:blipFill rotWithShape="1">
          <a:blip r:embed="rId5">
            <a:alphaModFix/>
          </a:blip>
          <a:srcRect b="0" l="0" r="0" t="0"/>
          <a:stretch/>
        </p:blipFill>
        <p:spPr>
          <a:xfrm>
            <a:off x="-25356" y="710453"/>
            <a:ext cx="1980587" cy="21575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Breakfast with best friend  illustration" id="111" name="Google Shape;111;p4"/>
          <p:cNvPicPr preferRelativeResize="0"/>
          <p:nvPr/>
        </p:nvPicPr>
        <p:blipFill rotWithShape="1">
          <a:blip r:embed="rId3">
            <a:alphaModFix/>
          </a:blip>
          <a:srcRect b="0" l="0" r="0" t="0"/>
          <a:stretch/>
        </p:blipFill>
        <p:spPr>
          <a:xfrm>
            <a:off x="0" y="0"/>
            <a:ext cx="9144000" cy="6858001"/>
          </a:xfrm>
          <a:prstGeom prst="rect">
            <a:avLst/>
          </a:prstGeom>
          <a:noFill/>
          <a:ln>
            <a:noFill/>
          </a:ln>
        </p:spPr>
      </p:pic>
      <p:sp>
        <p:nvSpPr>
          <p:cNvPr id="112" name="Google Shape;112;p4"/>
          <p:cNvSpPr/>
          <p:nvPr/>
        </p:nvSpPr>
        <p:spPr>
          <a:xfrm>
            <a:off x="539552" y="260648"/>
            <a:ext cx="8280919" cy="2093461"/>
          </a:xfrm>
          <a:prstGeom prst="roundRect">
            <a:avLst>
              <a:gd fmla="val 16667" name="adj"/>
            </a:avLst>
          </a:prstGeom>
          <a:solidFill>
            <a:schemeClr val="lt1">
              <a:alpha val="9176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4"/>
          <p:cNvSpPr txBox="1"/>
          <p:nvPr/>
        </p:nvSpPr>
        <p:spPr>
          <a:xfrm>
            <a:off x="683568" y="399435"/>
            <a:ext cx="8028891" cy="18774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900">
                <a:solidFill>
                  <a:schemeClr val="dk2"/>
                </a:solidFill>
                <a:latin typeface="Arial"/>
                <a:ea typeface="Arial"/>
                <a:cs typeface="Arial"/>
                <a:sym typeface="Arial"/>
              </a:rPr>
              <a:t>ĐỒ ĂN VẶT LUÔN HẤP DẪN CHÚNG TA. </a:t>
            </a:r>
            <a:r>
              <a:rPr b="1" lang="en-US" sz="2900">
                <a:solidFill>
                  <a:srgbClr val="FF0000"/>
                </a:solidFill>
                <a:latin typeface="Arial"/>
                <a:ea typeface="Arial"/>
                <a:cs typeface="Arial"/>
                <a:sym typeface="Arial"/>
              </a:rPr>
              <a:t>TUY NHIÊN KHÔNG NÊN ĂN QUÁ NHIỀU ĐỒ ĂN VẶT, NHẤT LÀ TRƯỚC BỮA ĂN VÌ NÓ KHÓ TIÊU VÀ KHÔNG TỐT CHO SỨC KHỎE.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5"/>
          <p:cNvPicPr preferRelativeResize="0"/>
          <p:nvPr/>
        </p:nvPicPr>
        <p:blipFill rotWithShape="1">
          <a:blip r:embed="rId3">
            <a:alphaModFix/>
          </a:blip>
          <a:srcRect b="7491" l="14027" r="8887" t="6784"/>
          <a:stretch/>
        </p:blipFill>
        <p:spPr>
          <a:xfrm>
            <a:off x="17463" y="0"/>
            <a:ext cx="9144000" cy="6919663"/>
          </a:xfrm>
          <a:prstGeom prst="rect">
            <a:avLst/>
          </a:prstGeom>
          <a:noFill/>
          <a:ln>
            <a:noFill/>
          </a:ln>
        </p:spPr>
      </p:pic>
      <p:pic>
        <p:nvPicPr>
          <p:cNvPr id="119" name="Google Shape;119;p5"/>
          <p:cNvPicPr preferRelativeResize="0"/>
          <p:nvPr/>
        </p:nvPicPr>
        <p:blipFill rotWithShape="1">
          <a:blip r:embed="rId4">
            <a:alphaModFix/>
          </a:blip>
          <a:srcRect b="0" l="0" r="0" t="0"/>
          <a:stretch/>
        </p:blipFill>
        <p:spPr>
          <a:xfrm>
            <a:off x="737035" y="2960956"/>
            <a:ext cx="7704856" cy="3852594"/>
          </a:xfrm>
          <a:prstGeom prst="rect">
            <a:avLst/>
          </a:prstGeom>
          <a:noFill/>
          <a:ln>
            <a:noFill/>
          </a:ln>
        </p:spPr>
      </p:pic>
      <p:sp>
        <p:nvSpPr>
          <p:cNvPr id="120" name="Google Shape;120;p5"/>
          <p:cNvSpPr txBox="1"/>
          <p:nvPr/>
        </p:nvSpPr>
        <p:spPr>
          <a:xfrm>
            <a:off x="0" y="460990"/>
            <a:ext cx="9144000" cy="1815882"/>
          </a:xfrm>
          <a:prstGeom prst="rect">
            <a:avLst/>
          </a:prstGeom>
          <a:solidFill>
            <a:schemeClr val="lt1">
              <a:alpha val="89803"/>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0000"/>
                </a:solidFill>
                <a:latin typeface="Arial"/>
                <a:ea typeface="Arial"/>
                <a:cs typeface="Arial"/>
                <a:sym typeface="Arial"/>
              </a:rPr>
              <a:t>THI TIẾP SỨC</a:t>
            </a:r>
            <a:endParaRPr b="1" sz="4000">
              <a:solidFill>
                <a:srgbClr val="002060"/>
              </a:solidFill>
              <a:latin typeface="Arial"/>
              <a:ea typeface="Arial"/>
              <a:cs typeface="Arial"/>
              <a:sym typeface="Arial"/>
            </a:endParaRPr>
          </a:p>
          <a:p>
            <a:pPr indent="0" lvl="0" marL="0" marR="0" rtl="0" algn="ctr">
              <a:spcBef>
                <a:spcPts val="0"/>
              </a:spcBef>
              <a:spcAft>
                <a:spcPts val="0"/>
              </a:spcAft>
              <a:buNone/>
            </a:pPr>
            <a:r>
              <a:rPr b="1" lang="en-US" sz="3600">
                <a:solidFill>
                  <a:srgbClr val="002060"/>
                </a:solidFill>
                <a:latin typeface="Arial"/>
                <a:ea typeface="Arial"/>
                <a:cs typeface="Arial"/>
                <a:sym typeface="Arial"/>
              </a:rPr>
              <a:t>NHỮNG THÓI QUEN XẤU CHÚNG TA CÓ THỂ MẮC PHẢI?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E:\kĩ năng sống\giáo án\pp\tạm biệt thói quen nguy hiểm\Untitled15.png" id="125" name="Google Shape;125;p6"/>
          <p:cNvPicPr preferRelativeResize="0"/>
          <p:nvPr/>
        </p:nvPicPr>
        <p:blipFill rotWithShape="1">
          <a:blip r:embed="rId3">
            <a:alphaModFix/>
          </a:blip>
          <a:srcRect b="0" l="0" r="0" t="0"/>
          <a:stretch/>
        </p:blipFill>
        <p:spPr>
          <a:xfrm>
            <a:off x="-180528" y="0"/>
            <a:ext cx="9505056" cy="6858000"/>
          </a:xfrm>
          <a:prstGeom prst="rect">
            <a:avLst/>
          </a:prstGeom>
          <a:noFill/>
          <a:ln>
            <a:noFill/>
          </a:ln>
        </p:spPr>
      </p:pic>
      <p:sp>
        <p:nvSpPr>
          <p:cNvPr id="126" name="Google Shape;126;p6"/>
          <p:cNvSpPr/>
          <p:nvPr/>
        </p:nvSpPr>
        <p:spPr>
          <a:xfrm>
            <a:off x="395536" y="332656"/>
            <a:ext cx="8424936" cy="6191800"/>
          </a:xfrm>
          <a:prstGeom prst="roundRect">
            <a:avLst>
              <a:gd fmla="val 16667" name="adj"/>
            </a:avLst>
          </a:prstGeom>
          <a:solidFill>
            <a:schemeClr val="lt1">
              <a:alpha val="76862"/>
            </a:schemeClr>
          </a:solidFill>
          <a:ln>
            <a:noFill/>
          </a:ln>
        </p:spPr>
        <p:txBody>
          <a:bodyPr anchorCtr="0" anchor="ctr" bIns="45700" lIns="91425" spcFirstLastPara="1" rIns="91425" wrap="square" tIns="45700">
            <a:noAutofit/>
          </a:bodyPr>
          <a:lstStyle/>
          <a:p>
            <a:pPr indent="-260350" lvl="0" marL="457200" marR="0" rtl="0" algn="l">
              <a:lnSpc>
                <a:spcPct val="150000"/>
              </a:lnSpc>
              <a:spcBef>
                <a:spcPts val="0"/>
              </a:spcBef>
              <a:spcAft>
                <a:spcPts val="0"/>
              </a:spcAft>
              <a:buClr>
                <a:schemeClr val="dk1"/>
              </a:buClr>
              <a:buSzPts val="3100"/>
              <a:buFont typeface="Noto Sans Symbols"/>
              <a:buNone/>
            </a:pPr>
            <a:r>
              <a:t/>
            </a:r>
            <a:endParaRPr b="1" sz="3100">
              <a:solidFill>
                <a:srgbClr val="002060"/>
              </a:solidFill>
              <a:latin typeface="Calibri"/>
              <a:ea typeface="Calibri"/>
              <a:cs typeface="Calibri"/>
              <a:sym typeface="Calibri"/>
            </a:endParaRPr>
          </a:p>
        </p:txBody>
      </p:sp>
      <p:sp>
        <p:nvSpPr>
          <p:cNvPr id="127" name="Google Shape;127;p6"/>
          <p:cNvSpPr txBox="1"/>
          <p:nvPr/>
        </p:nvSpPr>
        <p:spPr>
          <a:xfrm>
            <a:off x="539552" y="620688"/>
            <a:ext cx="8064896" cy="5509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0000"/>
                </a:solidFill>
                <a:latin typeface="Arial"/>
                <a:ea typeface="Arial"/>
                <a:cs typeface="Arial"/>
                <a:sym typeface="Arial"/>
              </a:rPr>
              <a:t>CÁC THÓI QUEN XẤU CÓ THỂ MẮC PHẢI:</a:t>
            </a:r>
            <a:endParaRPr b="1" sz="3200">
              <a:solidFill>
                <a:srgbClr val="FF0000"/>
              </a:solidFill>
              <a:latin typeface="Calibri"/>
              <a:ea typeface="Calibri"/>
              <a:cs typeface="Calibri"/>
              <a:sym typeface="Calibri"/>
            </a:endParaRPr>
          </a:p>
          <a:p>
            <a:pPr indent="-457200" lvl="0" marL="457200" marR="0" rtl="0" algn="l">
              <a:spcBef>
                <a:spcPts val="0"/>
              </a:spcBef>
              <a:spcAft>
                <a:spcPts val="0"/>
              </a:spcAft>
              <a:buClr>
                <a:schemeClr val="dk2"/>
              </a:buClr>
              <a:buSzPts val="3200"/>
              <a:buFont typeface="Noto Sans Symbols"/>
              <a:buChar char="⮚"/>
            </a:pPr>
            <a:r>
              <a:rPr b="1" lang="en-US" sz="3200">
                <a:solidFill>
                  <a:schemeClr val="dk2"/>
                </a:solidFill>
                <a:latin typeface="Calibri"/>
                <a:ea typeface="Calibri"/>
                <a:cs typeface="Calibri"/>
                <a:sym typeface="Calibri"/>
              </a:rPr>
              <a:t>Ăn uống không lành mạnh: ( bim bim, xúc xích, nem rán,.....), đồ uống lạnh, đồ có gas.</a:t>
            </a:r>
            <a:endParaRPr b="1" sz="3200">
              <a:solidFill>
                <a:schemeClr val="dk2"/>
              </a:solidFill>
              <a:latin typeface="Calibri"/>
              <a:ea typeface="Calibri"/>
              <a:cs typeface="Calibri"/>
              <a:sym typeface="Calibri"/>
            </a:endParaRPr>
          </a:p>
          <a:p>
            <a:pPr indent="-457200" lvl="0" marL="457200" marR="0" rtl="0" algn="l">
              <a:spcBef>
                <a:spcPts val="0"/>
              </a:spcBef>
              <a:spcAft>
                <a:spcPts val="0"/>
              </a:spcAft>
              <a:buClr>
                <a:schemeClr val="dk2"/>
              </a:buClr>
              <a:buSzPts val="3200"/>
              <a:buFont typeface="Noto Sans Symbols"/>
              <a:buChar char="⮚"/>
            </a:pPr>
            <a:r>
              <a:rPr b="1" lang="en-US" sz="3200">
                <a:solidFill>
                  <a:schemeClr val="dk2"/>
                </a:solidFill>
                <a:latin typeface="Calibri"/>
                <a:ea typeface="Calibri"/>
                <a:cs typeface="Calibri"/>
                <a:sym typeface="Calibri"/>
              </a:rPr>
              <a:t>Vừa ăn vừa xem tivi, điện thoại, ipad.</a:t>
            </a:r>
            <a:endParaRPr/>
          </a:p>
          <a:p>
            <a:pPr indent="-457200" lvl="0" marL="457200" marR="0" rtl="0" algn="l">
              <a:spcBef>
                <a:spcPts val="0"/>
              </a:spcBef>
              <a:spcAft>
                <a:spcPts val="0"/>
              </a:spcAft>
              <a:buClr>
                <a:schemeClr val="dk2"/>
              </a:buClr>
              <a:buSzPts val="3200"/>
              <a:buFont typeface="Noto Sans Symbols"/>
              <a:buChar char="⮚"/>
            </a:pPr>
            <a:r>
              <a:rPr b="1" lang="en-US" sz="3200">
                <a:solidFill>
                  <a:schemeClr val="dk2"/>
                </a:solidFill>
                <a:latin typeface="Calibri"/>
                <a:ea typeface="Calibri"/>
                <a:cs typeface="Calibri"/>
                <a:sym typeface="Calibri"/>
              </a:rPr>
              <a:t>Sử dụng các thiết bị điện tử quá lâu.</a:t>
            </a:r>
            <a:endParaRPr b="1" sz="3200">
              <a:solidFill>
                <a:schemeClr val="dk2"/>
              </a:solidFill>
              <a:latin typeface="Calibri"/>
              <a:ea typeface="Calibri"/>
              <a:cs typeface="Calibri"/>
              <a:sym typeface="Calibri"/>
            </a:endParaRPr>
          </a:p>
          <a:p>
            <a:pPr indent="-457200" lvl="0" marL="457200" marR="0" rtl="0" algn="l">
              <a:spcBef>
                <a:spcPts val="0"/>
              </a:spcBef>
              <a:spcAft>
                <a:spcPts val="0"/>
              </a:spcAft>
              <a:buClr>
                <a:schemeClr val="dk2"/>
              </a:buClr>
              <a:buSzPts val="3200"/>
              <a:buFont typeface="Noto Sans Symbols"/>
              <a:buChar char="⮚"/>
            </a:pPr>
            <a:r>
              <a:rPr b="1" lang="en-US" sz="3200">
                <a:solidFill>
                  <a:schemeClr val="dk2"/>
                </a:solidFill>
                <a:latin typeface="Calibri"/>
                <a:ea typeface="Calibri"/>
                <a:cs typeface="Calibri"/>
                <a:sym typeface="Calibri"/>
              </a:rPr>
              <a:t>Đi ngủ muộn.</a:t>
            </a:r>
            <a:endParaRPr b="1" sz="3200">
              <a:solidFill>
                <a:schemeClr val="dk2"/>
              </a:solidFill>
              <a:latin typeface="Calibri"/>
              <a:ea typeface="Calibri"/>
              <a:cs typeface="Calibri"/>
              <a:sym typeface="Calibri"/>
            </a:endParaRPr>
          </a:p>
          <a:p>
            <a:pPr indent="-457200" lvl="0" marL="457200" marR="0" rtl="0" algn="l">
              <a:spcBef>
                <a:spcPts val="0"/>
              </a:spcBef>
              <a:spcAft>
                <a:spcPts val="0"/>
              </a:spcAft>
              <a:buClr>
                <a:schemeClr val="dk2"/>
              </a:buClr>
              <a:buSzPts val="3200"/>
              <a:buFont typeface="Noto Sans Symbols"/>
              <a:buChar char="⮚"/>
            </a:pPr>
            <a:r>
              <a:rPr b="1" lang="en-US" sz="3200">
                <a:solidFill>
                  <a:schemeClr val="dk2"/>
                </a:solidFill>
                <a:latin typeface="Calibri"/>
                <a:ea typeface="Calibri"/>
                <a:cs typeface="Calibri"/>
                <a:sym typeface="Calibri"/>
              </a:rPr>
              <a:t>Đi học muộn.</a:t>
            </a:r>
            <a:endParaRPr b="1" sz="3200">
              <a:solidFill>
                <a:schemeClr val="dk2"/>
              </a:solidFill>
              <a:latin typeface="Calibri"/>
              <a:ea typeface="Calibri"/>
              <a:cs typeface="Calibri"/>
              <a:sym typeface="Calibri"/>
            </a:endParaRPr>
          </a:p>
          <a:p>
            <a:pPr indent="-457200" lvl="0" marL="457200" marR="0" rtl="0" algn="l">
              <a:spcBef>
                <a:spcPts val="0"/>
              </a:spcBef>
              <a:spcAft>
                <a:spcPts val="0"/>
              </a:spcAft>
              <a:buClr>
                <a:schemeClr val="dk2"/>
              </a:buClr>
              <a:buSzPts val="3200"/>
              <a:buFont typeface="Noto Sans Symbols"/>
              <a:buChar char="⮚"/>
            </a:pPr>
            <a:r>
              <a:rPr b="1" lang="en-US" sz="3200">
                <a:solidFill>
                  <a:schemeClr val="dk2"/>
                </a:solidFill>
                <a:latin typeface="Calibri"/>
                <a:ea typeface="Calibri"/>
                <a:cs typeface="Calibri"/>
                <a:sym typeface="Calibri"/>
              </a:rPr>
              <a:t>Vệ sinh cá nhân kém.</a:t>
            </a:r>
            <a:endParaRPr b="1" sz="3200">
              <a:solidFill>
                <a:schemeClr val="dk2"/>
              </a:solidFill>
              <a:latin typeface="Calibri"/>
              <a:ea typeface="Calibri"/>
              <a:cs typeface="Calibri"/>
              <a:sym typeface="Calibri"/>
            </a:endParaRPr>
          </a:p>
          <a:p>
            <a:pPr indent="-457200" lvl="0" marL="457200" marR="0" rtl="0" algn="l">
              <a:spcBef>
                <a:spcPts val="0"/>
              </a:spcBef>
              <a:spcAft>
                <a:spcPts val="0"/>
              </a:spcAft>
              <a:buClr>
                <a:schemeClr val="dk2"/>
              </a:buClr>
              <a:buSzPts val="3200"/>
              <a:buFont typeface="Noto Sans Symbols"/>
              <a:buChar char="⮚"/>
            </a:pPr>
            <a:r>
              <a:rPr b="1" lang="en-US" sz="3200">
                <a:solidFill>
                  <a:schemeClr val="dk2"/>
                </a:solidFill>
                <a:latin typeface="Calibri"/>
                <a:ea typeface="Calibri"/>
                <a:cs typeface="Calibri"/>
                <a:sym typeface="Calibri"/>
              </a:rPr>
              <a:t>Cắn móng tay.</a:t>
            </a:r>
            <a:endParaRPr b="1" sz="3200">
              <a:solidFill>
                <a:schemeClr val="dk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Cartoon bedroom interior background template. cozy modern house room in morning light" id="132" name="Google Shape;132;p7"/>
          <p:cNvPicPr preferRelativeResize="0"/>
          <p:nvPr/>
        </p:nvPicPr>
        <p:blipFill rotWithShape="1">
          <a:blip r:embed="rId3">
            <a:alphaModFix/>
          </a:blip>
          <a:srcRect b="0" l="0" r="0" t="0"/>
          <a:stretch/>
        </p:blipFill>
        <p:spPr>
          <a:xfrm>
            <a:off x="-32657" y="557391"/>
            <a:ext cx="9176658" cy="6300610"/>
          </a:xfrm>
          <a:prstGeom prst="rect">
            <a:avLst/>
          </a:prstGeom>
          <a:noFill/>
          <a:ln>
            <a:noFill/>
          </a:ln>
        </p:spPr>
      </p:pic>
      <p:sp>
        <p:nvSpPr>
          <p:cNvPr id="133" name="Google Shape;133;p7"/>
          <p:cNvSpPr/>
          <p:nvPr/>
        </p:nvSpPr>
        <p:spPr>
          <a:xfrm>
            <a:off x="0" y="-27384"/>
            <a:ext cx="9144000" cy="584775"/>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XỬ LÝ TÌNH HUỐNG</a:t>
            </a:r>
            <a:endParaRPr/>
          </a:p>
        </p:txBody>
      </p:sp>
      <p:sp>
        <p:nvSpPr>
          <p:cNvPr id="134" name="Google Shape;134;p7"/>
          <p:cNvSpPr/>
          <p:nvPr/>
        </p:nvSpPr>
        <p:spPr>
          <a:xfrm>
            <a:off x="180728" y="668514"/>
            <a:ext cx="8640960" cy="4727014"/>
          </a:xfrm>
          <a:prstGeom prst="roundRect">
            <a:avLst>
              <a:gd fmla="val 16667" name="adj"/>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7"/>
          <p:cNvSpPr/>
          <p:nvPr/>
        </p:nvSpPr>
        <p:spPr>
          <a:xfrm>
            <a:off x="683568" y="866447"/>
            <a:ext cx="7920880"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chemeClr val="dk2"/>
                </a:solidFill>
                <a:latin typeface="Arial"/>
                <a:ea typeface="Arial"/>
                <a:cs typeface="Arial"/>
                <a:sym typeface="Arial"/>
              </a:rPr>
              <a:t>     Mỗi buổi sáng đi học, khi đồng hồ báo thức kêu, Bi lại tắt đi và tự nhủ mình chỉ ngủ thêm 10 phút nữa thôi. Kết quả là Bi ngủ quá giờ đi học nên thường xuyên đến lớp muộn và bị cô giáo nhắc nhở. Bi nhận ra rằng đi học muộn là một thói quen xấu. </a:t>
            </a:r>
            <a:endParaRPr b="1" sz="3200">
              <a:solidFill>
                <a:schemeClr val="dk2"/>
              </a:solidFill>
              <a:latin typeface="Arial"/>
              <a:ea typeface="Arial"/>
              <a:cs typeface="Arial"/>
              <a:sym typeface="Arial"/>
            </a:endParaRPr>
          </a:p>
        </p:txBody>
      </p:sp>
      <p:sp>
        <p:nvSpPr>
          <p:cNvPr id="136" name="Google Shape;136;p7"/>
          <p:cNvSpPr txBox="1"/>
          <p:nvPr/>
        </p:nvSpPr>
        <p:spPr>
          <a:xfrm>
            <a:off x="539552" y="4345940"/>
            <a:ext cx="6552600" cy="954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rPr>
              <a:t>EM SẼ KHUYÊN BI LÀM GÌ ĐỂ THAY ĐỔI THÓI QUEN XẤU NÀY?</a:t>
            </a:r>
            <a:endParaRPr/>
          </a:p>
        </p:txBody>
      </p:sp>
      <p:pic>
        <p:nvPicPr>
          <p:cNvPr id="137" name="Google Shape;137;p7"/>
          <p:cNvPicPr preferRelativeResize="0"/>
          <p:nvPr/>
        </p:nvPicPr>
        <p:blipFill rotWithShape="1">
          <a:blip r:embed="rId4">
            <a:alphaModFix/>
          </a:blip>
          <a:srcRect b="0" l="0" r="0" t="0"/>
          <a:stretch/>
        </p:blipFill>
        <p:spPr>
          <a:xfrm>
            <a:off x="7236296" y="3933056"/>
            <a:ext cx="1800200" cy="29249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8"/>
          <p:cNvPicPr preferRelativeResize="0"/>
          <p:nvPr/>
        </p:nvPicPr>
        <p:blipFill rotWithShape="1">
          <a:blip r:embed="rId3">
            <a:alphaModFix/>
          </a:blip>
          <a:srcRect b="7491" l="14027" r="8887" t="6784"/>
          <a:stretch/>
        </p:blipFill>
        <p:spPr>
          <a:xfrm>
            <a:off x="17463" y="0"/>
            <a:ext cx="9144000" cy="6919663"/>
          </a:xfrm>
          <a:prstGeom prst="rect">
            <a:avLst/>
          </a:prstGeom>
          <a:noFill/>
          <a:ln>
            <a:noFill/>
          </a:ln>
        </p:spPr>
      </p:pic>
      <p:pic>
        <p:nvPicPr>
          <p:cNvPr id="143" name="Google Shape;143;p8"/>
          <p:cNvPicPr preferRelativeResize="0"/>
          <p:nvPr/>
        </p:nvPicPr>
        <p:blipFill rotWithShape="1">
          <a:blip r:embed="rId4">
            <a:alphaModFix/>
          </a:blip>
          <a:srcRect b="0" l="0" r="0" t="0"/>
          <a:stretch/>
        </p:blipFill>
        <p:spPr>
          <a:xfrm>
            <a:off x="539552" y="3031063"/>
            <a:ext cx="7776864" cy="3888600"/>
          </a:xfrm>
          <a:prstGeom prst="rect">
            <a:avLst/>
          </a:prstGeom>
          <a:noFill/>
          <a:ln>
            <a:noFill/>
          </a:ln>
        </p:spPr>
      </p:pic>
      <p:sp>
        <p:nvSpPr>
          <p:cNvPr id="144" name="Google Shape;144;p8"/>
          <p:cNvSpPr txBox="1"/>
          <p:nvPr/>
        </p:nvSpPr>
        <p:spPr>
          <a:xfrm>
            <a:off x="0" y="460990"/>
            <a:ext cx="9144000" cy="1815882"/>
          </a:xfrm>
          <a:prstGeom prst="rect">
            <a:avLst/>
          </a:prstGeom>
          <a:solidFill>
            <a:schemeClr val="lt1">
              <a:alpha val="89803"/>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0000"/>
                </a:solidFill>
                <a:latin typeface="Arial"/>
                <a:ea typeface="Arial"/>
                <a:cs typeface="Arial"/>
                <a:sym typeface="Arial"/>
              </a:rPr>
              <a:t>THẢO LUẬN</a:t>
            </a:r>
            <a:endParaRPr/>
          </a:p>
          <a:p>
            <a:pPr indent="0" lvl="0" marL="0" marR="0" rtl="0" algn="ctr">
              <a:spcBef>
                <a:spcPts val="0"/>
              </a:spcBef>
              <a:spcAft>
                <a:spcPts val="0"/>
              </a:spcAft>
              <a:buNone/>
            </a:pPr>
            <a:r>
              <a:rPr b="1" lang="en-US" sz="3600">
                <a:solidFill>
                  <a:srgbClr val="002060"/>
                </a:solidFill>
                <a:latin typeface="Arial"/>
                <a:ea typeface="Arial"/>
                <a:cs typeface="Arial"/>
                <a:sym typeface="Arial"/>
              </a:rPr>
              <a:t>CÁC CÁCH GIÚP CHÚNG TA TỪ BỎ NHỮNG THÓI QUEN XẤU?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E:\kĩ năng sống\giáo án\pp\tạm biệt thói quen nguy hiểm\Untitled15.png" id="149" name="Google Shape;149;p9"/>
          <p:cNvPicPr preferRelativeResize="0"/>
          <p:nvPr/>
        </p:nvPicPr>
        <p:blipFill rotWithShape="1">
          <a:blip r:embed="rId3">
            <a:alphaModFix/>
          </a:blip>
          <a:srcRect b="0" l="0" r="0" t="0"/>
          <a:stretch/>
        </p:blipFill>
        <p:spPr>
          <a:xfrm>
            <a:off x="-180528" y="0"/>
            <a:ext cx="9505056" cy="6858000"/>
          </a:xfrm>
          <a:prstGeom prst="rect">
            <a:avLst/>
          </a:prstGeom>
          <a:noFill/>
          <a:ln>
            <a:noFill/>
          </a:ln>
        </p:spPr>
      </p:pic>
      <p:sp>
        <p:nvSpPr>
          <p:cNvPr id="150" name="Google Shape;150;p9"/>
          <p:cNvSpPr/>
          <p:nvPr/>
        </p:nvSpPr>
        <p:spPr>
          <a:xfrm>
            <a:off x="251520" y="281856"/>
            <a:ext cx="8712968" cy="5472608"/>
          </a:xfrm>
          <a:prstGeom prst="roundRect">
            <a:avLst>
              <a:gd fmla="val 16667" name="adj"/>
            </a:avLst>
          </a:prstGeom>
          <a:solidFill>
            <a:schemeClr val="lt1">
              <a:alpha val="80000"/>
            </a:schemeClr>
          </a:solidFill>
          <a:ln>
            <a:noFill/>
          </a:ln>
        </p:spPr>
        <p:txBody>
          <a:bodyPr anchorCtr="0" anchor="ctr" bIns="45700" lIns="91425" spcFirstLastPara="1" rIns="91425" wrap="square" tIns="45700">
            <a:noAutofit/>
          </a:bodyPr>
          <a:lstStyle/>
          <a:p>
            <a:pPr indent="-279400" lvl="0" marL="457200" marR="0" rtl="0" algn="just">
              <a:lnSpc>
                <a:spcPct val="150000"/>
              </a:lnSpc>
              <a:spcBef>
                <a:spcPts val="0"/>
              </a:spcBef>
              <a:spcAft>
                <a:spcPts val="0"/>
              </a:spcAft>
              <a:buClr>
                <a:schemeClr val="dk1"/>
              </a:buClr>
              <a:buSzPts val="2800"/>
              <a:buFont typeface="Noto Sans Symbols"/>
              <a:buNone/>
            </a:pPr>
            <a:r>
              <a:t/>
            </a:r>
            <a:endParaRPr b="1" sz="2800">
              <a:solidFill>
                <a:srgbClr val="002060"/>
              </a:solidFill>
              <a:latin typeface="Calibri"/>
              <a:ea typeface="Calibri"/>
              <a:cs typeface="Calibri"/>
              <a:sym typeface="Calibri"/>
            </a:endParaRPr>
          </a:p>
        </p:txBody>
      </p:sp>
      <p:sp>
        <p:nvSpPr>
          <p:cNvPr id="151" name="Google Shape;151;p9"/>
          <p:cNvSpPr txBox="1"/>
          <p:nvPr/>
        </p:nvSpPr>
        <p:spPr>
          <a:xfrm>
            <a:off x="503548" y="605089"/>
            <a:ext cx="8208912" cy="45550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900">
                <a:solidFill>
                  <a:srgbClr val="FF0000"/>
                </a:solidFill>
                <a:latin typeface="Arial"/>
                <a:ea typeface="Arial"/>
                <a:cs typeface="Arial"/>
                <a:sym typeface="Arial"/>
              </a:rPr>
              <a:t>CÁC CÁCH TỪ BỎ NHỮNG THÓI QUEN XẤU:</a:t>
            </a:r>
            <a:endParaRPr b="1" sz="2900">
              <a:solidFill>
                <a:srgbClr val="FF0000"/>
              </a:solidFill>
              <a:latin typeface="Calibri"/>
              <a:ea typeface="Calibri"/>
              <a:cs typeface="Calibri"/>
              <a:sym typeface="Calibri"/>
            </a:endParaRPr>
          </a:p>
          <a:p>
            <a:pPr indent="-457200" lvl="0" marL="457200" marR="0" rtl="0" algn="just">
              <a:spcBef>
                <a:spcPts val="0"/>
              </a:spcBef>
              <a:spcAft>
                <a:spcPts val="0"/>
              </a:spcAft>
              <a:buClr>
                <a:schemeClr val="dk2"/>
              </a:buClr>
              <a:buSzPts val="2900"/>
              <a:buFont typeface="Noto Sans Symbols"/>
              <a:buChar char="⮚"/>
            </a:pPr>
            <a:r>
              <a:rPr b="1" lang="en-US" sz="2900">
                <a:solidFill>
                  <a:schemeClr val="dk2"/>
                </a:solidFill>
                <a:latin typeface="Calibri"/>
                <a:ea typeface="Calibri"/>
                <a:cs typeface="Calibri"/>
                <a:sym typeface="Calibri"/>
              </a:rPr>
              <a:t>Xác định được </a:t>
            </a:r>
            <a:r>
              <a:rPr b="1" lang="en-US" sz="2900">
                <a:solidFill>
                  <a:schemeClr val="dk2"/>
                </a:solidFill>
                <a:latin typeface="Arial"/>
                <a:ea typeface="Arial"/>
                <a:cs typeface="Arial"/>
                <a:sym typeface="Arial"/>
              </a:rPr>
              <a:t>hậu quả </a:t>
            </a:r>
            <a:r>
              <a:rPr b="1" lang="en-US" sz="2900">
                <a:solidFill>
                  <a:schemeClr val="dk2"/>
                </a:solidFill>
                <a:latin typeface="Calibri"/>
                <a:ea typeface="Calibri"/>
                <a:cs typeface="Calibri"/>
                <a:sym typeface="Calibri"/>
              </a:rPr>
              <a:t>của những thói quen xấu.</a:t>
            </a:r>
            <a:endParaRPr b="1" sz="2900">
              <a:solidFill>
                <a:schemeClr val="dk2"/>
              </a:solidFill>
              <a:latin typeface="Calibri"/>
              <a:ea typeface="Calibri"/>
              <a:cs typeface="Calibri"/>
              <a:sym typeface="Calibri"/>
            </a:endParaRPr>
          </a:p>
          <a:p>
            <a:pPr indent="-457200" lvl="0" marL="457200" marR="0" rtl="0" algn="just">
              <a:spcBef>
                <a:spcPts val="0"/>
              </a:spcBef>
              <a:spcAft>
                <a:spcPts val="0"/>
              </a:spcAft>
              <a:buClr>
                <a:schemeClr val="dk2"/>
              </a:buClr>
              <a:buSzPts val="2900"/>
              <a:buFont typeface="Noto Sans Symbols"/>
              <a:buChar char="⮚"/>
            </a:pPr>
            <a:r>
              <a:rPr b="1" lang="en-US" sz="2900">
                <a:solidFill>
                  <a:schemeClr val="dk2"/>
                </a:solidFill>
                <a:latin typeface="Calibri"/>
                <a:ea typeface="Calibri"/>
                <a:cs typeface="Calibri"/>
                <a:sym typeface="Calibri"/>
              </a:rPr>
              <a:t>Nhờ người khác nhắc nhở mỗi khi chúng ta mắc phải thói quen xấu.</a:t>
            </a:r>
            <a:endParaRPr b="1" sz="2900">
              <a:solidFill>
                <a:schemeClr val="dk2"/>
              </a:solidFill>
              <a:latin typeface="Calibri"/>
              <a:ea typeface="Calibri"/>
              <a:cs typeface="Calibri"/>
              <a:sym typeface="Calibri"/>
            </a:endParaRPr>
          </a:p>
          <a:p>
            <a:pPr indent="-457200" lvl="0" marL="457200" marR="0" rtl="0" algn="just">
              <a:spcBef>
                <a:spcPts val="0"/>
              </a:spcBef>
              <a:spcAft>
                <a:spcPts val="0"/>
              </a:spcAft>
              <a:buClr>
                <a:schemeClr val="dk2"/>
              </a:buClr>
              <a:buSzPts val="2900"/>
              <a:buFont typeface="Noto Sans Symbols"/>
              <a:buChar char="⮚"/>
            </a:pPr>
            <a:r>
              <a:rPr b="1" lang="en-US" sz="2900">
                <a:solidFill>
                  <a:schemeClr val="dk2"/>
                </a:solidFill>
                <a:latin typeface="Calibri"/>
                <a:ea typeface="Calibri"/>
                <a:cs typeface="Calibri"/>
                <a:sym typeface="Calibri"/>
              </a:rPr>
              <a:t>Dán những hình ảnh hậu quả của thói quen xấu ở những nơi dễ nhìn thấy.</a:t>
            </a:r>
            <a:endParaRPr b="1" sz="2900">
              <a:solidFill>
                <a:schemeClr val="dk2"/>
              </a:solidFill>
              <a:latin typeface="Calibri"/>
              <a:ea typeface="Calibri"/>
              <a:cs typeface="Calibri"/>
              <a:sym typeface="Calibri"/>
            </a:endParaRPr>
          </a:p>
          <a:p>
            <a:pPr indent="-457200" lvl="0" marL="457200" marR="0" rtl="0" algn="just">
              <a:spcBef>
                <a:spcPts val="0"/>
              </a:spcBef>
              <a:spcAft>
                <a:spcPts val="0"/>
              </a:spcAft>
              <a:buClr>
                <a:schemeClr val="dk2"/>
              </a:buClr>
              <a:buSzPts val="2900"/>
              <a:buFont typeface="Noto Sans Symbols"/>
              <a:buChar char="⮚"/>
            </a:pPr>
            <a:r>
              <a:rPr b="1" lang="en-US" sz="2900">
                <a:solidFill>
                  <a:schemeClr val="dk2"/>
                </a:solidFill>
                <a:latin typeface="Calibri"/>
                <a:ea typeface="Calibri"/>
                <a:cs typeface="Calibri"/>
                <a:sym typeface="Calibri"/>
              </a:rPr>
              <a:t>Đặt ra những quy định thưởng/phạt nếu chúng ta thay đổi tốt hoặc vi phạm các thói quen xấu.</a:t>
            </a:r>
            <a:endParaRPr b="1" sz="2900">
              <a:solidFill>
                <a:schemeClr val="dk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2022-07-25T21:17:45Z</dcterms:created>
  <dc:creator>RedStar</dc:creator>
</cp:coreProperties>
</file>