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0"/>
  </p:notesMasterIdLst>
  <p:sldIdLst>
    <p:sldId id="257" r:id="rId4"/>
    <p:sldId id="258" r:id="rId5"/>
    <p:sldId id="259" r:id="rId6"/>
    <p:sldId id="260" r:id="rId7"/>
    <p:sldId id="261" r:id="rId8"/>
    <p:sldId id="262" r:id="rId9"/>
    <p:sldId id="264" r:id="rId10"/>
    <p:sldId id="263" r:id="rId11"/>
    <p:sldId id="265" r:id="rId12"/>
    <p:sldId id="266" r:id="rId13"/>
    <p:sldId id="267" r:id="rId14"/>
    <p:sldId id="268" r:id="rId15"/>
    <p:sldId id="269" r:id="rId16"/>
    <p:sldId id="270" r:id="rId17"/>
    <p:sldId id="271" r:id="rId18"/>
    <p:sldId id="272" r:id="rId19"/>
    <p:sldId id="347" r:id="rId20"/>
    <p:sldId id="290" r:id="rId21"/>
    <p:sldId id="352" r:id="rId22"/>
    <p:sldId id="273" r:id="rId23"/>
    <p:sldId id="349" r:id="rId24"/>
    <p:sldId id="286" r:id="rId25"/>
    <p:sldId id="276" r:id="rId26"/>
    <p:sldId id="350" r:id="rId27"/>
    <p:sldId id="353"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40" autoAdjust="0"/>
  </p:normalViewPr>
  <p:slideViewPr>
    <p:cSldViewPr snapToGrid="0">
      <p:cViewPr>
        <p:scale>
          <a:sx n="33" d="100"/>
          <a:sy n="33" d="100"/>
        </p:scale>
        <p:origin x="2166"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a:t>
            </a:fld>
            <a:endParaRPr lang="en-US"/>
          </a:p>
        </p:txBody>
      </p:sp>
    </p:spTree>
    <p:extLst>
      <p:ext uri="{BB962C8B-B14F-4D97-AF65-F5344CB8AC3E}">
        <p14:creationId xmlns:p14="http://schemas.microsoft.com/office/powerpoint/2010/main" val="41608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4</a:t>
            </a:fld>
            <a:endParaRPr lang="en-US"/>
          </a:p>
        </p:txBody>
      </p:sp>
    </p:spTree>
    <p:extLst>
      <p:ext uri="{BB962C8B-B14F-4D97-AF65-F5344CB8AC3E}">
        <p14:creationId xmlns:p14="http://schemas.microsoft.com/office/powerpoint/2010/main" val="14939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17</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26</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2/20/2024</a:t>
            </a:fld>
            <a:endParaRPr lang="en-US"/>
          </a:p>
        </p:txBody>
      </p:sp>
      <p:sp>
        <p:nvSpPr>
          <p:cNvPr id="5" name="Footer Placeholder 4">
            <a:extLst>
              <a:ext uri="{FF2B5EF4-FFF2-40B4-BE49-F238E27FC236}">
                <a16:creationId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a16="http://schemas.microsoft.com/office/drawing/2014/main"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2/20/2024</a:t>
            </a:fld>
            <a:endParaRPr lang="en-US"/>
          </a:p>
        </p:txBody>
      </p:sp>
      <p:sp>
        <p:nvSpPr>
          <p:cNvPr id="5" name="Footer Placeholder 4">
            <a:extLst>
              <a:ext uri="{FF2B5EF4-FFF2-40B4-BE49-F238E27FC236}">
                <a16:creationId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2/20/2024</a:t>
            </a:fld>
            <a:endParaRPr lang="en-US"/>
          </a:p>
        </p:txBody>
      </p:sp>
      <p:sp>
        <p:nvSpPr>
          <p:cNvPr id="5" name="Footer Placeholder 4">
            <a:extLst>
              <a:ext uri="{FF2B5EF4-FFF2-40B4-BE49-F238E27FC236}">
                <a16:creationId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2/20/2024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2/20/2024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2/20/2024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2/20/2024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2/20/2024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2/20/2024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2/20/2024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2/20/2024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2/20/2024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2/20/2024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2/20/2024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2/20/2024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2/20/2024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2/20/2024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2/20/2024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2/20/2024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2/20/2024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2/20/2024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2/20/2024</a:t>
            </a:fld>
            <a:endParaRPr lang="en-US"/>
          </a:p>
        </p:txBody>
      </p:sp>
      <p:sp>
        <p:nvSpPr>
          <p:cNvPr id="5" name="Footer Placeholder 4">
            <a:extLst>
              <a:ext uri="{FF2B5EF4-FFF2-40B4-BE49-F238E27FC236}">
                <a16:creationId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DBA7FB4C-ADC1-7E6A-0D6A-2B6B2D387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2/20/2024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2/20/2024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2/20/2024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2/20/2024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2/20/2024</a:t>
            </a:fld>
            <a:endParaRPr lang="en-US"/>
          </a:p>
        </p:txBody>
      </p:sp>
      <p:sp>
        <p:nvSpPr>
          <p:cNvPr id="6" name="Footer Placeholder 5">
            <a:extLst>
              <a:ext uri="{FF2B5EF4-FFF2-40B4-BE49-F238E27FC236}">
                <a16:creationId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2/20/2024</a:t>
            </a:fld>
            <a:endParaRPr lang="en-US"/>
          </a:p>
        </p:txBody>
      </p:sp>
      <p:sp>
        <p:nvSpPr>
          <p:cNvPr id="8" name="Footer Placeholder 7">
            <a:extLst>
              <a:ext uri="{FF2B5EF4-FFF2-40B4-BE49-F238E27FC236}">
                <a16:creationId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2/20/2024</a:t>
            </a:fld>
            <a:endParaRPr lang="en-US"/>
          </a:p>
        </p:txBody>
      </p:sp>
      <p:sp>
        <p:nvSpPr>
          <p:cNvPr id="4" name="Footer Placeholder 3">
            <a:extLst>
              <a:ext uri="{FF2B5EF4-FFF2-40B4-BE49-F238E27FC236}">
                <a16:creationId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2/20/2024</a:t>
            </a:fld>
            <a:endParaRPr lang="en-US"/>
          </a:p>
        </p:txBody>
      </p:sp>
      <p:sp>
        <p:nvSpPr>
          <p:cNvPr id="3" name="Footer Placeholder 2">
            <a:extLst>
              <a:ext uri="{FF2B5EF4-FFF2-40B4-BE49-F238E27FC236}">
                <a16:creationId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2/20/2024</a:t>
            </a:fld>
            <a:endParaRPr lang="en-US"/>
          </a:p>
        </p:txBody>
      </p:sp>
      <p:sp>
        <p:nvSpPr>
          <p:cNvPr id="6" name="Footer Placeholder 5">
            <a:extLst>
              <a:ext uri="{FF2B5EF4-FFF2-40B4-BE49-F238E27FC236}">
                <a16:creationId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2/20/2024</a:t>
            </a:fld>
            <a:endParaRPr lang="en-US"/>
          </a:p>
        </p:txBody>
      </p:sp>
      <p:sp>
        <p:nvSpPr>
          <p:cNvPr id="6" name="Footer Placeholder 5">
            <a:extLst>
              <a:ext uri="{FF2B5EF4-FFF2-40B4-BE49-F238E27FC236}">
                <a16:creationId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00500F1-C4D8-4F83-A793-758FC8F8680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4609B6A-5F73-0EB3-F91F-1017F7A55E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2/20/2024</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574EC8B-5A0C-C59C-DD7E-4A4556BD936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2/20/2024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5.pn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8.png"/><Relationship Id="rId11" Type="http://schemas.microsoft.com/office/2007/relationships/hdphoto" Target="../media/hdphoto2.wdp"/><Relationship Id="rId5" Type="http://schemas.openxmlformats.org/officeDocument/2006/relationships/image" Target="../media/image37.jp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4.jpg"/><Relationship Id="rId1" Type="http://schemas.openxmlformats.org/officeDocument/2006/relationships/slideLayout" Target="../slideLayouts/slideLayout23.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45.png"/><Relationship Id="rId4" Type="http://schemas.microsoft.com/office/2007/relationships/hdphoto" Target="../media/hdphoto4.wdp"/><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44.jpg"/><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jpg"/><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jpg"/><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11" name="Picture 10">
            <a:extLst>
              <a:ext uri="{FF2B5EF4-FFF2-40B4-BE49-F238E27FC236}">
                <a16:creationId xmlns:a16="http://schemas.microsoft.com/office/drawing/2014/main" id="{A9C3A3F7-0E9C-6F61-F009-9B145E368CFA}"/>
              </a:ext>
            </a:extLst>
          </p:cNvPr>
          <p:cNvPicPr>
            <a:picLocks noChangeAspect="1"/>
          </p:cNvPicPr>
          <p:nvPr/>
        </p:nvPicPr>
        <p:blipFill>
          <a:blip r:embed="rId9"/>
          <a:stretch>
            <a:fillRect/>
          </a:stretch>
        </p:blipFill>
        <p:spPr>
          <a:xfrm>
            <a:off x="1034959" y="1044222"/>
            <a:ext cx="5035732" cy="2274005"/>
          </a:xfrm>
          <a:prstGeom prst="rect">
            <a:avLst/>
          </a:prstGeom>
        </p:spPr>
      </p:pic>
    </p:spTree>
    <p:extLst>
      <p:ext uri="{BB962C8B-B14F-4D97-AF65-F5344CB8AC3E}">
        <p14:creationId xmlns:p14="http://schemas.microsoft.com/office/powerpoint/2010/main" val="27813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dirty="0" err="1">
                <a:solidFill>
                  <a:prstClr val="black"/>
                </a:solidFill>
              </a:rPr>
              <a:t>Vì</a:t>
            </a:r>
            <a:r>
              <a:rPr lang="en-US" sz="4400" b="1" i="1" dirty="0">
                <a:solidFill>
                  <a:prstClr val="black"/>
                </a:solidFill>
              </a:rPr>
              <a:t> </a:t>
            </a:r>
            <a:r>
              <a:rPr lang="en-US" sz="4400" b="1" i="1" dirty="0" err="1">
                <a:solidFill>
                  <a:prstClr val="black"/>
                </a:solidFill>
              </a:rPr>
              <a:t>sao</a:t>
            </a:r>
            <a:r>
              <a:rPr lang="en-US" sz="4400" b="1" i="1" dirty="0">
                <a:solidFill>
                  <a:prstClr val="black"/>
                </a:solidFill>
              </a:rPr>
              <a:t> </a:t>
            </a:r>
            <a:r>
              <a:rPr lang="en-US" sz="4400" b="1" i="1" dirty="0" err="1">
                <a:solidFill>
                  <a:prstClr val="black"/>
                </a:solidFill>
              </a:rPr>
              <a:t>cần</a:t>
            </a:r>
            <a:r>
              <a:rPr lang="en-US" sz="4400" b="1" i="1" dirty="0">
                <a:solidFill>
                  <a:prstClr val="black"/>
                </a:solidFill>
              </a:rPr>
              <a:t> </a:t>
            </a:r>
            <a:r>
              <a:rPr lang="en-US" sz="4400" b="1" i="1" dirty="0" err="1">
                <a:solidFill>
                  <a:prstClr val="black"/>
                </a:solidFill>
              </a:rPr>
              <a:t>thiết</a:t>
            </a:r>
            <a:r>
              <a:rPr lang="en-US" sz="4400" b="1" i="1" dirty="0">
                <a:solidFill>
                  <a:prstClr val="black"/>
                </a:solidFill>
              </a:rPr>
              <a:t> </a:t>
            </a:r>
            <a:r>
              <a:rPr lang="en-US" sz="4400" b="1" i="1" dirty="0" err="1">
                <a:solidFill>
                  <a:prstClr val="black"/>
                </a:solidFill>
              </a:rPr>
              <a:t>lập</a:t>
            </a:r>
            <a:r>
              <a:rPr lang="en-US" sz="4400" b="1" i="1" dirty="0">
                <a:solidFill>
                  <a:prstClr val="black"/>
                </a:solidFill>
              </a:rPr>
              <a:t> </a:t>
            </a:r>
            <a:r>
              <a:rPr lang="en-US" sz="4400" b="1" i="1" dirty="0" err="1">
                <a:solidFill>
                  <a:prstClr val="black"/>
                </a:solidFill>
              </a:rPr>
              <a:t>quan</a:t>
            </a:r>
            <a:r>
              <a:rPr lang="en-US" sz="4400" b="1" i="1" dirty="0">
                <a:solidFill>
                  <a:prstClr val="black"/>
                </a:solidFill>
              </a:rPr>
              <a:t> </a:t>
            </a:r>
            <a:r>
              <a:rPr lang="en-US" sz="4400" b="1" i="1" dirty="0" err="1">
                <a:solidFill>
                  <a:prstClr val="black"/>
                </a:solidFill>
              </a:rPr>
              <a:t>hệ</a:t>
            </a:r>
            <a:r>
              <a:rPr lang="en-US" sz="4400" b="1" i="1" dirty="0">
                <a:solidFill>
                  <a:prstClr val="black"/>
                </a:solidFill>
              </a:rPr>
              <a:t> </a:t>
            </a:r>
            <a:r>
              <a:rPr lang="en-US" sz="4400" b="1" i="1" dirty="0" err="1">
                <a:solidFill>
                  <a:prstClr val="black"/>
                </a:solidFill>
              </a:rPr>
              <a:t>bạn</a:t>
            </a:r>
            <a:r>
              <a:rPr lang="en-US" sz="4400" b="1" i="1" dirty="0">
                <a:solidFill>
                  <a:prstClr val="black"/>
                </a:solidFill>
              </a:rPr>
              <a:t> </a:t>
            </a:r>
            <a:r>
              <a:rPr lang="en-US" sz="4400" b="1" i="1" dirty="0" err="1">
                <a:solidFill>
                  <a:prstClr val="black"/>
                </a:solidFill>
              </a:rPr>
              <a:t>bè</a:t>
            </a:r>
            <a:r>
              <a:rPr lang="en-US" sz="4400" b="1" i="1" dirty="0">
                <a:solidFill>
                  <a:prstClr val="black"/>
                </a:solidFill>
              </a:rPr>
              <a:t>?</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id="{AA07A369-D3EC-B8EF-166D-C292B011ACA2}"/>
              </a:ext>
            </a:extLst>
          </p:cNvPr>
          <p:cNvSpPr/>
          <p:nvPr/>
        </p:nvSpPr>
        <p:spPr>
          <a:xfrm>
            <a:off x="2074605" y="2238376"/>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Thiết lập quan hệ bạn bè sẽ giúp chúng ta có những người bạn chia sẻ vui buồn trong cuộc sống,…</a:t>
            </a:r>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Nêu các cách thiết lập quan hệ bạn bè.</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 Để thiết lập quan hệ bạn bè, chúng ta cần giới thiệu bản thân; chủ động thể hiện mong muốn làm quen và chơi cùng bạn; thể hiện sự quan tâm tới bạn; luôn thể hiện thái độ thân thiện , cởi mở…</a:t>
            </a:r>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547496" y="278348"/>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dirty="0" err="1">
                <a:solidFill>
                  <a:prstClr val="black"/>
                </a:solidFill>
              </a:rPr>
              <a:t>Để</a:t>
            </a:r>
            <a:r>
              <a:rPr lang="en-US" sz="4800" b="1" i="1" dirty="0">
                <a:solidFill>
                  <a:prstClr val="black"/>
                </a:solidFill>
              </a:rPr>
              <a:t> </a:t>
            </a:r>
            <a:r>
              <a:rPr lang="en-US" sz="4800" b="1" i="1" dirty="0" err="1">
                <a:solidFill>
                  <a:prstClr val="black"/>
                </a:solidFill>
              </a:rPr>
              <a:t>duy</a:t>
            </a:r>
            <a:r>
              <a:rPr lang="en-US" sz="4800" b="1" i="1" dirty="0">
                <a:solidFill>
                  <a:prstClr val="black"/>
                </a:solidFill>
              </a:rPr>
              <a:t> </a:t>
            </a:r>
            <a:r>
              <a:rPr lang="en-US" sz="4800" b="1" i="1" dirty="0" err="1">
                <a:solidFill>
                  <a:prstClr val="black"/>
                </a:solidFill>
              </a:rPr>
              <a:t>trì</a:t>
            </a:r>
            <a:r>
              <a:rPr lang="en-US" sz="4800" b="1" i="1" dirty="0">
                <a:solidFill>
                  <a:prstClr val="black"/>
                </a:solidFill>
              </a:rPr>
              <a:t> </a:t>
            </a:r>
            <a:r>
              <a:rPr lang="en-US" sz="4800" b="1" i="1" dirty="0" err="1">
                <a:solidFill>
                  <a:prstClr val="black"/>
                </a:solidFill>
              </a:rPr>
              <a:t>quan</a:t>
            </a:r>
            <a:r>
              <a:rPr lang="en-US" sz="4800" b="1" i="1" dirty="0">
                <a:solidFill>
                  <a:prstClr val="black"/>
                </a:solidFill>
              </a:rPr>
              <a:t> </a:t>
            </a:r>
            <a:r>
              <a:rPr lang="en-US" sz="4800" b="1" i="1" dirty="0" err="1">
                <a:solidFill>
                  <a:prstClr val="black"/>
                </a:solidFill>
              </a:rPr>
              <a:t>hệ</a:t>
            </a:r>
            <a:r>
              <a:rPr lang="en-US" sz="4800" b="1" i="1" dirty="0">
                <a:solidFill>
                  <a:prstClr val="black"/>
                </a:solidFill>
              </a:rPr>
              <a:t> </a:t>
            </a:r>
            <a:r>
              <a:rPr lang="en-US" sz="4800" b="1" i="1" dirty="0" err="1">
                <a:solidFill>
                  <a:prstClr val="black"/>
                </a:solidFill>
              </a:rPr>
              <a:t>bạn</a:t>
            </a:r>
            <a:r>
              <a:rPr lang="en-US" sz="4800" b="1" i="1" dirty="0">
                <a:solidFill>
                  <a:prstClr val="black"/>
                </a:solidFill>
              </a:rPr>
              <a:t> </a:t>
            </a:r>
            <a:r>
              <a:rPr lang="en-US" sz="4800" b="1" i="1" dirty="0" err="1">
                <a:solidFill>
                  <a:prstClr val="black"/>
                </a:solidFill>
              </a:rPr>
              <a:t>bè</a:t>
            </a:r>
            <a:r>
              <a:rPr lang="en-US" sz="4800" b="1" i="1" dirty="0">
                <a:solidFill>
                  <a:prstClr val="black"/>
                </a:solidFill>
              </a:rPr>
              <a:t>, </a:t>
            </a:r>
            <a:r>
              <a:rPr lang="en-US" sz="4800" b="1" i="1" dirty="0" err="1">
                <a:solidFill>
                  <a:prstClr val="black"/>
                </a:solidFill>
              </a:rPr>
              <a:t>chúng</a:t>
            </a:r>
            <a:r>
              <a:rPr lang="en-US" sz="4800" b="1" i="1" dirty="0">
                <a:solidFill>
                  <a:prstClr val="black"/>
                </a:solidFill>
              </a:rPr>
              <a:t> ta </a:t>
            </a:r>
            <a:r>
              <a:rPr lang="en-US" sz="4800" b="1" i="1" dirty="0" err="1">
                <a:solidFill>
                  <a:prstClr val="black"/>
                </a:solidFill>
              </a:rPr>
              <a:t>nên</a:t>
            </a:r>
            <a:r>
              <a:rPr lang="en-US" sz="4800" b="1" i="1" dirty="0">
                <a:solidFill>
                  <a:prstClr val="black"/>
                </a:solidFill>
              </a:rPr>
              <a:t> </a:t>
            </a:r>
            <a:r>
              <a:rPr lang="en-US" sz="4800" b="1" i="1" dirty="0" err="1">
                <a:solidFill>
                  <a:prstClr val="black"/>
                </a:solidFill>
              </a:rPr>
              <a:t>làm</a:t>
            </a:r>
            <a:r>
              <a:rPr lang="en-US" sz="4800" b="1" i="1" dirty="0">
                <a:solidFill>
                  <a:prstClr val="black"/>
                </a:solidFill>
              </a:rPr>
              <a:t> </a:t>
            </a:r>
            <a:r>
              <a:rPr lang="en-US" sz="4800" b="1" i="1" dirty="0" err="1">
                <a:solidFill>
                  <a:prstClr val="black"/>
                </a:solidFill>
              </a:rPr>
              <a:t>gì</a:t>
            </a:r>
            <a:r>
              <a:rPr lang="en-US" sz="4800" b="1" i="1" dirty="0">
                <a:solidFill>
                  <a:prstClr val="black"/>
                </a:solidFill>
              </a:rPr>
              <a:t>?</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id="{F1A45D49-ABDC-BC7D-08A5-23EB98080BC3}"/>
              </a:ext>
            </a:extLst>
          </p:cNvPr>
          <p:cNvSpPr/>
          <p:nvPr/>
        </p:nvSpPr>
        <p:spPr>
          <a:xfrm>
            <a:off x="1657351" y="2247900"/>
            <a:ext cx="7229474"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libri" panose="020F0502020204030204"/>
              </a:rPr>
              <a:t>Rủ bạn cùng tham gia các trò chơi, thường xuyên trò chuyện với bạn, luôn ở bên bạn khi bạn cần động viên, an ủi;</a:t>
            </a:r>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Cáo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4">
            <a:extLst>
              <a:ext uri="{FF2B5EF4-FFF2-40B4-BE49-F238E27FC236}">
                <a16:creationId xmlns:a16="http://schemas.microsoft.com/office/drawing/2014/main" id="{3D3B9E86-1EA5-FE09-FE7C-7718ACED23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1021" y="3218664"/>
            <a:ext cx="2939844" cy="3541982"/>
          </a:xfrm>
          <a:prstGeom prst="rect">
            <a:avLst/>
          </a:prstGeom>
        </p:spPr>
      </p:pic>
    </p:spTree>
    <p:extLst>
      <p:ext uri="{BB962C8B-B14F-4D97-AF65-F5344CB8AC3E}">
        <p14:creationId xmlns:p14="http://schemas.microsoft.com/office/powerpoint/2010/main" val="1832078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2">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glow rad="190500">
                    <a:srgbClr val="FFC000">
                      <a:lumMod val="20000"/>
                      <a:lumOff val="80000"/>
                      <a:alpha val="40000"/>
                    </a:srgbClr>
                  </a:glow>
                </a:effectLst>
                <a:uLnTx/>
                <a:uFillTx/>
                <a:latin typeface="LNTH-Hoa Nho LNTH" pitchFamily="2" charset="0"/>
                <a:ea typeface="+mn-ea"/>
                <a:cs typeface="+mn-cs"/>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49700" y="2160076"/>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847725"/>
            <a:ext cx="6400800" cy="506274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076325"/>
            <a:ext cx="6400800" cy="4600575"/>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1361073"/>
            <a:ext cx="6007317"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847725"/>
            <a:ext cx="6400800" cy="506274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076325"/>
            <a:ext cx="6400800" cy="4600575"/>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1589673"/>
            <a:ext cx="6007317" cy="3323987"/>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Hôm nay Nam đi học muộn và đã gặp Linh bạn của Nam trực sao đỏ, Nam nói với Linh  “Tớ đi muộn một chút thôi, cậu đừng ghi tên tớ vào sổ được không? Mình là bạn bè mà.”</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E9D6ED1A-6FFC-4DDC-827A-02E703737594}"/>
              </a:ext>
            </a:extLst>
          </p:cNvPr>
          <p:cNvPicPr>
            <a:picLocks noChangeAspect="1"/>
          </p:cNvPicPr>
          <p:nvPr/>
        </p:nvPicPr>
        <p:blipFill>
          <a:blip r:embed="rId3"/>
          <a:stretch>
            <a:fillRect/>
          </a:stretch>
        </p:blipFill>
        <p:spPr>
          <a:xfrm>
            <a:off x="699715" y="0"/>
            <a:ext cx="9803218" cy="4676037"/>
          </a:xfrm>
          <a:prstGeom prst="rect">
            <a:avLst/>
          </a:prstGeom>
        </p:spPr>
      </p:pic>
    </p:spTree>
    <p:extLst>
      <p:ext uri="{BB962C8B-B14F-4D97-AF65-F5344CB8AC3E}">
        <p14:creationId xmlns:p14="http://schemas.microsoft.com/office/powerpoint/2010/main" val="221844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66726" y="2302314"/>
            <a:ext cx="4552949" cy="3785652"/>
          </a:xfrm>
          <a:prstGeom prst="rect">
            <a:avLst/>
          </a:prstGeom>
          <a:noFill/>
        </p:spPr>
        <p:txBody>
          <a:bodyPr wrap="square" rtlCol="0">
            <a:spAutoFit/>
          </a:bodyPr>
          <a:lstStyle/>
          <a:p>
            <a:pPr lvl="0" algn="just"/>
            <a:r>
              <a:rPr lang="vi-VN" sz="3000" dirty="0">
                <a:solidFill>
                  <a:prstClr val="black"/>
                </a:solidFill>
                <a:latin typeface="Calibri" panose="020F0502020204030204"/>
              </a:rPr>
              <a:t>Quân rất thích chơi cờ vua. Thấy vậy, mẹ Quân nói: “Con trai cô Lan cũng thích chơi cờ vua. Để mẹ dẫn con qua chơi với bạn bạn ấy nhé!” Quân phân vân vì chưa quen bạn ấy. em sẽ khuyên Quân điều gì?</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34049" y="2094439"/>
            <a:ext cx="6029325"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Quân nên đồng ý với đề nghị của mẹ để vừa có thêm một người bạn </a:t>
            </a:r>
            <a:r>
              <a:rPr lang="en-US" sz="2800" b="1" dirty="0" err="1">
                <a:solidFill>
                  <a:prstClr val="black"/>
                </a:solidFill>
                <a:latin typeface="Cambria" panose="02040503050406030204" pitchFamily="18" charset="0"/>
                <a:ea typeface="Cambria" panose="02040503050406030204" pitchFamily="18" charset="0"/>
              </a:rPr>
              <a:t>mới</a:t>
            </a:r>
            <a:r>
              <a:rPr lang="vi-VN" sz="2800" b="1" dirty="0">
                <a:solidFill>
                  <a:prstClr val="black"/>
                </a:solidFill>
                <a:latin typeface="Cambria" panose="02040503050406030204" pitchFamily="18" charset="0"/>
                <a:ea typeface="Cambria" panose="02040503050406030204" pitchFamily="18" charset="0"/>
              </a:rPr>
              <a:t> cùng sở thích, vùa </a:t>
            </a:r>
            <a:r>
              <a:rPr lang="en-US" sz="2800" b="1" dirty="0" err="1">
                <a:solidFill>
                  <a:prstClr val="black"/>
                </a:solidFill>
                <a:latin typeface="Cambria" panose="02040503050406030204" pitchFamily="18" charset="0"/>
                <a:ea typeface="Cambria" panose="02040503050406030204" pitchFamily="18" charset="0"/>
              </a:rPr>
              <a:t>được</a:t>
            </a:r>
            <a:r>
              <a:rPr lang="vi-VN" sz="2800" b="1" dirty="0">
                <a:solidFill>
                  <a:prstClr val="black"/>
                </a:solidFill>
                <a:latin typeface="Cambria" panose="02040503050406030204" pitchFamily="18" charset="0"/>
                <a:ea typeface="Cambria" panose="02040503050406030204" pitchFamily="18" charset="0"/>
              </a:rPr>
              <a:t> thường xuyên chơi cờ vua cùng bạn.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419850" cy="2342648"/>
          </a:xfrm>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6009" y="158487"/>
                  <a:pt x="183196" y="-39490"/>
                  <a:pt x="275085" y="0"/>
                </a:cubicBezTo>
                <a:cubicBezTo>
                  <a:pt x="2496790" y="102150"/>
                  <a:pt x="4903241" y="-330119"/>
                  <a:pt x="6144762" y="0"/>
                </a:cubicBezTo>
                <a:cubicBezTo>
                  <a:pt x="6225194" y="-11033"/>
                  <a:pt x="6497868" y="47065"/>
                  <a:pt x="6419850" y="234498"/>
                </a:cubicBezTo>
                <a:cubicBezTo>
                  <a:pt x="6560963" y="971095"/>
                  <a:pt x="6563419" y="1378097"/>
                  <a:pt x="6419850" y="2108149"/>
                </a:cubicBezTo>
                <a:cubicBezTo>
                  <a:pt x="6384121" y="2271750"/>
                  <a:pt x="6342803" y="2341224"/>
                  <a:pt x="6144762" y="2342648"/>
                </a:cubicBezTo>
                <a:cubicBezTo>
                  <a:pt x="4998300" y="2298133"/>
                  <a:pt x="2398947" y="2249349"/>
                  <a:pt x="275085" y="2342648"/>
                </a:cubicBezTo>
                <a:cubicBezTo>
                  <a:pt x="111987" y="2276928"/>
                  <a:pt x="1457" y="2300931"/>
                  <a:pt x="0" y="2108149"/>
                </a:cubicBezTo>
                <a:cubicBezTo>
                  <a:pt x="-200042" y="1238028"/>
                  <a:pt x="249294" y="756137"/>
                  <a:pt x="0" y="234498"/>
                </a:cubicBezTo>
                <a:close/>
              </a:path>
              <a:path w="6419850" h="2342648" stroke="0" extrusionOk="0">
                <a:moveTo>
                  <a:pt x="0" y="234498"/>
                </a:moveTo>
                <a:cubicBezTo>
                  <a:pt x="-57027" y="130337"/>
                  <a:pt x="162907" y="-47825"/>
                  <a:pt x="275085" y="0"/>
                </a:cubicBezTo>
                <a:cubicBezTo>
                  <a:pt x="2198392" y="-528078"/>
                  <a:pt x="3095178" y="364652"/>
                  <a:pt x="6144762" y="0"/>
                </a:cubicBezTo>
                <a:cubicBezTo>
                  <a:pt x="6246287" y="-4896"/>
                  <a:pt x="6420257" y="154070"/>
                  <a:pt x="6419850" y="234498"/>
                </a:cubicBezTo>
                <a:cubicBezTo>
                  <a:pt x="6708625" y="823536"/>
                  <a:pt x="6749956" y="1683639"/>
                  <a:pt x="6419850" y="2108149"/>
                </a:cubicBezTo>
                <a:cubicBezTo>
                  <a:pt x="6440136" y="2261696"/>
                  <a:pt x="6236907" y="2330170"/>
                  <a:pt x="6144762" y="2342648"/>
                </a:cubicBezTo>
                <a:cubicBezTo>
                  <a:pt x="3648600" y="2322830"/>
                  <a:pt x="922506" y="2460382"/>
                  <a:pt x="275085" y="2342648"/>
                </a:cubicBezTo>
                <a:cubicBezTo>
                  <a:pt x="142943" y="2277131"/>
                  <a:pt x="-19838" y="2189921"/>
                  <a:pt x="0" y="2108149"/>
                </a:cubicBezTo>
                <a:cubicBezTo>
                  <a:pt x="-205791" y="1473561"/>
                  <a:pt x="-260894" y="971343"/>
                  <a:pt x="0" y="234498"/>
                </a:cubicBezTo>
                <a:close/>
              </a:path>
              <a:path w="6419850" h="2342648" fill="none" stroke="0" extrusionOk="0">
                <a:moveTo>
                  <a:pt x="0" y="234498"/>
                </a:moveTo>
                <a:cubicBezTo>
                  <a:pt x="-35387" y="63947"/>
                  <a:pt x="105436" y="-6336"/>
                  <a:pt x="275085" y="0"/>
                </a:cubicBezTo>
                <a:cubicBezTo>
                  <a:pt x="2312070" y="90913"/>
                  <a:pt x="4699836" y="213446"/>
                  <a:pt x="6144762" y="0"/>
                </a:cubicBezTo>
                <a:cubicBezTo>
                  <a:pt x="6304979" y="18502"/>
                  <a:pt x="6488501" y="92553"/>
                  <a:pt x="6419850" y="234498"/>
                </a:cubicBezTo>
                <a:cubicBezTo>
                  <a:pt x="6451657" y="1170000"/>
                  <a:pt x="6624351" y="1387152"/>
                  <a:pt x="6419850" y="2108149"/>
                </a:cubicBezTo>
                <a:cubicBezTo>
                  <a:pt x="6418226" y="2287786"/>
                  <a:pt x="6320667" y="2302007"/>
                  <a:pt x="6144762" y="2342648"/>
                </a:cubicBezTo>
                <a:cubicBezTo>
                  <a:pt x="4211436" y="2329395"/>
                  <a:pt x="3172990" y="2512551"/>
                  <a:pt x="275085" y="2342648"/>
                </a:cubicBezTo>
                <a:cubicBezTo>
                  <a:pt x="131574" y="2348854"/>
                  <a:pt x="41731" y="2257918"/>
                  <a:pt x="0" y="2108149"/>
                </a:cubicBezTo>
                <a:cubicBezTo>
                  <a:pt x="-2966" y="1484602"/>
                  <a:pt x="-139532" y="976137"/>
                  <a:pt x="0" y="234498"/>
                </a:cubicBezTo>
                <a:close/>
              </a:path>
              <a:path w="6419850" h="2342648" fill="none" stroke="0" extrusionOk="0">
                <a:moveTo>
                  <a:pt x="0" y="234498"/>
                </a:moveTo>
                <a:cubicBezTo>
                  <a:pt x="-9809" y="123011"/>
                  <a:pt x="157477" y="8436"/>
                  <a:pt x="275085" y="0"/>
                </a:cubicBezTo>
                <a:cubicBezTo>
                  <a:pt x="1943766" y="203063"/>
                  <a:pt x="4997610" y="-327417"/>
                  <a:pt x="6144762" y="0"/>
                </a:cubicBezTo>
                <a:cubicBezTo>
                  <a:pt x="6269188" y="-28638"/>
                  <a:pt x="6473935" y="147759"/>
                  <a:pt x="6419850" y="234498"/>
                </a:cubicBezTo>
                <a:cubicBezTo>
                  <a:pt x="6417823" y="1156682"/>
                  <a:pt x="6647727" y="1354972"/>
                  <a:pt x="6419850" y="2108149"/>
                </a:cubicBezTo>
                <a:cubicBezTo>
                  <a:pt x="6390205" y="2252897"/>
                  <a:pt x="6297922" y="2343625"/>
                  <a:pt x="6144762" y="2342648"/>
                </a:cubicBezTo>
                <a:cubicBezTo>
                  <a:pt x="4789840" y="2428141"/>
                  <a:pt x="3516230" y="2498359"/>
                  <a:pt x="275085" y="2342648"/>
                </a:cubicBezTo>
                <a:cubicBezTo>
                  <a:pt x="118802" y="2306133"/>
                  <a:pt x="-12645" y="2236532"/>
                  <a:pt x="0" y="2108149"/>
                </a:cubicBezTo>
                <a:cubicBezTo>
                  <a:pt x="-129759" y="1519071"/>
                  <a:pt x="201590" y="876255"/>
                  <a:pt x="0" y="234498"/>
                </a:cubicBezTo>
                <a:close/>
              </a:path>
              <a:path w="6419850" h="2342648" fill="none" stroke="0" extrusionOk="0">
                <a:moveTo>
                  <a:pt x="0" y="234498"/>
                </a:moveTo>
                <a:cubicBezTo>
                  <a:pt x="-1555" y="140139"/>
                  <a:pt x="178689" y="-24944"/>
                  <a:pt x="275085" y="0"/>
                </a:cubicBezTo>
                <a:cubicBezTo>
                  <a:pt x="2258107" y="295526"/>
                  <a:pt x="4963064" y="-267681"/>
                  <a:pt x="6144762" y="0"/>
                </a:cubicBezTo>
                <a:cubicBezTo>
                  <a:pt x="6201228" y="-8192"/>
                  <a:pt x="6477543" y="73701"/>
                  <a:pt x="6419850" y="234498"/>
                </a:cubicBezTo>
                <a:cubicBezTo>
                  <a:pt x="6451987" y="997052"/>
                  <a:pt x="6569520" y="1358974"/>
                  <a:pt x="6419850" y="2108149"/>
                </a:cubicBezTo>
                <a:cubicBezTo>
                  <a:pt x="6405411" y="2269391"/>
                  <a:pt x="6317247" y="2332403"/>
                  <a:pt x="6144762" y="2342648"/>
                </a:cubicBezTo>
                <a:cubicBezTo>
                  <a:pt x="5138055" y="2001106"/>
                  <a:pt x="2985463" y="2063018"/>
                  <a:pt x="275085" y="2342648"/>
                </a:cubicBezTo>
                <a:cubicBezTo>
                  <a:pt x="111835" y="2301263"/>
                  <a:pt x="21551" y="2283377"/>
                  <a:pt x="0" y="2108149"/>
                </a:cubicBezTo>
                <a:cubicBezTo>
                  <a:pt x="-177486" y="1410478"/>
                  <a:pt x="189092" y="703698"/>
                  <a:pt x="0" y="234498"/>
                </a:cubicBezTo>
                <a:close/>
              </a:path>
              <a:path w="6419850" h="2342648" fill="none" stroke="0" extrusionOk="0">
                <a:moveTo>
                  <a:pt x="0" y="234498"/>
                </a:moveTo>
                <a:cubicBezTo>
                  <a:pt x="3286" y="130697"/>
                  <a:pt x="192120" y="-24156"/>
                  <a:pt x="275085" y="0"/>
                </a:cubicBezTo>
                <a:cubicBezTo>
                  <a:pt x="2286340" y="249795"/>
                  <a:pt x="5029168" y="-353625"/>
                  <a:pt x="6144762" y="0"/>
                </a:cubicBezTo>
                <a:cubicBezTo>
                  <a:pt x="6209560" y="-5912"/>
                  <a:pt x="6491428" y="71196"/>
                  <a:pt x="6419850" y="234498"/>
                </a:cubicBezTo>
                <a:cubicBezTo>
                  <a:pt x="6526163" y="1011716"/>
                  <a:pt x="6593742" y="1384641"/>
                  <a:pt x="6419850" y="2108149"/>
                </a:cubicBezTo>
                <a:cubicBezTo>
                  <a:pt x="6393876" y="2262204"/>
                  <a:pt x="6325769" y="2327109"/>
                  <a:pt x="6144762" y="2342648"/>
                </a:cubicBezTo>
                <a:cubicBezTo>
                  <a:pt x="4910640" y="2067443"/>
                  <a:pt x="2763566" y="2121209"/>
                  <a:pt x="275085" y="2342648"/>
                </a:cubicBezTo>
                <a:cubicBezTo>
                  <a:pt x="112927" y="2288609"/>
                  <a:pt x="12575" y="2284798"/>
                  <a:pt x="0" y="2108149"/>
                </a:cubicBezTo>
                <a:cubicBezTo>
                  <a:pt x="-286394" y="1308302"/>
                  <a:pt x="304939" y="780909"/>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31873"/>
          </a:xfrm>
          <a:prstGeom prst="rect">
            <a:avLst/>
          </a:prstGeom>
          <a:noFill/>
        </p:spPr>
        <p:txBody>
          <a:bodyPr wrap="square" rtlCol="0">
            <a:spAutoFit/>
          </a:bodyPr>
          <a:lstStyle/>
          <a:p>
            <a:pPr lvl="0" algn="just"/>
            <a:r>
              <a:rPr lang="vi-VN" sz="3200" dirty="0">
                <a:solidFill>
                  <a:prstClr val="black"/>
                </a:solidFill>
                <a:latin typeface="Calibri" panose="020F0502020204030204"/>
              </a:rPr>
              <a:t>Hôm nay Nam đi học muộn và đã gặp Linh bạn của Nam trực sao đỏ, Nam nói với Linh  “Tớ đi muộn một chút thôi, cậu đừng ghi tên tớ vào sổ được không? Mình là bạn bè mà.”</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199" y="1951564"/>
            <a:ext cx="6067425"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Bạn Nam không nên đưa ra đề nghị như vậy đối với bạn Linh vì sẽ khiến Linh khó xử. Hơn nữa, bao che cho lỗi sai của bạn không phải là việc làm phù hợp để duy trì tình bạn.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466726" y="2332623"/>
            <a:ext cx="6657974" cy="3554819"/>
          </a:xfrm>
          <a:prstGeom prst="rect">
            <a:avLst/>
          </a:prstGeom>
          <a:noFill/>
        </p:spPr>
        <p:txBody>
          <a:bodyPr wrap="square" lIns="0" tIns="0" rIns="0" bIns="0" rtlCol="0">
            <a:spAutoFit/>
          </a:bodyPr>
          <a:lstStyle/>
          <a:p>
            <a:pPr lvl="0" algn="just"/>
            <a:r>
              <a:rPr lang="en-US" sz="3300" dirty="0">
                <a:solidFill>
                  <a:prstClr val="black"/>
                </a:solidFill>
                <a:latin typeface="Calibri" panose="020F0502020204030204" pitchFamily="34" charset="0"/>
                <a:cs typeface="Calibri" panose="020F0502020204030204" pitchFamily="34" charset="0"/>
              </a:rPr>
              <a:t>   </a:t>
            </a:r>
            <a:r>
              <a:rPr lang="vi-VN" sz="3300" dirty="0">
                <a:solidFill>
                  <a:prstClr val="black"/>
                </a:solidFill>
                <a:latin typeface="Calibri" panose="020F0502020204030204" pitchFamily="34" charset="0"/>
                <a:cs typeface="Calibri" panose="020F0502020204030204" pitchFamily="34" charset="0"/>
              </a:rPr>
              <a:t>Trong cuộc sống ai cũng cũng cần có những người bạn tốt để cùng trò chuyện, sẻ chia, giúp nhân lên </a:t>
            </a:r>
            <a:r>
              <a:rPr lang="en-US" sz="3300" dirty="0">
                <a:solidFill>
                  <a:prstClr val="black"/>
                </a:solidFill>
                <a:latin typeface="Calibri" panose="020F0502020204030204" pitchFamily="34" charset="0"/>
                <a:cs typeface="Calibri" panose="020F0502020204030204" pitchFamily="34" charset="0"/>
              </a:rPr>
              <a:t>n</a:t>
            </a:r>
            <a:r>
              <a:rPr lang="vi-VN" sz="3300" dirty="0">
                <a:solidFill>
                  <a:prstClr val="black"/>
                </a:solidFill>
                <a:latin typeface="Calibri" panose="020F0502020204030204" pitchFamily="34" charset="0"/>
                <a:cs typeface="Calibri" panose="020F0502020204030204" pitchFamily="34" charset="0"/>
              </a:rPr>
              <a:t>iềm vui và làm với đi những nỗi buồn trong cuộc sống. Để có được những người bạn như vậy chúng ta cần phải thiết lập và duy trì những  mối quan hệ đó</a:t>
            </a:r>
            <a:r>
              <a:rPr lang="en-US" sz="3300" dirty="0">
                <a:solidFill>
                  <a:prstClr val="black"/>
                </a:solidFill>
                <a:latin typeface="Calibri" panose="020F0502020204030204" pitchFamily="34" charset="0"/>
                <a:cs typeface="Calibri" panose="020F0502020204030204" pitchFamily="34" charset="0"/>
              </a:rPr>
              <a:t>.</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65927-8A9B-6767-25E3-E4DB7C126779}"/>
              </a:ext>
            </a:extLst>
          </p:cNvPr>
          <p:cNvPicPr>
            <a:picLocks noChangeAspect="1"/>
          </p:cNvPicPr>
          <p:nvPr/>
        </p:nvPicPr>
        <p:blipFill>
          <a:blip r:embed="rId4"/>
          <a:stretch>
            <a:fillRect/>
          </a:stretch>
        </p:blipFill>
        <p:spPr>
          <a:xfrm>
            <a:off x="2612152" y="-67072"/>
            <a:ext cx="6967693" cy="2430431"/>
          </a:xfrm>
          <a:prstGeom prst="rect">
            <a:avLst/>
          </a:prstGeom>
        </p:spPr>
      </p:pic>
      <p:pic>
        <p:nvPicPr>
          <p:cNvPr id="5" name="y2meta.com-TÌNH BẠN DIỆU KỲ - Ricky Star. Amee. Lăng LD, Hứa Kim Tuyền _ Producer DuckV _ Official Lyric Video-(1080p)">
            <a:hlinkClick r:id="" action="ppaction://media"/>
            <a:extLst>
              <a:ext uri="{FF2B5EF4-FFF2-40B4-BE49-F238E27FC236}">
                <a16:creationId xmlns:a16="http://schemas.microsoft.com/office/drawing/2014/main" id="{BFA856B8-45F9-34C8-EEA7-36B1E8A9AD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8967" y="2046338"/>
            <a:ext cx="8554065" cy="4811662"/>
          </a:xfrm>
          <a:prstGeom prst="rect">
            <a:avLst/>
          </a:prstGeom>
        </p:spPr>
      </p:pic>
    </p:spTree>
    <p:extLst>
      <p:ext uri="{BB962C8B-B14F-4D97-AF65-F5344CB8AC3E}">
        <p14:creationId xmlns:p14="http://schemas.microsoft.com/office/powerpoint/2010/main" val="347218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6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F31A801C-4347-4690-A853-08FF3CADBEDA}"/>
              </a:ext>
            </a:extLst>
          </p:cNvPr>
          <p:cNvPicPr>
            <a:picLocks noChangeAspect="1"/>
          </p:cNvPicPr>
          <p:nvPr/>
        </p:nvPicPr>
        <p:blipFill>
          <a:blip r:embed="rId4"/>
          <a:stretch>
            <a:fillRect/>
          </a:stretch>
        </p:blipFill>
        <p:spPr>
          <a:xfrm>
            <a:off x="2082639" y="-209550"/>
            <a:ext cx="6921822" cy="6858000"/>
          </a:xfrm>
          <a:prstGeom prst="rect">
            <a:avLst/>
          </a:prstGeom>
        </p:spPr>
      </p:pic>
    </p:spTree>
    <p:extLst>
      <p:ext uri="{BB962C8B-B14F-4D97-AF65-F5344CB8AC3E}">
        <p14:creationId xmlns:p14="http://schemas.microsoft.com/office/powerpoint/2010/main" val="349390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i="1" dirty="0" err="1">
                <a:solidFill>
                  <a:prstClr val="black"/>
                </a:solidFill>
              </a:rPr>
              <a:t>Bảo</a:t>
            </a:r>
            <a:r>
              <a:rPr lang="en-US" sz="4800" b="1" i="1" dirty="0">
                <a:solidFill>
                  <a:prstClr val="black"/>
                </a:solidFill>
              </a:rPr>
              <a:t> </a:t>
            </a:r>
            <a:r>
              <a:rPr lang="en-US" sz="4800" b="1" i="1" dirty="0" err="1">
                <a:solidFill>
                  <a:prstClr val="black"/>
                </a:solidFill>
              </a:rPr>
              <a:t>vệ</a:t>
            </a:r>
            <a:r>
              <a:rPr lang="en-US" sz="4800" b="1" i="1" dirty="0">
                <a:solidFill>
                  <a:prstClr val="black"/>
                </a:solidFill>
              </a:rPr>
              <a:t> </a:t>
            </a:r>
            <a:r>
              <a:rPr lang="en-US" sz="4800" b="1" i="1" dirty="0" err="1">
                <a:solidFill>
                  <a:prstClr val="black"/>
                </a:solidFill>
              </a:rPr>
              <a:t>của</a:t>
            </a:r>
            <a:r>
              <a:rPr lang="en-US" sz="4800" b="1" i="1" dirty="0">
                <a:solidFill>
                  <a:prstClr val="black"/>
                </a:solidFill>
              </a:rPr>
              <a:t> </a:t>
            </a:r>
            <a:r>
              <a:rPr lang="en-US" sz="4800" b="1" i="1" dirty="0" err="1">
                <a:solidFill>
                  <a:prstClr val="black"/>
                </a:solidFill>
              </a:rPr>
              <a:t>công</a:t>
            </a:r>
            <a:r>
              <a:rPr lang="en-US" sz="4800" b="1" i="1" dirty="0">
                <a:solidFill>
                  <a:prstClr val="black"/>
                </a:solidFill>
              </a:rPr>
              <a:t> </a:t>
            </a:r>
            <a:r>
              <a:rPr lang="en-US" sz="4800" b="1" i="1" dirty="0" err="1">
                <a:solidFill>
                  <a:prstClr val="black"/>
                </a:solidFill>
              </a:rPr>
              <a:t>có</a:t>
            </a:r>
            <a:r>
              <a:rPr lang="en-US" sz="4800" b="1" i="1" dirty="0">
                <a:solidFill>
                  <a:prstClr val="black"/>
                </a:solidFill>
              </a:rPr>
              <a:t> </a:t>
            </a:r>
            <a:r>
              <a:rPr lang="en-US" sz="4800" b="1" i="1" dirty="0" err="1">
                <a:solidFill>
                  <a:prstClr val="black"/>
                </a:solidFill>
              </a:rPr>
              <a:t>ích</a:t>
            </a:r>
            <a:r>
              <a:rPr lang="en-US" sz="4800" b="1" i="1" dirty="0">
                <a:solidFill>
                  <a:prstClr val="black"/>
                </a:solidFill>
              </a:rPr>
              <a:t> </a:t>
            </a:r>
            <a:r>
              <a:rPr lang="en-US" sz="4800" b="1" i="1" dirty="0" err="1">
                <a:solidFill>
                  <a:prstClr val="black"/>
                </a:solidFill>
              </a:rPr>
              <a:t>lợi</a:t>
            </a:r>
            <a:r>
              <a:rPr lang="en-US" sz="4800" b="1" i="1" dirty="0">
                <a:solidFill>
                  <a:prstClr val="black"/>
                </a:solidFill>
              </a:rPr>
              <a:t> </a:t>
            </a:r>
            <a:r>
              <a:rPr lang="en-US" sz="4800" b="1" i="1" dirty="0" err="1">
                <a:solidFill>
                  <a:prstClr val="black"/>
                </a:solidFill>
              </a:rPr>
              <a:t>gì</a:t>
            </a:r>
            <a:r>
              <a:rPr lang="en-US" sz="4800" b="1" i="1" dirty="0">
                <a:solidFill>
                  <a:prstClr val="black"/>
                </a:solidFill>
              </a:rPr>
              <a:t>?</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a:rPr>
              <a:t>Bảo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vệ</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của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giúp</a:t>
            </a:r>
            <a:r>
              <a:rPr lang="vi-VN" sz="4000" b="1" dirty="0">
                <a:solidFill>
                  <a:prstClr val="black"/>
                </a:solidFill>
                <a:latin typeface="Calibri" panose="020F0502020204030204"/>
              </a:rPr>
              <a:t> phát triển kinh tế của đất nước, nâng cao đời sống vật chất và tinh thần của nhân dân.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i="1" dirty="0" err="1">
                <a:solidFill>
                  <a:prstClr val="black"/>
                </a:solidFill>
              </a:rPr>
              <a:t>Vì</a:t>
            </a:r>
            <a:r>
              <a:rPr lang="en-US" sz="4800" b="1" i="1" dirty="0">
                <a:solidFill>
                  <a:prstClr val="black"/>
                </a:solidFill>
              </a:rPr>
              <a:t> </a:t>
            </a:r>
            <a:r>
              <a:rPr lang="en-US" sz="4800" b="1" i="1" dirty="0" err="1">
                <a:solidFill>
                  <a:prstClr val="black"/>
                </a:solidFill>
              </a:rPr>
              <a:t>sao</a:t>
            </a:r>
            <a:r>
              <a:rPr lang="en-US" sz="4800" b="1" i="1" dirty="0">
                <a:solidFill>
                  <a:prstClr val="black"/>
                </a:solidFill>
              </a:rPr>
              <a:t> </a:t>
            </a:r>
            <a:r>
              <a:rPr lang="en-US" sz="4800" b="1" i="1" dirty="0" err="1">
                <a:solidFill>
                  <a:prstClr val="black"/>
                </a:solidFill>
              </a:rPr>
              <a:t>cần</a:t>
            </a:r>
            <a:r>
              <a:rPr lang="en-US" sz="4800" b="1" i="1" dirty="0">
                <a:solidFill>
                  <a:prstClr val="black"/>
                </a:solidFill>
              </a:rPr>
              <a:t> </a:t>
            </a:r>
            <a:r>
              <a:rPr lang="en-US" sz="4800" b="1" i="1" dirty="0" err="1">
                <a:solidFill>
                  <a:prstClr val="black"/>
                </a:solidFill>
              </a:rPr>
              <a:t>bảo</a:t>
            </a:r>
            <a:r>
              <a:rPr lang="en-US" sz="4800" b="1" i="1" dirty="0">
                <a:solidFill>
                  <a:prstClr val="black"/>
                </a:solidFill>
              </a:rPr>
              <a:t> </a:t>
            </a:r>
            <a:r>
              <a:rPr lang="en-US" sz="4800" b="1" i="1" dirty="0" err="1">
                <a:solidFill>
                  <a:prstClr val="black"/>
                </a:solidFill>
              </a:rPr>
              <a:t>vệ</a:t>
            </a:r>
            <a:r>
              <a:rPr lang="en-US" sz="4800" b="1" i="1" dirty="0">
                <a:solidFill>
                  <a:prstClr val="black"/>
                </a:solidFill>
              </a:rPr>
              <a:t> </a:t>
            </a:r>
            <a:r>
              <a:rPr lang="en-US" sz="4800" b="1" i="1" dirty="0" err="1">
                <a:solidFill>
                  <a:prstClr val="black"/>
                </a:solidFill>
              </a:rPr>
              <a:t>của</a:t>
            </a:r>
            <a:r>
              <a:rPr lang="en-US" sz="4800" b="1" i="1" dirty="0">
                <a:solidFill>
                  <a:prstClr val="black"/>
                </a:solidFill>
              </a:rPr>
              <a:t> </a:t>
            </a:r>
            <a:r>
              <a:rPr lang="en-US" sz="4800" b="1" i="1" dirty="0" err="1">
                <a:solidFill>
                  <a:prstClr val="black"/>
                </a:solidFill>
              </a:rPr>
              <a:t>công</a:t>
            </a:r>
            <a:r>
              <a:rPr lang="en-US" sz="4800" b="1" i="1" dirty="0">
                <a:solidFill>
                  <a:prstClr val="black"/>
                </a:solidFill>
              </a:rPr>
              <a:t>?</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id="{E1E4800F-DCAD-CBAE-FBDC-62820B621713}"/>
              </a:ext>
            </a:extLst>
          </p:cNvPr>
          <p:cNvSpPr/>
          <p:nvPr/>
        </p:nvSpPr>
        <p:spPr>
          <a:xfrm>
            <a:off x="1056641" y="2228851"/>
            <a:ext cx="8890000"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libri" panose="020F0502020204030204"/>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TotalTime>
  <Words>975</Words>
  <Application>Microsoft Office PowerPoint</Application>
  <PresentationFormat>Widescreen</PresentationFormat>
  <Paragraphs>63</Paragraphs>
  <Slides>26</Slides>
  <Notes>4</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Calibri Light</vt:lpstr>
      <vt:lpstr>Cambria</vt:lpstr>
      <vt:lpstr>LNTH-Hoa Nho LNTH</vt:lpstr>
      <vt:lpstr>Times New Roman</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16</cp:revision>
  <dcterms:created xsi:type="dcterms:W3CDTF">2024-02-02T01:25:47Z</dcterms:created>
  <dcterms:modified xsi:type="dcterms:W3CDTF">2024-02-20T03:36:21Z</dcterms:modified>
  <cp:category>9Slide.vn</cp:category>
</cp:coreProperties>
</file>