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57" r:id="rId3"/>
    <p:sldId id="258" r:id="rId4"/>
    <p:sldId id="339" r:id="rId5"/>
    <p:sldId id="326" r:id="rId6"/>
    <p:sldId id="294" r:id="rId7"/>
    <p:sldId id="309" r:id="rId8"/>
    <p:sldId id="340" r:id="rId9"/>
    <p:sldId id="341" r:id="rId10"/>
    <p:sldId id="342" r:id="rId11"/>
    <p:sldId id="343" r:id="rId12"/>
    <p:sldId id="344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36E7A-2624-4AEB-A5A0-ECBACD2B38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84621-CCEE-471F-833B-BB846250B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45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78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9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62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4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9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5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1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2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4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image" Target="../media/image55.png"/><Relationship Id="rId9" Type="http://schemas.openxmlformats.org/officeDocument/2006/relationships/image" Target="../media/image7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55.png"/><Relationship Id="rId16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6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9.png"/><Relationship Id="rId17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Relationship Id="rId1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1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2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6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46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9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1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7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0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0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74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4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76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19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95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14BBE0-90C5-4516-B3EB-E84CFD2A21F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7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E09B00C2-94DD-49D5-BE19-BB55DD2103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t>2024/2/14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023FF6-17DA-B8A0-8DBD-A95DAE750890}"/>
              </a:ext>
            </a:extLst>
          </p:cNvPr>
          <p:cNvSpPr txBox="1"/>
          <p:nvPr/>
        </p:nvSpPr>
        <p:spPr>
          <a:xfrm>
            <a:off x="2547816" y="3118470"/>
            <a:ext cx="6475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…..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FA67818-5944-9CE9-5352-1ED2729CD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49" y="3889835"/>
            <a:ext cx="1936884" cy="106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8BD4D-EA0C-2CA3-84DC-EB2D6E676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126" y="4804568"/>
            <a:ext cx="7876715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559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Trong ba ngày, mỗi ngày cửa hàng bán được số mét vải lần lượt là: 45 m, 38 m, 52 m. Hỏi trung bình mỗi ngày cửa hàng bán được bao nhiêu mét vải?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99828-20BD-296A-90B0-F6FC48228D14}"/>
              </a:ext>
            </a:extLst>
          </p:cNvPr>
          <p:cNvSpPr txBox="1"/>
          <p:nvPr/>
        </p:nvSpPr>
        <p:spPr>
          <a:xfrm>
            <a:off x="819150" y="2676525"/>
            <a:ext cx="10791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cửa hàng bán được số mét vải là: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(45 + 38 +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52) : 3 =  45 (m)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Đáp số: 45 m vải</a:t>
            </a:r>
          </a:p>
        </p:txBody>
      </p:sp>
    </p:spTree>
    <p:extLst>
      <p:ext uri="{BB962C8B-B14F-4D97-AF65-F5344CB8AC3E}">
        <p14:creationId xmlns:p14="http://schemas.microsoft.com/office/powerpoint/2010/main" val="3497093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Một mảnh đất hình chữ nhật có chiều rộng 15 m, chiều dài gấp 2 lần chiều rộng. Tính chu vi và diện tích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99828-20BD-296A-90B0-F6FC48228D14}"/>
              </a:ext>
            </a:extLst>
          </p:cNvPr>
          <p:cNvSpPr txBox="1"/>
          <p:nvPr/>
        </p:nvSpPr>
        <p:spPr>
          <a:xfrm>
            <a:off x="685800" y="1914525"/>
            <a:ext cx="10525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mảnh đất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2 = 30 (m)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đất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(15+ 30) x 2 = 20 (m)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15x 30 = 450 </a:t>
            </a: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(m²)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Đáp số: 90 m, 450 m²</a:t>
            </a:r>
          </a:p>
        </p:txBody>
      </p:sp>
    </p:spTree>
    <p:extLst>
      <p:ext uri="{BB962C8B-B14F-4D97-AF65-F5344CB8AC3E}">
        <p14:creationId xmlns:p14="http://schemas.microsoft.com/office/powerpoint/2010/main" val="314399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40DA0-0B96-0BC9-6CB5-7D97C022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86" y="3585870"/>
            <a:ext cx="715122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9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170362"/>
            <a:ext cx="4222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zh-CN" altLang="en-US" sz="6400" b="1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395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12850404">
            <a:hlinkClick r:id="" action="ppaction://media"/>
            <a:extLst>
              <a:ext uri="{FF2B5EF4-FFF2-40B4-BE49-F238E27FC236}">
                <a16:creationId xmlns:a16="http://schemas.microsoft.com/office/drawing/2014/main" id="{6B282AEA-875F-495E-BFED-C0106F8CF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02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6195B6-1303-4206-B2E2-BB9142B1B7A9}"/>
              </a:ext>
            </a:extLst>
          </p:cNvPr>
          <p:cNvSpPr txBox="1"/>
          <p:nvPr/>
        </p:nvSpPr>
        <p:spPr>
          <a:xfrm>
            <a:off x="2111558" y="4101075"/>
            <a:ext cx="796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spc="67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</a:rPr>
              <a:t>PHÉP CỘNG CÁC SỐ TRONG PHẠM VI 10 000</a:t>
            </a:r>
            <a:endParaRPr lang="en-US" sz="4800" b="1" spc="67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F0530-CB8B-4444-B75A-9091D0FC160D}"/>
              </a:ext>
            </a:extLst>
          </p:cNvPr>
          <p:cNvSpPr txBox="1"/>
          <p:nvPr/>
        </p:nvSpPr>
        <p:spPr>
          <a:xfrm>
            <a:off x="2111558" y="2756925"/>
            <a:ext cx="768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6400" b="1" dirty="0" err="1">
                <a:solidFill>
                  <a:prstClr val="black"/>
                </a:solidFill>
                <a:latin typeface="Coiny" panose="02000903060500060000" pitchFamily="2" charset="0"/>
              </a:rPr>
              <a:t>Toán</a:t>
            </a:r>
            <a:endParaRPr lang="en-US" sz="6400" b="1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25142-4919-404B-80A4-2182BA486F94}"/>
              </a:ext>
            </a:extLst>
          </p:cNvPr>
          <p:cNvSpPr txBox="1"/>
          <p:nvPr/>
        </p:nvSpPr>
        <p:spPr>
          <a:xfrm>
            <a:off x="2076610" y="5778245"/>
            <a:ext cx="768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>
                <a:solidFill>
                  <a:srgbClr val="00B050"/>
                </a:solidFill>
                <a:latin typeface="Coiny" panose="02000903060500060000" pitchFamily="2" charset="0"/>
              </a:rPr>
              <a:t>Tiết 1</a:t>
            </a:r>
            <a:endParaRPr lang="en-US" sz="4800" b="1" dirty="0">
              <a:solidFill>
                <a:srgbClr val="00B050"/>
              </a:solidFill>
              <a:latin typeface="Coiny" panose="0200090306050006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2848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662804"/>
            <a:ext cx="4222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dirty="0" err="1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altLang="zh-CN" sz="6400" b="1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b="1" dirty="0" err="1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zh-CN" altLang="en-US" sz="6400" b="1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344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600">
                <a:solidFill>
                  <a:prstClr val="white"/>
                </a:solidFill>
                <a:latin typeface="Source Han Sans Regular"/>
              </a:rPr>
              <a:t>530 + 56</a:t>
            </a:r>
            <a:endParaRPr lang="en-US" sz="3600" dirty="0">
              <a:solidFill>
                <a:prstClr val="white"/>
              </a:solidFill>
              <a:latin typeface="Source Han Sans Regular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Source Han Sans Regular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lnSpc>
                  <a:spcPct val="13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491394-35BA-49F8-0D18-5985012E4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73043"/>
              </p:ext>
            </p:extLst>
          </p:nvPr>
        </p:nvGraphicFramePr>
        <p:xfrm>
          <a:off x="790574" y="1576915"/>
          <a:ext cx="10544175" cy="40527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43451">
                  <a:extLst>
                    <a:ext uri="{9D8B030D-6E8A-4147-A177-3AD203B41FA5}">
                      <a16:colId xmlns:a16="http://schemas.microsoft.com/office/drawing/2014/main" val="303649466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3710070737"/>
                    </a:ext>
                  </a:extLst>
                </a:gridCol>
                <a:gridCol w="3514725">
                  <a:extLst>
                    <a:ext uri="{9D8B030D-6E8A-4147-A177-3AD203B41FA5}">
                      <a16:colId xmlns:a16="http://schemas.microsoft.com/office/drawing/2014/main" val="370409817"/>
                    </a:ext>
                  </a:extLst>
                </a:gridCol>
              </a:tblGrid>
              <a:tr h="7609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20225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904969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7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80045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71873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24078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7BA483-32F8-691B-F616-10F1BB8F1828}"/>
              </a:ext>
            </a:extLst>
          </p:cNvPr>
          <p:cNvSpPr/>
          <p:nvPr/>
        </p:nvSpPr>
        <p:spPr>
          <a:xfrm>
            <a:off x="5886450" y="323850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27 544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EC208F-792F-4624-6C2F-5FFFAC73B02B}"/>
              </a:ext>
            </a:extLst>
          </p:cNvPr>
          <p:cNvSpPr/>
          <p:nvPr/>
        </p:nvSpPr>
        <p:spPr>
          <a:xfrm>
            <a:off x="7981950" y="3238500"/>
            <a:ext cx="3219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E464AF-C2B2-7018-9E3D-C5A8E15E3A36}"/>
              </a:ext>
            </a:extLst>
          </p:cNvPr>
          <p:cNvSpPr/>
          <p:nvPr/>
        </p:nvSpPr>
        <p:spPr>
          <a:xfrm>
            <a:off x="5981700" y="405765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80 525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13247C-97D7-FBF8-1EC0-EDD60A8E2851}"/>
              </a:ext>
            </a:extLst>
          </p:cNvPr>
          <p:cNvSpPr/>
          <p:nvPr/>
        </p:nvSpPr>
        <p:spPr>
          <a:xfrm>
            <a:off x="8077200" y="4057650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49ED52-6BD4-618C-7649-4305F12456C3}"/>
              </a:ext>
            </a:extLst>
          </p:cNvPr>
          <p:cNvSpPr/>
          <p:nvPr/>
        </p:nvSpPr>
        <p:spPr>
          <a:xfrm>
            <a:off x="5638800" y="4829175"/>
            <a:ext cx="201930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3 246 304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FA4958-5683-174D-414F-09CBBEE0D741}"/>
              </a:ext>
            </a:extLst>
          </p:cNvPr>
          <p:cNvSpPr/>
          <p:nvPr/>
        </p:nvSpPr>
        <p:spPr>
          <a:xfrm>
            <a:off x="8058150" y="4829175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7C784F-9909-B8CA-1FCB-9656EEEB8157}"/>
              </a:ext>
            </a:extLst>
          </p:cNvPr>
          <p:cNvSpPr/>
          <p:nvPr/>
        </p:nvSpPr>
        <p:spPr>
          <a:xfrm>
            <a:off x="466725" y="168592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2 667 + 3 825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F073A9-169F-BFBE-9EA1-F6925A739C71}"/>
              </a:ext>
            </a:extLst>
          </p:cNvPr>
          <p:cNvSpPr/>
          <p:nvPr/>
        </p:nvSpPr>
        <p:spPr>
          <a:xfrm>
            <a:off x="3714750" y="170497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8 247 – 4 516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353940-B9EA-EE56-094E-3B8D081D193B}"/>
              </a:ext>
            </a:extLst>
          </p:cNvPr>
          <p:cNvSpPr/>
          <p:nvPr/>
        </p:nvSpPr>
        <p:spPr>
          <a:xfrm>
            <a:off x="6829424" y="1724025"/>
            <a:ext cx="1914525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 × 14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8045F7-9678-9253-AEE1-5E6701C0D67B}"/>
              </a:ext>
            </a:extLst>
          </p:cNvPr>
          <p:cNvSpPr/>
          <p:nvPr/>
        </p:nvSpPr>
        <p:spPr>
          <a:xfrm>
            <a:off x="9029699" y="1724025"/>
            <a:ext cx="2466976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74 165 : 5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12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B2B64-72DC-3D53-7599-B26F87D6A668}"/>
              </a:ext>
            </a:extLst>
          </p:cNvPr>
          <p:cNvSpPr txBox="1"/>
          <p:nvPr/>
        </p:nvSpPr>
        <p:spPr>
          <a:xfrm>
            <a:off x="1676399" y="628650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2 667 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3 825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EFDB9-0A16-953B-8A00-9E0E7B648F4F}"/>
              </a:ext>
            </a:extLst>
          </p:cNvPr>
          <p:cNvSpPr txBox="1"/>
          <p:nvPr/>
        </p:nvSpPr>
        <p:spPr>
          <a:xfrm>
            <a:off x="1085850" y="10953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8F373-22B9-9DFC-2C4A-FE99C46AAAAB}"/>
              </a:ext>
            </a:extLst>
          </p:cNvPr>
          <p:cNvCxnSpPr>
            <a:cxnSpLocks/>
          </p:cNvCxnSpPr>
          <p:nvPr/>
        </p:nvCxnSpPr>
        <p:spPr>
          <a:xfrm>
            <a:off x="1533525" y="1847850"/>
            <a:ext cx="1485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7DD216E-9F85-DE0F-4024-BABDA1E41E38}"/>
              </a:ext>
            </a:extLst>
          </p:cNvPr>
          <p:cNvSpPr txBox="1"/>
          <p:nvPr/>
        </p:nvSpPr>
        <p:spPr>
          <a:xfrm>
            <a:off x="8391525" y="5905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8 247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4 516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B44AC-E75F-75A6-690A-2DBB7F533C8A}"/>
              </a:ext>
            </a:extLst>
          </p:cNvPr>
          <p:cNvSpPr txBox="1"/>
          <p:nvPr/>
        </p:nvSpPr>
        <p:spPr>
          <a:xfrm>
            <a:off x="8001000" y="10572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60F94E-7FEE-5CEC-583C-724940855624}"/>
              </a:ext>
            </a:extLst>
          </p:cNvPr>
          <p:cNvCxnSpPr>
            <a:cxnSpLocks/>
          </p:cNvCxnSpPr>
          <p:nvPr/>
        </p:nvCxnSpPr>
        <p:spPr>
          <a:xfrm>
            <a:off x="8439150" y="18097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1FEA61-2B75-F67C-AA7C-895EA9E2C79C}"/>
              </a:ext>
            </a:extLst>
          </p:cNvPr>
          <p:cNvSpPr txBox="1"/>
          <p:nvPr/>
        </p:nvSpPr>
        <p:spPr>
          <a:xfrm>
            <a:off x="1666874" y="183832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E3BA0E-760D-8E56-1798-622FDD83DB60}"/>
              </a:ext>
            </a:extLst>
          </p:cNvPr>
          <p:cNvSpPr txBox="1"/>
          <p:nvPr/>
        </p:nvSpPr>
        <p:spPr>
          <a:xfrm>
            <a:off x="8429625" y="17716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3 758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7C087E-5A78-98F9-E0AF-7691006AA4AE}"/>
              </a:ext>
            </a:extLst>
          </p:cNvPr>
          <p:cNvSpPr txBox="1"/>
          <p:nvPr/>
        </p:nvSpPr>
        <p:spPr>
          <a:xfrm>
            <a:off x="1647825" y="28098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324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14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C7124D-9EB2-8493-DF59-BE2322E86666}"/>
              </a:ext>
            </a:extLst>
          </p:cNvPr>
          <p:cNvSpPr txBox="1"/>
          <p:nvPr/>
        </p:nvSpPr>
        <p:spPr>
          <a:xfrm>
            <a:off x="1257300" y="3276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CC5CE0-ECEC-E2DB-DA1A-4C1C17EDBADC}"/>
              </a:ext>
            </a:extLst>
          </p:cNvPr>
          <p:cNvCxnSpPr>
            <a:cxnSpLocks/>
          </p:cNvCxnSpPr>
          <p:nvPr/>
        </p:nvCxnSpPr>
        <p:spPr>
          <a:xfrm>
            <a:off x="1476375" y="40290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100343-E287-CFAD-3FC9-1CB335780AD0}"/>
              </a:ext>
            </a:extLst>
          </p:cNvPr>
          <p:cNvSpPr txBox="1"/>
          <p:nvPr/>
        </p:nvSpPr>
        <p:spPr>
          <a:xfrm>
            <a:off x="1619250" y="40290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1296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68F89-811B-1A8C-3291-DB02D0B30577}"/>
              </a:ext>
            </a:extLst>
          </p:cNvPr>
          <p:cNvSpPr txBox="1"/>
          <p:nvPr/>
        </p:nvSpPr>
        <p:spPr>
          <a:xfrm>
            <a:off x="1619250" y="4572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2AC997-D764-35AE-53B9-5D56565EC173}"/>
              </a:ext>
            </a:extLst>
          </p:cNvPr>
          <p:cNvCxnSpPr>
            <a:cxnSpLocks/>
          </p:cNvCxnSpPr>
          <p:nvPr/>
        </p:nvCxnSpPr>
        <p:spPr>
          <a:xfrm>
            <a:off x="1304925" y="52863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D64CD5-0524-F0F5-10E2-6BC09B23B414}"/>
              </a:ext>
            </a:extLst>
          </p:cNvPr>
          <p:cNvSpPr txBox="1"/>
          <p:nvPr/>
        </p:nvSpPr>
        <p:spPr>
          <a:xfrm>
            <a:off x="1600200" y="5257800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4536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FFE027-4669-5E28-8E8F-6435B789ED12}"/>
              </a:ext>
            </a:extLst>
          </p:cNvPr>
          <p:cNvSpPr txBox="1"/>
          <p:nvPr/>
        </p:nvSpPr>
        <p:spPr>
          <a:xfrm>
            <a:off x="6392380" y="30615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74 165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D7F9D-8835-1C11-DB91-DE1D701B013B}"/>
              </a:ext>
            </a:extLst>
          </p:cNvPr>
          <p:cNvSpPr txBox="1"/>
          <p:nvPr/>
        </p:nvSpPr>
        <p:spPr>
          <a:xfrm>
            <a:off x="8272474" y="30329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CDE3D2-CC69-B00F-7D1D-C07E74B3E353}"/>
              </a:ext>
            </a:extLst>
          </p:cNvPr>
          <p:cNvCxnSpPr>
            <a:cxnSpLocks/>
          </p:cNvCxnSpPr>
          <p:nvPr/>
        </p:nvCxnSpPr>
        <p:spPr>
          <a:xfrm flipV="1">
            <a:off x="8740965" y="31371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5531F-D5AF-530A-8A51-67E1DE937840}"/>
              </a:ext>
            </a:extLst>
          </p:cNvPr>
          <p:cNvCxnSpPr>
            <a:cxnSpLocks/>
          </p:cNvCxnSpPr>
          <p:nvPr/>
        </p:nvCxnSpPr>
        <p:spPr>
          <a:xfrm flipH="1">
            <a:off x="8743950" y="3606591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A26638-56C1-D09D-22C8-9C780F27D956}"/>
              </a:ext>
            </a:extLst>
          </p:cNvPr>
          <p:cNvSpPr txBox="1"/>
          <p:nvPr/>
        </p:nvSpPr>
        <p:spPr>
          <a:xfrm>
            <a:off x="6449530" y="358544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8A4307-2741-7A8A-386F-CA1C3821A018}"/>
              </a:ext>
            </a:extLst>
          </p:cNvPr>
          <p:cNvSpPr txBox="1"/>
          <p:nvPr/>
        </p:nvSpPr>
        <p:spPr>
          <a:xfrm>
            <a:off x="6744805" y="4061691"/>
            <a:ext cx="13990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DA51AA-5323-EF79-589F-29FF352719E8}"/>
              </a:ext>
            </a:extLst>
          </p:cNvPr>
          <p:cNvSpPr txBox="1"/>
          <p:nvPr/>
        </p:nvSpPr>
        <p:spPr>
          <a:xfrm>
            <a:off x="6763855" y="45665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2C153D-FC70-E576-0C54-627A787E3AAE}"/>
              </a:ext>
            </a:extLst>
          </p:cNvPr>
          <p:cNvSpPr txBox="1"/>
          <p:nvPr/>
        </p:nvSpPr>
        <p:spPr>
          <a:xfrm>
            <a:off x="7744929" y="3633066"/>
            <a:ext cx="24753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14 833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1FF094-9023-8C79-466B-5C749A109E64}"/>
              </a:ext>
            </a:extLst>
          </p:cNvPr>
          <p:cNvSpPr txBox="1"/>
          <p:nvPr/>
        </p:nvSpPr>
        <p:spPr>
          <a:xfrm>
            <a:off x="7021030" y="49856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3F0AE9-E284-B303-58DE-5D7B3EDE9A3F}"/>
              </a:ext>
            </a:extLst>
          </p:cNvPr>
          <p:cNvSpPr txBox="1"/>
          <p:nvPr/>
        </p:nvSpPr>
        <p:spPr>
          <a:xfrm>
            <a:off x="7097230" y="5509491"/>
            <a:ext cx="15800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577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3" grpId="0"/>
      <p:bldP spid="15" grpId="0"/>
      <p:bldP spid="17" grpId="0"/>
      <p:bldP spid="19" grpId="0"/>
      <p:bldP spid="20" grpId="0"/>
      <p:bldP spid="24" grpId="0"/>
      <p:bldP spid="25" grpId="0"/>
      <p:bldP spid="28" grpId="0"/>
      <p:bldP spid="31" grpId="0"/>
      <p:bldP spid="32" grpId="0"/>
      <p:bldP spid="33" grpId="0"/>
      <p:bldP spid="34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79292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3 142; 2 413; 2 431; 3 421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59F56-25A6-7408-A9CD-CB2CC0B6B40F}"/>
              </a:ext>
            </a:extLst>
          </p:cNvPr>
          <p:cNvSpPr txBox="1"/>
          <p:nvPr/>
        </p:nvSpPr>
        <p:spPr>
          <a:xfrm>
            <a:off x="957600" y="1550832"/>
            <a:ext cx="7929225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  <a:p>
            <a:pPr lvl="0" algn="just" defTabSz="914377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377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63887-7E09-7C31-4661-793DE2757B4E}"/>
              </a:ext>
            </a:extLst>
          </p:cNvPr>
          <p:cNvSpPr txBox="1"/>
          <p:nvPr/>
        </p:nvSpPr>
        <p:spPr>
          <a:xfrm>
            <a:off x="1171575" y="2447925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2 413; 2 431; 3 142; 3 421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216C0-35AF-382B-E38D-A20D0C97F239}"/>
              </a:ext>
            </a:extLst>
          </p:cNvPr>
          <p:cNvSpPr txBox="1"/>
          <p:nvPr/>
        </p:nvSpPr>
        <p:spPr>
          <a:xfrm>
            <a:off x="1257300" y="43624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3 421; 3 142; 2 431; 2 413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78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463</Words>
  <Application>Microsoft Office PowerPoint</Application>
  <PresentationFormat>Widescreen</PresentationFormat>
  <Paragraphs>98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Source Han Sans Regular</vt:lpstr>
      <vt:lpstr>华文琥珀</vt:lpstr>
      <vt:lpstr>字魂70号-灵悦黑体</vt:lpstr>
      <vt:lpstr>思源黑体 CN Normal</vt:lpstr>
      <vt:lpstr>Arial</vt:lpstr>
      <vt:lpstr>Calibri</vt:lpstr>
      <vt:lpstr>Cambria</vt:lpstr>
      <vt:lpstr>Coiny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2024-02-13T12:29:28Z</dcterms:created>
  <dcterms:modified xsi:type="dcterms:W3CDTF">2024-02-14T04:23:23Z</dcterms:modified>
</cp:coreProperties>
</file>