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38"/>
  </p:notesMasterIdLst>
  <p:sldIdLst>
    <p:sldId id="307" r:id="rId2"/>
    <p:sldId id="9775" r:id="rId3"/>
    <p:sldId id="9776" r:id="rId4"/>
    <p:sldId id="9748" r:id="rId5"/>
    <p:sldId id="306" r:id="rId6"/>
    <p:sldId id="9777" r:id="rId7"/>
    <p:sldId id="9749" r:id="rId8"/>
    <p:sldId id="9752" r:id="rId9"/>
    <p:sldId id="9751" r:id="rId10"/>
    <p:sldId id="9753" r:id="rId11"/>
    <p:sldId id="9754" r:id="rId12"/>
    <p:sldId id="9759" r:id="rId13"/>
    <p:sldId id="9756" r:id="rId14"/>
    <p:sldId id="9778" r:id="rId15"/>
    <p:sldId id="9779" r:id="rId16"/>
    <p:sldId id="9780" r:id="rId17"/>
    <p:sldId id="9781" r:id="rId18"/>
    <p:sldId id="9782" r:id="rId19"/>
    <p:sldId id="9783" r:id="rId20"/>
    <p:sldId id="9784" r:id="rId21"/>
    <p:sldId id="9762" r:id="rId22"/>
    <p:sldId id="9763" r:id="rId23"/>
    <p:sldId id="9764" r:id="rId24"/>
    <p:sldId id="9765" r:id="rId25"/>
    <p:sldId id="9766" r:id="rId26"/>
    <p:sldId id="9771" r:id="rId27"/>
    <p:sldId id="9772" r:id="rId28"/>
    <p:sldId id="9770" r:id="rId29"/>
    <p:sldId id="9755" r:id="rId30"/>
    <p:sldId id="9785" r:id="rId31"/>
    <p:sldId id="9786" r:id="rId32"/>
    <p:sldId id="9787" r:id="rId33"/>
    <p:sldId id="9788" r:id="rId34"/>
    <p:sldId id="9789" r:id="rId35"/>
    <p:sldId id="9773" r:id="rId36"/>
    <p:sldId id="97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048" autoAdjust="0"/>
  </p:normalViewPr>
  <p:slideViewPr>
    <p:cSldViewPr snapToGrid="0">
      <p:cViewPr varScale="1">
        <p:scale>
          <a:sx n="43" d="100"/>
          <a:sy n="43" d="100"/>
        </p:scale>
        <p:origin x="17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FA2E0-FB2F-401B-9946-0439B40EF9D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9890-9784-4219-8527-D017C4E3C6D0}" type="slidenum">
              <a:rPr lang="en-US" smtClean="0"/>
              <a:t>‹#›</a:t>
            </a:fld>
            <a:endParaRPr lang="en-US"/>
          </a:p>
        </p:txBody>
      </p:sp>
    </p:spTree>
    <p:extLst>
      <p:ext uri="{BB962C8B-B14F-4D97-AF65-F5344CB8AC3E}">
        <p14:creationId xmlns:p14="http://schemas.microsoft.com/office/powerpoint/2010/main" val="314836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157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938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9404-C6BD-C81B-16B1-42AC12F393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F87099-425D-321B-8F21-F7D705C91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BEA8DC-CE1D-B0BF-8360-887AC99EFFDF}"/>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5" name="Footer Placeholder 4">
            <a:extLst>
              <a:ext uri="{FF2B5EF4-FFF2-40B4-BE49-F238E27FC236}">
                <a16:creationId xmlns:a16="http://schemas.microsoft.com/office/drawing/2014/main" id="{CEB4AF61-DF8A-0F6A-C7AD-3B4E79ED4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E1CDF-E749-5D0B-CA56-A3F07868F7CD}"/>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219364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676E-6777-7746-328B-F643EBE7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19368C-D63E-FF57-22A4-512A562350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A7266-40C3-FCB3-5A95-0ED5CC80251B}"/>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5" name="Footer Placeholder 4">
            <a:extLst>
              <a:ext uri="{FF2B5EF4-FFF2-40B4-BE49-F238E27FC236}">
                <a16:creationId xmlns:a16="http://schemas.microsoft.com/office/drawing/2014/main" id="{121EBA24-0AC4-A38E-A522-3F2B97C9C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E6750-02A2-DF29-D262-E29CB6FA3798}"/>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119345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785D58-CA8B-1D30-75EE-2CECF3B872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5F180-2F6F-4269-0BC8-A48BAC61C9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745EC-774E-3B7D-A912-1C9DEC524D13}"/>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5" name="Footer Placeholder 4">
            <a:extLst>
              <a:ext uri="{FF2B5EF4-FFF2-40B4-BE49-F238E27FC236}">
                <a16:creationId xmlns:a16="http://schemas.microsoft.com/office/drawing/2014/main" id="{5DFB17D6-3325-FB94-4EC3-BEF668381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2C60B-E52F-68A2-47C1-899E9D971CB7}"/>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297896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5686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0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99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866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36811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3FFDE-03CF-8D0B-E5B5-ECB28880A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330F7-3729-84C9-D606-B050165264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59501-3951-F313-7974-084BD2142274}"/>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5" name="Footer Placeholder 4">
            <a:extLst>
              <a:ext uri="{FF2B5EF4-FFF2-40B4-BE49-F238E27FC236}">
                <a16:creationId xmlns:a16="http://schemas.microsoft.com/office/drawing/2014/main" id="{6B523B91-C465-C32F-0510-DC59F8AA2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EC92-77FF-D4B8-F87A-4022B32AD2EC}"/>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152039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E965-DF67-8025-AF4F-139019CBAA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359FE-3349-BEDC-B7D7-7E65D16F97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53FE6-3DD6-5BC5-0315-993E72276788}"/>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5" name="Footer Placeholder 4">
            <a:extLst>
              <a:ext uri="{FF2B5EF4-FFF2-40B4-BE49-F238E27FC236}">
                <a16:creationId xmlns:a16="http://schemas.microsoft.com/office/drawing/2014/main" id="{0F59EB1D-4CA6-D262-5CF0-C23532EF4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32756-D0E8-0ED9-5D1C-CB21FC7EAB63}"/>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177472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66778-ECCD-E14D-3F51-94E4D3810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858A1-D4F1-A3B7-CBBA-F303CD65B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A4131-ABD3-8DBE-CC26-F531F41EA5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F511A-93C8-047C-4335-1DB5051F38DA}"/>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6" name="Footer Placeholder 5">
            <a:extLst>
              <a:ext uri="{FF2B5EF4-FFF2-40B4-BE49-F238E27FC236}">
                <a16:creationId xmlns:a16="http://schemas.microsoft.com/office/drawing/2014/main" id="{F957A5FD-82E2-C5ED-347E-66F80C73D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B9B6C4-7121-07F1-231A-5A5A4420AA0F}"/>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354112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9454-884D-9708-480B-4BD30AA02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02E00E-F1E4-FC5D-D274-3C85F3301B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C9FB2-173E-F196-1E33-786083B4DE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383BD-00D0-BFE3-9114-8365E6A93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6CA9C-2D64-8CC4-4B12-E55972C39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DD16BB-6B3E-05DE-458F-C48E4843500C}"/>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8" name="Footer Placeholder 7">
            <a:extLst>
              <a:ext uri="{FF2B5EF4-FFF2-40B4-BE49-F238E27FC236}">
                <a16:creationId xmlns:a16="http://schemas.microsoft.com/office/drawing/2014/main" id="{475EBAE3-5C8C-BA9C-80FE-C07EFB486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CBCBE-E2C6-CBA9-33BB-0841BE65C21D}"/>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35766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0D5D-8EDD-FE4D-153C-DF58D463A3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9554B0-F2B8-951A-B061-6A5703ACFD89}"/>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4" name="Footer Placeholder 3">
            <a:extLst>
              <a:ext uri="{FF2B5EF4-FFF2-40B4-BE49-F238E27FC236}">
                <a16:creationId xmlns:a16="http://schemas.microsoft.com/office/drawing/2014/main" id="{798D6454-CF37-0A10-6EF6-ADB7225F7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3A85DB-2463-E719-0DA2-6807CB1946FC}"/>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24657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6C2245-B571-01F3-B4CC-20E3BE91F753}"/>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3" name="Footer Placeholder 2">
            <a:extLst>
              <a:ext uri="{FF2B5EF4-FFF2-40B4-BE49-F238E27FC236}">
                <a16:creationId xmlns:a16="http://schemas.microsoft.com/office/drawing/2014/main" id="{8243E2DD-120F-C03C-2A61-9440AE274E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CC872-FF66-7A8D-05F1-4EE13F32987E}"/>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6853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BE4B-2E43-7EB2-D4E7-6D436C46DF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D4E0F9-6A39-25F3-A96F-2871D545D6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25985B-F639-4365-EBBD-D7EB53DB4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AC996-9F7B-3391-A9B6-7D2C5D3BD327}"/>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6" name="Footer Placeholder 5">
            <a:extLst>
              <a:ext uri="{FF2B5EF4-FFF2-40B4-BE49-F238E27FC236}">
                <a16:creationId xmlns:a16="http://schemas.microsoft.com/office/drawing/2014/main" id="{46EE641F-A190-249E-C52B-D6D732571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8AF1A-B517-19B3-40EE-D89D7875A37D}"/>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46141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83E6-1C38-7EDD-D955-BA0DFBA03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0582CB-CEEF-6586-2306-C2BF9261F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CA372-BF4C-5DE5-6B1B-C43131CDB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1B523-CBD8-CB0C-E60F-C4C965170FF6}"/>
              </a:ext>
            </a:extLst>
          </p:cNvPr>
          <p:cNvSpPr>
            <a:spLocks noGrp="1"/>
          </p:cNvSpPr>
          <p:nvPr>
            <p:ph type="dt" sz="half" idx="10"/>
          </p:nvPr>
        </p:nvSpPr>
        <p:spPr/>
        <p:txBody>
          <a:bodyPr/>
          <a:lstStyle/>
          <a:p>
            <a:fld id="{44494223-9D67-4C0C-9646-6DD6223EEAC3}" type="datetimeFigureOut">
              <a:rPr lang="en-US" smtClean="0"/>
              <a:t>12/10/2023</a:t>
            </a:fld>
            <a:endParaRPr lang="en-US"/>
          </a:p>
        </p:txBody>
      </p:sp>
      <p:sp>
        <p:nvSpPr>
          <p:cNvPr id="6" name="Footer Placeholder 5">
            <a:extLst>
              <a:ext uri="{FF2B5EF4-FFF2-40B4-BE49-F238E27FC236}">
                <a16:creationId xmlns:a16="http://schemas.microsoft.com/office/drawing/2014/main" id="{7E0C1394-C075-3FE6-EEED-E3166FC3F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3E098-BC1F-A8B3-0F54-FE0BFDEFE3BD}"/>
              </a:ext>
            </a:extLst>
          </p:cNvPr>
          <p:cNvSpPr>
            <a:spLocks noGrp="1"/>
          </p:cNvSpPr>
          <p:nvPr>
            <p:ph type="sldNum" sz="quarter" idx="12"/>
          </p:nvPr>
        </p:nvSpPr>
        <p:spPr/>
        <p:txBody>
          <a:bodyPr/>
          <a:lstStyle/>
          <a:p>
            <a:fld id="{78CB9F80-5236-43C9-A873-8BCAF622595E}" type="slidenum">
              <a:rPr lang="en-US" smtClean="0"/>
              <a:t>‹#›</a:t>
            </a:fld>
            <a:endParaRPr lang="en-US"/>
          </a:p>
        </p:txBody>
      </p:sp>
    </p:spTree>
    <p:extLst>
      <p:ext uri="{BB962C8B-B14F-4D97-AF65-F5344CB8AC3E}">
        <p14:creationId xmlns:p14="http://schemas.microsoft.com/office/powerpoint/2010/main" val="402730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DDF7BFF-9155-CB69-26AF-FA74F684D0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0E78872-44D5-74EA-B811-F9B9F85DC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03D07-0F27-4471-388B-698AC1C54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6B5B5-45E9-24BC-1662-05A6951353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94223-9D67-4C0C-9646-6DD6223EEAC3}" type="datetimeFigureOut">
              <a:rPr lang="en-US" smtClean="0"/>
              <a:t>12/10/2023</a:t>
            </a:fld>
            <a:endParaRPr lang="en-US"/>
          </a:p>
        </p:txBody>
      </p:sp>
      <p:sp>
        <p:nvSpPr>
          <p:cNvPr id="5" name="Footer Placeholder 4">
            <a:extLst>
              <a:ext uri="{FF2B5EF4-FFF2-40B4-BE49-F238E27FC236}">
                <a16:creationId xmlns:a16="http://schemas.microsoft.com/office/drawing/2014/main" id="{1598DB5A-70A1-BF94-4BEB-7ED8C84A3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52F875-DA2B-3B1F-DD92-9440F901F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B9F80-5236-43C9-A873-8BCAF622595E}" type="slidenum">
              <a:rPr lang="en-US" smtClean="0"/>
              <a:t>‹#›</a:t>
            </a:fld>
            <a:endParaRPr lang="en-US"/>
          </a:p>
        </p:txBody>
      </p:sp>
    </p:spTree>
    <p:extLst>
      <p:ext uri="{BB962C8B-B14F-4D97-AF65-F5344CB8AC3E}">
        <p14:creationId xmlns:p14="http://schemas.microsoft.com/office/powerpoint/2010/main" val="33347356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687" r:id="rId13"/>
    <p:sldLayoutId id="2147483688" r:id="rId14"/>
    <p:sldLayoutId id="2147483689" r:id="rId15"/>
    <p:sldLayoutId id="2147483690" r:id="rId16"/>
    <p:sldLayoutId id="214748367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control" Target="../activeX/activeX1.xml"/><Relationship Id="rId5" Type="http://schemas.openxmlformats.org/officeDocument/2006/relationships/image" Target="../media/image25.w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control" Target="../activeX/activeX2.xml"/><Relationship Id="rId4" Type="http://schemas.openxmlformats.org/officeDocument/2006/relationships/image" Target="../media/image26.wmf"/></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control" Target="../activeX/activeX3.xml"/><Relationship Id="rId4" Type="http://schemas.openxmlformats.org/officeDocument/2006/relationships/image" Target="../media/image27.wmf"/></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control" Target="../activeX/activeX4.xml"/><Relationship Id="rId4" Type="http://schemas.openxmlformats.org/officeDocument/2006/relationships/image" Target="../media/image28.w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3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95AAC8CC-A5C0-C53D-CBD6-D1E888DEAC51}"/>
              </a:ext>
            </a:extLst>
          </p:cNvPr>
          <p:cNvPicPr>
            <a:picLocks noChangeAspect="1"/>
          </p:cNvPicPr>
          <p:nvPr/>
        </p:nvPicPr>
        <p:blipFill>
          <a:blip r:embed="rId5"/>
          <a:stretch>
            <a:fillRect/>
          </a:stretch>
        </p:blipFill>
        <p:spPr>
          <a:xfrm>
            <a:off x="905874" y="0"/>
            <a:ext cx="1128612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4338304" y="963445"/>
            <a:ext cx="7427022" cy="4738235"/>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Cloud 13">
            <a:extLst>
              <a:ext uri="{FF2B5EF4-FFF2-40B4-BE49-F238E27FC236}">
                <a16:creationId xmlns:a16="http://schemas.microsoft.com/office/drawing/2014/main" id="{ABD621C8-99DE-467B-8442-492DE082ECFF}"/>
              </a:ext>
            </a:extLst>
          </p:cNvPr>
          <p:cNvSpPr/>
          <p:nvPr/>
        </p:nvSpPr>
        <p:spPr>
          <a:xfrm rot="11292837">
            <a:off x="4449768" y="1223751"/>
            <a:ext cx="7170047" cy="42630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82C13373-4AFA-4B4E-8E19-2F4BE1FDA691}"/>
              </a:ext>
            </a:extLst>
          </p:cNvPr>
          <p:cNvSpPr/>
          <p:nvPr/>
        </p:nvSpPr>
        <p:spPr>
          <a:xfrm>
            <a:off x="5143500" y="2288349"/>
            <a:ext cx="6162526"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ài </a:t>
            </a:r>
            <a:r>
              <a:rPr lang="en-US" sz="5400" b="1" dirty="0" err="1">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chia làm mấy đoạn? </a:t>
            </a:r>
            <a:endParaRPr kumimoji="0" lang="en-US"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4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1068388" y="1815676"/>
            <a:ext cx="8618538" cy="29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rất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lâu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đi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3: </a:t>
            </a:r>
            <a:r>
              <a:rPr lang="en-US" altLang="en-US" sz="3200" b="1" i="1" dirty="0" err="1">
                <a:solidFill>
                  <a:prstClr val="black"/>
                </a:solidFill>
                <a:latin typeface="Cambria" panose="02040503050406030204" pitchFamily="18" charset="0"/>
                <a:ea typeface="Cambria" panose="02040503050406030204" pitchFamily="18" charset="0"/>
              </a:rPr>
              <a:t>Bị</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cuốn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giữ</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lời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hứa</a:t>
            </a:r>
            <a:r>
              <a:rPr lang="en-US" altLang="en-US" sz="3200" b="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4: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6" name="Group 25">
            <a:extLst>
              <a:ext uri="{FF2B5EF4-FFF2-40B4-BE49-F238E27FC236}">
                <a16:creationId xmlns:a16="http://schemas.microsoft.com/office/drawing/2014/main" id="{534F764F-DBB7-29D7-80F9-3D4CB5387F25}"/>
              </a:ext>
            </a:extLst>
          </p:cNvPr>
          <p:cNvGrpSpPr/>
          <p:nvPr/>
        </p:nvGrpSpPr>
        <p:grpSpPr>
          <a:xfrm>
            <a:off x="2191334" y="2172785"/>
            <a:ext cx="2607276" cy="718696"/>
            <a:chOff x="1779373" y="2432277"/>
            <a:chExt cx="2607276" cy="718696"/>
          </a:xfrm>
        </p:grpSpPr>
        <p:sp>
          <p:nvSpPr>
            <p:cNvPr id="27" name="Rectangle: Rounded Corners 26">
              <a:extLst>
                <a:ext uri="{FF2B5EF4-FFF2-40B4-BE49-F238E27FC236}">
                  <a16:creationId xmlns:a16="http://schemas.microsoft.com/office/drawing/2014/main" id="{469745D9-3F95-A98C-D850-587A9AED2BF9}"/>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7F24A4-B0C3-D582-6BF0-3F4D5AD841A8}"/>
                </a:ext>
              </a:extLst>
            </p:cNvPr>
            <p:cNvSpPr txBox="1"/>
            <p:nvPr/>
          </p:nvSpPr>
          <p:spPr>
            <a:xfrm>
              <a:off x="1865870" y="2432277"/>
              <a:ext cx="2520779" cy="646331"/>
            </a:xfrm>
            <a:prstGeom prst="rect">
              <a:avLst/>
            </a:prstGeom>
            <a:noFill/>
          </p:spPr>
          <p:txBody>
            <a:bodyPr wrap="square">
              <a:spAutoFit/>
            </a:bodyPr>
            <a:lstStyle/>
            <a:p>
              <a:r>
                <a:rPr lang="en-US" sz="3600" b="1" i="0" dirty="0" err="1">
                  <a:effectLst/>
                  <a:latin typeface="Cambria" panose="02040503050406030204" pitchFamily="18" charset="0"/>
                </a:rPr>
                <a:t>máy</a:t>
              </a:r>
              <a:r>
                <a:rPr lang="en-US" sz="3600" b="1" i="0" dirty="0">
                  <a:effectLst/>
                  <a:latin typeface="Cambria" panose="02040503050406030204" pitchFamily="18" charset="0"/>
                </a:rPr>
                <a:t> </a:t>
              </a:r>
              <a:r>
                <a:rPr lang="en-US" sz="3600" b="1" i="0" dirty="0" err="1">
                  <a:effectLst/>
                  <a:latin typeface="Cambria" panose="02040503050406030204" pitchFamily="18" charset="0"/>
                </a:rPr>
                <a:t>nước</a:t>
              </a:r>
              <a:endParaRPr lang="en-US" sz="3600" b="1" dirty="0"/>
            </a:p>
          </p:txBody>
        </p:sp>
      </p:grpSp>
      <p:grpSp>
        <p:nvGrpSpPr>
          <p:cNvPr id="29" name="Group 28">
            <a:extLst>
              <a:ext uri="{FF2B5EF4-FFF2-40B4-BE49-F238E27FC236}">
                <a16:creationId xmlns:a16="http://schemas.microsoft.com/office/drawing/2014/main" id="{E3C3C0D5-4EB1-3158-27A0-17182C94FAEC}"/>
              </a:ext>
            </a:extLst>
          </p:cNvPr>
          <p:cNvGrpSpPr/>
          <p:nvPr/>
        </p:nvGrpSpPr>
        <p:grpSpPr>
          <a:xfrm>
            <a:off x="6351269" y="2172785"/>
            <a:ext cx="3640455" cy="718696"/>
            <a:chOff x="2092340" y="2432277"/>
            <a:chExt cx="2257238" cy="718696"/>
          </a:xfrm>
        </p:grpSpPr>
        <p:sp>
          <p:nvSpPr>
            <p:cNvPr id="30" name="Rectangle: Rounded Corners 29">
              <a:extLst>
                <a:ext uri="{FF2B5EF4-FFF2-40B4-BE49-F238E27FC236}">
                  <a16:creationId xmlns:a16="http://schemas.microsoft.com/office/drawing/2014/main" id="{310F766E-3B48-2A19-ACBB-FE10D7B37DC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012BEC-AF26-4801-9ED6-42E829EDE04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làm</a:t>
              </a:r>
              <a:r>
                <a:rPr lang="en-US" sz="3600" b="1" dirty="0">
                  <a:latin typeface="Cambria" panose="02040503050406030204" pitchFamily="18" charset="0"/>
                </a:rPr>
                <a:t> </a:t>
              </a:r>
              <a:r>
                <a:rPr lang="en-US" sz="3600" b="1" dirty="0" err="1">
                  <a:latin typeface="Cambria" panose="02040503050406030204" pitchFamily="18" charset="0"/>
                </a:rPr>
                <a:t>như</a:t>
              </a:r>
              <a:r>
                <a:rPr lang="en-US" sz="3600" b="1" dirty="0">
                  <a:latin typeface="Cambria" panose="02040503050406030204" pitchFamily="18" charset="0"/>
                </a:rPr>
                <a:t> </a:t>
              </a: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nào</a:t>
              </a:r>
              <a:endParaRPr lang="en-US" sz="3600" b="1" dirty="0"/>
            </a:p>
          </p:txBody>
        </p:sp>
      </p:grpSp>
      <p:grpSp>
        <p:nvGrpSpPr>
          <p:cNvPr id="32" name="Group 31">
            <a:extLst>
              <a:ext uri="{FF2B5EF4-FFF2-40B4-BE49-F238E27FC236}">
                <a16:creationId xmlns:a16="http://schemas.microsoft.com/office/drawing/2014/main" id="{5E7AD716-D3D9-72C4-ABB4-809964E209E6}"/>
              </a:ext>
            </a:extLst>
          </p:cNvPr>
          <p:cNvGrpSpPr/>
          <p:nvPr/>
        </p:nvGrpSpPr>
        <p:grpSpPr>
          <a:xfrm>
            <a:off x="2155327" y="3349202"/>
            <a:ext cx="2454773" cy="718696"/>
            <a:chOff x="1395318" y="2405507"/>
            <a:chExt cx="3288889" cy="718696"/>
          </a:xfrm>
        </p:grpSpPr>
        <p:sp>
          <p:nvSpPr>
            <p:cNvPr id="33" name="Rectangle: Rounded Corners 32">
              <a:extLst>
                <a:ext uri="{FF2B5EF4-FFF2-40B4-BE49-F238E27FC236}">
                  <a16:creationId xmlns:a16="http://schemas.microsoft.com/office/drawing/2014/main" id="{D8AD2863-6874-0AFD-A40A-30C3D2F6CA53}"/>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C862F58-8316-AE99-DBC1-6AAEFFF5A3D3}"/>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lấy</a:t>
              </a:r>
              <a:r>
                <a:rPr lang="en-US" sz="3600" b="1" i="0" dirty="0">
                  <a:effectLst/>
                  <a:latin typeface="Cambria" panose="02040503050406030204" pitchFamily="18" charset="0"/>
                </a:rPr>
                <a:t> </a:t>
              </a:r>
              <a:r>
                <a:rPr lang="en-US" sz="3600" b="1" i="0" dirty="0" err="1">
                  <a:effectLst/>
                  <a:latin typeface="Cambria" panose="02040503050406030204" pitchFamily="18" charset="0"/>
                </a:rPr>
                <a:t>đâu</a:t>
              </a:r>
              <a:r>
                <a:rPr lang="en-US" sz="3600" b="1" i="0" dirty="0">
                  <a:effectLst/>
                  <a:latin typeface="Cambria" panose="02040503050406030204" pitchFamily="18" charset="0"/>
                </a:rPr>
                <a:t> </a:t>
              </a:r>
              <a:r>
                <a:rPr lang="en-US" sz="3600" b="1" i="0" dirty="0" err="1">
                  <a:effectLst/>
                  <a:latin typeface="Cambria" panose="02040503050406030204" pitchFamily="18" charset="0"/>
                </a:rPr>
                <a:t>ra</a:t>
              </a:r>
              <a:endParaRPr lang="en-US" sz="3600" b="1" dirty="0"/>
            </a:p>
          </p:txBody>
        </p:sp>
      </p:grpSp>
      <p:grpSp>
        <p:nvGrpSpPr>
          <p:cNvPr id="35" name="Group 34">
            <a:extLst>
              <a:ext uri="{FF2B5EF4-FFF2-40B4-BE49-F238E27FC236}">
                <a16:creationId xmlns:a16="http://schemas.microsoft.com/office/drawing/2014/main" id="{833F0D25-924D-6E59-BAFE-844EE8E12C72}"/>
              </a:ext>
            </a:extLst>
          </p:cNvPr>
          <p:cNvGrpSpPr/>
          <p:nvPr/>
        </p:nvGrpSpPr>
        <p:grpSpPr>
          <a:xfrm>
            <a:off x="6217939" y="3356872"/>
            <a:ext cx="3354686" cy="718696"/>
            <a:chOff x="1395318" y="2405507"/>
            <a:chExt cx="2511543" cy="718696"/>
          </a:xfrm>
        </p:grpSpPr>
        <p:sp>
          <p:nvSpPr>
            <p:cNvPr id="36" name="Rectangle: Rounded Corners 35">
              <a:extLst>
                <a:ext uri="{FF2B5EF4-FFF2-40B4-BE49-F238E27FC236}">
                  <a16:creationId xmlns:a16="http://schemas.microsoft.com/office/drawing/2014/main" id="{E2399D6E-4654-FE5E-22DA-B7DD84FA8C20}"/>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7A02BC9-9244-000A-2E76-62E7105DD0FD}"/>
                </a:ext>
              </a:extLst>
            </p:cNvPr>
            <p:cNvSpPr txBox="1"/>
            <p:nvPr/>
          </p:nvSpPr>
          <p:spPr>
            <a:xfrm>
              <a:off x="1481815" y="2441689"/>
              <a:ext cx="2425046" cy="646331"/>
            </a:xfrm>
            <a:prstGeom prst="rect">
              <a:avLst/>
            </a:prstGeom>
            <a:noFill/>
          </p:spPr>
          <p:txBody>
            <a:bodyPr wrap="square">
              <a:spAutoFit/>
            </a:bodyPr>
            <a:lstStyle/>
            <a:p>
              <a:r>
                <a:rPr lang="en-US" sz="3600" b="1" dirty="0" err="1">
                  <a:latin typeface="Cambria" panose="02040503050406030204" pitchFamily="18" charset="0"/>
                </a:rPr>
                <a:t>lòng</a:t>
              </a:r>
              <a:r>
                <a:rPr lang="en-US" sz="3600" b="1" dirty="0">
                  <a:latin typeface="Cambria" panose="02040503050406030204" pitchFamily="18" charset="0"/>
                </a:rPr>
                <a:t> </a:t>
              </a:r>
              <a:r>
                <a:rPr lang="en-US" sz="3600" b="1" dirty="0" err="1">
                  <a:latin typeface="Cambria" panose="02040503050406030204" pitchFamily="18" charset="0"/>
                </a:rPr>
                <a:t>hăng</a:t>
              </a:r>
              <a:r>
                <a:rPr lang="en-US" sz="3600" b="1" dirty="0">
                  <a:latin typeface="Cambria" panose="02040503050406030204" pitchFamily="18" charset="0"/>
                </a:rPr>
                <a:t> </a:t>
              </a:r>
              <a:r>
                <a:rPr lang="en-US" sz="3600" b="1" dirty="0" err="1">
                  <a:latin typeface="Cambria" panose="02040503050406030204" pitchFamily="18" charset="0"/>
                </a:rPr>
                <a:t>hái</a:t>
              </a:r>
              <a:endParaRPr lang="en-US" sz="3600" b="1" dirty="0"/>
            </a:p>
          </p:txBody>
        </p:sp>
      </p:grpSp>
      <p:grpSp>
        <p:nvGrpSpPr>
          <p:cNvPr id="38" name="Group 37">
            <a:extLst>
              <a:ext uri="{FF2B5EF4-FFF2-40B4-BE49-F238E27FC236}">
                <a16:creationId xmlns:a16="http://schemas.microsoft.com/office/drawing/2014/main" id="{FC6C3535-ECBC-ABF9-3D16-4B1FED2579A0}"/>
              </a:ext>
            </a:extLst>
          </p:cNvPr>
          <p:cNvGrpSpPr/>
          <p:nvPr/>
        </p:nvGrpSpPr>
        <p:grpSpPr>
          <a:xfrm>
            <a:off x="2105025" y="4630506"/>
            <a:ext cx="2475316" cy="718696"/>
            <a:chOff x="2092340" y="2432277"/>
            <a:chExt cx="2257238" cy="718696"/>
          </a:xfrm>
        </p:grpSpPr>
        <p:sp>
          <p:nvSpPr>
            <p:cNvPr id="39" name="Rectangle: Rounded Corners 38">
              <a:extLst>
                <a:ext uri="{FF2B5EF4-FFF2-40B4-BE49-F238E27FC236}">
                  <a16:creationId xmlns:a16="http://schemas.microsoft.com/office/drawing/2014/main" id="{335FAD4A-EC45-52A8-A9D0-A49D8D2D34FC}"/>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A65B4D3-9DAA-A0CA-4E04-B72814A004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phiêu</a:t>
              </a:r>
              <a:r>
                <a:rPr lang="en-US" sz="3600" b="1" dirty="0">
                  <a:latin typeface="Cambria" panose="02040503050406030204" pitchFamily="18" charset="0"/>
                </a:rPr>
                <a:t> </a:t>
              </a:r>
              <a:r>
                <a:rPr lang="en-US" sz="3600" b="1" dirty="0" err="1">
                  <a:latin typeface="Cambria" panose="02040503050406030204" pitchFamily="18" charset="0"/>
                </a:rPr>
                <a:t>lưu</a:t>
              </a:r>
              <a:endParaRPr lang="en-US" sz="3600" b="1" dirty="0"/>
            </a:p>
          </p:txBody>
        </p:sp>
      </p:grpSp>
      <p:grpSp>
        <p:nvGrpSpPr>
          <p:cNvPr id="41" name="Group 40">
            <a:extLst>
              <a:ext uri="{FF2B5EF4-FFF2-40B4-BE49-F238E27FC236}">
                <a16:creationId xmlns:a16="http://schemas.microsoft.com/office/drawing/2014/main" id="{2B7A72BA-C4E8-5598-D3EA-A77DA6457623}"/>
              </a:ext>
            </a:extLst>
          </p:cNvPr>
          <p:cNvGrpSpPr/>
          <p:nvPr/>
        </p:nvGrpSpPr>
        <p:grpSpPr>
          <a:xfrm>
            <a:off x="6345091" y="4619037"/>
            <a:ext cx="2257238" cy="718696"/>
            <a:chOff x="2092340" y="2432277"/>
            <a:chExt cx="2257238" cy="718696"/>
          </a:xfrm>
        </p:grpSpPr>
        <p:sp>
          <p:nvSpPr>
            <p:cNvPr id="42" name="Rectangle: Rounded Corners 41">
              <a:extLst>
                <a:ext uri="{FF2B5EF4-FFF2-40B4-BE49-F238E27FC236}">
                  <a16:creationId xmlns:a16="http://schemas.microsoft.com/office/drawing/2014/main" id="{6276CABC-D2F7-8071-F7D4-33A27761193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173906-9C99-F4AA-3417-C7D9A3ACBE41}"/>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hứa</a:t>
              </a:r>
              <a:endParaRPr lang="en-US" sz="3600" b="1" dirty="0"/>
            </a:p>
          </p:txBody>
        </p:sp>
      </p:grpSp>
      <p:pic>
        <p:nvPicPr>
          <p:cNvPr id="44" name="图片 24">
            <a:extLst>
              <a:ext uri="{FF2B5EF4-FFF2-40B4-BE49-F238E27FC236}">
                <a16:creationId xmlns:a16="http://schemas.microsoft.com/office/drawing/2014/main" id="{6D2E341E-020F-4F55-04DE-30350B847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5" name="Picture 44">
            <a:extLst>
              <a:ext uri="{FF2B5EF4-FFF2-40B4-BE49-F238E27FC236}">
                <a16:creationId xmlns:a16="http://schemas.microsoft.com/office/drawing/2014/main" id="{97BD6FF1-96C4-3C8F-2B61-4380D59A46C2}"/>
              </a:ext>
            </a:extLst>
          </p:cNvPr>
          <p:cNvPicPr>
            <a:picLocks noChangeAspect="1"/>
          </p:cNvPicPr>
          <p:nvPr/>
        </p:nvPicPr>
        <p:blipFill>
          <a:blip r:embed="rId5"/>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6492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26847" y="3448050"/>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262227"/>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vi-VN" sz="3200" kern="0" dirty="0">
                <a:solidFill>
                  <a:srgbClr val="000000"/>
                </a:solidFill>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346721" y="188357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FB989D9C-5689-E1D9-63CA-5743E3C77AE2}"/>
              </a:ext>
            </a:extLst>
          </p:cNvPr>
          <p:cNvPicPr>
            <a:picLocks noChangeAspect="1"/>
          </p:cNvPicPr>
          <p:nvPr/>
        </p:nvPicPr>
        <p:blipFill>
          <a:blip r:embed="rId4"/>
          <a:stretch>
            <a:fillRect/>
          </a:stretch>
        </p:blipFill>
        <p:spPr>
          <a:xfrm>
            <a:off x="2495550" y="426571"/>
            <a:ext cx="9450158" cy="1700598"/>
          </a:xfrm>
          <a:prstGeom prst="rect">
            <a:avLst/>
          </a:prstGeom>
        </p:spPr>
      </p:pic>
    </p:spTree>
    <p:controls>
      <mc:AlternateContent xmlns:mc="http://schemas.openxmlformats.org/markup-compatibility/2006">
        <mc:Choice xmlns:v="urn:schemas-microsoft-com:vml" Requires="v">
          <p:control name="TextBox1" r:id="rId1" imgW="5819760" imgH="971640"/>
        </mc:Choice>
        <mc:Fallback>
          <p:control name="TextBox1" r:id="rId1" imgW="5819760" imgH="97164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096000" y="2114549"/>
                  <a:ext cx="5822344" cy="975189"/>
                </a:xfrm>
                <a:prstGeom prst="rect">
                  <a:avLst/>
                </a:prstGeom>
              </p:spPr>
            </p:pic>
          </p:control>
        </mc:Fallback>
      </mc:AlternateContent>
    </p:controls>
    <p:extLst>
      <p:ext uri="{BB962C8B-B14F-4D97-AF65-F5344CB8AC3E}">
        <p14:creationId xmlns:p14="http://schemas.microsoft.com/office/powerpoint/2010/main" val="322011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74472" y="1714500"/>
            <a:ext cx="11511357" cy="4951907"/>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275235 h 2248105"/>
                <a:gd name="connsiteX1" fmla="*/ 275235 w 8472360"/>
                <a:gd name="connsiteY1" fmla="*/ 0 h 2248105"/>
                <a:gd name="connsiteX2" fmla="*/ 8197125 w 8472360"/>
                <a:gd name="connsiteY2" fmla="*/ 0 h 2248105"/>
                <a:gd name="connsiteX3" fmla="*/ 8472360 w 8472360"/>
                <a:gd name="connsiteY3" fmla="*/ 275235 h 2248105"/>
                <a:gd name="connsiteX4" fmla="*/ 8472360 w 8472360"/>
                <a:gd name="connsiteY4" fmla="*/ 1972870 h 2248105"/>
                <a:gd name="connsiteX5" fmla="*/ 8197125 w 8472360"/>
                <a:gd name="connsiteY5" fmla="*/ 2248105 h 2248105"/>
                <a:gd name="connsiteX6" fmla="*/ 275235 w 8472360"/>
                <a:gd name="connsiteY6" fmla="*/ 2248105 h 2248105"/>
                <a:gd name="connsiteX7" fmla="*/ 0 w 8472360"/>
                <a:gd name="connsiteY7" fmla="*/ 1972870 h 2248105"/>
                <a:gd name="connsiteX8" fmla="*/ 0 w 8472360"/>
                <a:gd name="connsiteY8" fmla="*/ 275235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75235"/>
                  </a:moveTo>
                  <a:cubicBezTo>
                    <a:pt x="1025" y="124906"/>
                    <a:pt x="131581" y="12123"/>
                    <a:pt x="275235" y="0"/>
                  </a:cubicBezTo>
                  <a:cubicBezTo>
                    <a:pt x="1652156" y="1774"/>
                    <a:pt x="4590943" y="15166"/>
                    <a:pt x="8197125" y="0"/>
                  </a:cubicBezTo>
                  <a:cubicBezTo>
                    <a:pt x="8367661" y="20437"/>
                    <a:pt x="8492758" y="106032"/>
                    <a:pt x="8472360" y="275235"/>
                  </a:cubicBezTo>
                  <a:cubicBezTo>
                    <a:pt x="8508154" y="645451"/>
                    <a:pt x="8566218" y="1539976"/>
                    <a:pt x="8472360" y="1972870"/>
                  </a:cubicBezTo>
                  <a:cubicBezTo>
                    <a:pt x="8474662" y="2123199"/>
                    <a:pt x="8351605" y="2248856"/>
                    <a:pt x="8197125" y="2248105"/>
                  </a:cubicBezTo>
                  <a:cubicBezTo>
                    <a:pt x="5854916" y="2197790"/>
                    <a:pt x="4031047" y="2251513"/>
                    <a:pt x="275235" y="2248105"/>
                  </a:cubicBezTo>
                  <a:cubicBezTo>
                    <a:pt x="149614" y="2248964"/>
                    <a:pt x="-14285" y="2127193"/>
                    <a:pt x="0" y="1972870"/>
                  </a:cubicBezTo>
                  <a:cubicBezTo>
                    <a:pt x="-44214" y="1603998"/>
                    <a:pt x="-91628" y="554601"/>
                    <a:pt x="0" y="275235"/>
                  </a:cubicBezTo>
                  <a:close/>
                </a:path>
                <a:path w="8472360" h="2248105" stroke="0" extrusionOk="0">
                  <a:moveTo>
                    <a:pt x="0" y="275235"/>
                  </a:moveTo>
                  <a:cubicBezTo>
                    <a:pt x="-18059" y="140380"/>
                    <a:pt x="136954" y="2107"/>
                    <a:pt x="275235" y="0"/>
                  </a:cubicBezTo>
                  <a:cubicBezTo>
                    <a:pt x="3207285" y="22690"/>
                    <a:pt x="4494893" y="155460"/>
                    <a:pt x="8197125" y="0"/>
                  </a:cubicBezTo>
                  <a:cubicBezTo>
                    <a:pt x="8342368" y="23091"/>
                    <a:pt x="8491557" y="120177"/>
                    <a:pt x="8472360" y="275235"/>
                  </a:cubicBezTo>
                  <a:cubicBezTo>
                    <a:pt x="8451105" y="470821"/>
                    <a:pt x="8391067" y="1197910"/>
                    <a:pt x="8472360" y="1972870"/>
                  </a:cubicBezTo>
                  <a:cubicBezTo>
                    <a:pt x="8476839" y="2107388"/>
                    <a:pt x="8356432" y="2249580"/>
                    <a:pt x="8197125" y="2248105"/>
                  </a:cubicBezTo>
                  <a:cubicBezTo>
                    <a:pt x="4524384" y="2115671"/>
                    <a:pt x="4235168" y="2174255"/>
                    <a:pt x="275235" y="2248105"/>
                  </a:cubicBezTo>
                  <a:cubicBezTo>
                    <a:pt x="118282" y="2252442"/>
                    <a:pt x="-1776" y="2140935"/>
                    <a:pt x="0" y="1972870"/>
                  </a:cubicBezTo>
                  <a:cubicBezTo>
                    <a:pt x="104878" y="1342753"/>
                    <a:pt x="-14328" y="517511"/>
                    <a:pt x="0" y="275235"/>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22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76006" y="2387283"/>
              <a:ext cx="8281539" cy="213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Anh Lê, anh có yêu nước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Tất nhiên là có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hỏi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có thể giữ bí mật không?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nói tiếp: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Lê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Nhưng bạn ơi! Chúng ta lấy đâu ra tiền mà đi?</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127646" y="53102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name="TextBox1" r:id="rId1" imgW="5819760" imgH="971640"/>
        </mc:Choice>
        <mc:Fallback>
          <p:control name="TextBox1" r:id="rId1" imgW="5819760" imgH="97164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4"/>
                <a:stretch>
                  <a:fillRect/>
                </a:stretch>
              </p:blipFill>
              <p:spPr>
                <a:xfrm>
                  <a:off x="6172200" y="285749"/>
                  <a:ext cx="5822344" cy="975189"/>
                </a:xfrm>
                <a:prstGeom prst="rect">
                  <a:avLst/>
                </a:prstGeom>
              </p:spPr>
            </p:pic>
          </p:control>
        </mc:Fallback>
      </mc:AlternateContent>
    </p:controls>
    <p:extLst>
      <p:ext uri="{BB962C8B-B14F-4D97-AF65-F5344CB8AC3E}">
        <p14:creationId xmlns:p14="http://schemas.microsoft.com/office/powerpoint/2010/main" val="182407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Bị lôi cuốn vì lòng hăng hái của anh Ba, người bạn đồng ý. Nhưng sau khi suy nghĩ kĩ, thấy cuộc đi có vẻ phiêu lưu, anh Lê không đủ can đảm để giữ lời hứa.</a:t>
              </a: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name="TextBox1" r:id="rId1" imgW="5819760" imgH="971640"/>
        </mc:Choice>
        <mc:Fallback>
          <p:control name="TextBox1" r:id="rId1" imgW="5819760" imgH="97164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4"/>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269704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cxnSp>
        <p:nvCxnSpPr>
          <p:cNvPr id="15" name="Straight Connector 14">
            <a:extLst>
              <a:ext uri="{FF2B5EF4-FFF2-40B4-BE49-F238E27FC236}">
                <a16:creationId xmlns:a16="http://schemas.microsoft.com/office/drawing/2014/main" id="{D647E6FA-6BEA-0CE7-FE21-4B5B70DA35AF}"/>
              </a:ext>
            </a:extLst>
          </p:cNvPr>
          <p:cNvCxnSpPr>
            <a:cxnSpLocks/>
          </p:cNvCxnSpPr>
          <p:nvPr/>
        </p:nvCxnSpPr>
        <p:spPr>
          <a:xfrm flipH="1">
            <a:off x="2645918" y="27717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4DEC24-4AD0-8586-6258-B06EB24C5C5D}"/>
              </a:ext>
            </a:extLst>
          </p:cNvPr>
          <p:cNvCxnSpPr>
            <a:cxnSpLocks/>
          </p:cNvCxnSpPr>
          <p:nvPr/>
        </p:nvCxnSpPr>
        <p:spPr>
          <a:xfrm flipH="1">
            <a:off x="6617843" y="2800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F25A51-9A88-A5B7-C2B3-B5FDD1F09A30}"/>
              </a:ext>
            </a:extLst>
          </p:cNvPr>
          <p:cNvCxnSpPr>
            <a:cxnSpLocks/>
          </p:cNvCxnSpPr>
          <p:nvPr/>
        </p:nvCxnSpPr>
        <p:spPr>
          <a:xfrm flipH="1">
            <a:off x="1702943" y="3943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9E90A-B658-FE55-8C43-CAEEC6F1780C}"/>
              </a:ext>
            </a:extLst>
          </p:cNvPr>
          <p:cNvCxnSpPr>
            <a:cxnSpLocks/>
          </p:cNvCxnSpPr>
          <p:nvPr/>
        </p:nvCxnSpPr>
        <p:spPr>
          <a:xfrm flipH="1">
            <a:off x="101992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77BFD2-F6FB-14BC-3B0B-E8E33BA2062B}"/>
              </a:ext>
            </a:extLst>
          </p:cNvPr>
          <p:cNvCxnSpPr>
            <a:cxnSpLocks/>
          </p:cNvCxnSpPr>
          <p:nvPr/>
        </p:nvCxnSpPr>
        <p:spPr>
          <a:xfrm flipH="1">
            <a:off x="103135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19760" imgH="971640"/>
        </mc:Choice>
        <mc:Fallback>
          <p:control name="TextBox1" r:id="rId1" imgW="5819760" imgH="97164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4"/>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392572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875A02B8-6609-01AB-5FD9-76AC9BFDE5C5}"/>
              </a:ext>
            </a:extLst>
          </p:cNvPr>
          <p:cNvGrpSpPr/>
          <p:nvPr/>
        </p:nvGrpSpPr>
        <p:grpSpPr>
          <a:xfrm>
            <a:off x="2924880" y="2002150"/>
            <a:ext cx="6634712" cy="3640944"/>
            <a:chOff x="2975205" y="1255651"/>
            <a:chExt cx="5432196" cy="3036949"/>
          </a:xfrm>
        </p:grpSpPr>
        <p:sp>
          <p:nvSpPr>
            <p:cNvPr id="21" name="Rectangle: Rounded Corners 20">
              <a:extLst>
                <a:ext uri="{FF2B5EF4-FFF2-40B4-BE49-F238E27FC236}">
                  <a16:creationId xmlns:a16="http://schemas.microsoft.com/office/drawing/2014/main" id="{27FA28AA-8BF3-EE40-8EC1-6FD1C3C79414}"/>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EE118FBA-D591-C9CC-8AB5-74D876A2D8F5}"/>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id="{0C12DD5C-9750-DD41-409C-5A05C840ABB2}"/>
              </a:ext>
            </a:extLst>
          </p:cNvPr>
          <p:cNvPicPr>
            <a:picLocks noChangeAspect="1"/>
          </p:cNvPicPr>
          <p:nvPr/>
        </p:nvPicPr>
        <p:blipFill>
          <a:blip r:embed="rId4"/>
          <a:stretch>
            <a:fillRect/>
          </a:stretch>
        </p:blipFill>
        <p:spPr>
          <a:xfrm>
            <a:off x="2087379" y="480269"/>
            <a:ext cx="8388823" cy="1408298"/>
          </a:xfrm>
          <a:prstGeom prst="rect">
            <a:avLst/>
          </a:prstGeom>
        </p:spPr>
      </p:pic>
    </p:spTree>
    <p:extLst>
      <p:ext uri="{BB962C8B-B14F-4D97-AF65-F5344CB8AC3E}">
        <p14:creationId xmlns:p14="http://schemas.microsoft.com/office/powerpoint/2010/main" val="324502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Qua Em Mơ Gặp Bác HỒ">
            <a:hlinkClick r:id="" action="ppaction://media"/>
            <a:extLst>
              <a:ext uri="{FF2B5EF4-FFF2-40B4-BE49-F238E27FC236}">
                <a16:creationId xmlns:a16="http://schemas.microsoft.com/office/drawing/2014/main" id="{2E5E7F91-20A6-B582-58FA-AD1982F997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9475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B881D243-4BE9-3374-08FB-AD218FAF2FC9}"/>
              </a:ext>
            </a:extLst>
          </p:cNvPr>
          <p:cNvGrpSpPr/>
          <p:nvPr/>
        </p:nvGrpSpPr>
        <p:grpSpPr>
          <a:xfrm>
            <a:off x="2172195" y="2091913"/>
            <a:ext cx="7538557" cy="3778388"/>
            <a:chOff x="353341" y="1443489"/>
            <a:chExt cx="5653918" cy="2833791"/>
          </a:xfrm>
        </p:grpSpPr>
        <p:grpSp>
          <p:nvGrpSpPr>
            <p:cNvPr id="7" name="Group 6">
              <a:extLst>
                <a:ext uri="{FF2B5EF4-FFF2-40B4-BE49-F238E27FC236}">
                  <a16:creationId xmlns:a16="http://schemas.microsoft.com/office/drawing/2014/main" id="{35CF53D2-C30C-A5EC-8769-2D08AFEC311E}"/>
                </a:ext>
              </a:extLst>
            </p:cNvPr>
            <p:cNvGrpSpPr/>
            <p:nvPr/>
          </p:nvGrpSpPr>
          <p:grpSpPr>
            <a:xfrm>
              <a:off x="353341" y="1443489"/>
              <a:ext cx="5653918" cy="2833791"/>
              <a:chOff x="2975204" y="1281370"/>
              <a:chExt cx="6354501" cy="2816973"/>
            </a:xfrm>
          </p:grpSpPr>
          <p:sp>
            <p:nvSpPr>
              <p:cNvPr id="23" name="Rectangle: Rounded Corners 22">
                <a:extLst>
                  <a:ext uri="{FF2B5EF4-FFF2-40B4-BE49-F238E27FC236}">
                    <a16:creationId xmlns:a16="http://schemas.microsoft.com/office/drawing/2014/main" id="{A0EF1ADD-B7DA-2BDE-9193-F603D305E362}"/>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id="{52E677FB-5CA6-F9CE-7A50-DFDC247FF0E6}"/>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72FA19BD-B05E-27FD-A083-7CA133A130E1}"/>
                </a:ext>
              </a:extLst>
            </p:cNvPr>
            <p:cNvGrpSpPr/>
            <p:nvPr/>
          </p:nvGrpSpPr>
          <p:grpSpPr>
            <a:xfrm>
              <a:off x="2288300" y="2473815"/>
              <a:ext cx="1558527" cy="498929"/>
              <a:chOff x="2287368" y="2478771"/>
              <a:chExt cx="1558527" cy="498929"/>
            </a:xfrm>
          </p:grpSpPr>
          <p:pic>
            <p:nvPicPr>
              <p:cNvPr id="18" name="Picture 17" descr="Shape, circle&#10;&#10;Description automatically generated">
                <a:extLst>
                  <a:ext uri="{FF2B5EF4-FFF2-40B4-BE49-F238E27FC236}">
                    <a16:creationId xmlns:a16="http://schemas.microsoft.com/office/drawing/2014/main" id="{12C55F0B-AB2C-ACE1-2680-CBB7DA902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9" name="Picture 18" descr="Shape, circle&#10;&#10;Description automatically generated">
                <a:extLst>
                  <a:ext uri="{FF2B5EF4-FFF2-40B4-BE49-F238E27FC236}">
                    <a16:creationId xmlns:a16="http://schemas.microsoft.com/office/drawing/2014/main" id="{5921DC4A-CA0C-0609-3582-B76AE4E52A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20" name="Picture 19" descr="Shape, circle&#10;&#10;Description automatically generated">
                <a:extLst>
                  <a:ext uri="{FF2B5EF4-FFF2-40B4-BE49-F238E27FC236}">
                    <a16:creationId xmlns:a16="http://schemas.microsoft.com/office/drawing/2014/main" id="{FC6F6BC6-ADFD-E3FC-5B74-186A87356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30C4AB89-D831-FBE9-69D8-26B7C56D627D}"/>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6413489A-F436-6127-FA2E-3ABE309A9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166A2342-512E-F58F-5C1F-FBF42AE76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7" name="Picture 16" descr="Shape, circle&#10;&#10;Description automatically generated">
                <a:extLst>
                  <a:ext uri="{FF2B5EF4-FFF2-40B4-BE49-F238E27FC236}">
                    <a16:creationId xmlns:a16="http://schemas.microsoft.com/office/drawing/2014/main" id="{C2B39CAE-4464-1E0A-5956-ED03B6B801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799AD05C-DF02-4360-4437-5A9CC3C982A8}"/>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EBD17F04-2FDD-6CCB-0D5A-E7CC588C3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5EF6F7E-87BB-DD2E-F97B-51AD026E6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1E0E6137-90F7-C6AD-90CE-EE5D39940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9" name="Picture 28">
            <a:extLst>
              <a:ext uri="{FF2B5EF4-FFF2-40B4-BE49-F238E27FC236}">
                <a16:creationId xmlns:a16="http://schemas.microsoft.com/office/drawing/2014/main" id="{383D0889-0463-1A22-051A-F16B3369D16B}"/>
              </a:ext>
            </a:extLst>
          </p:cNvPr>
          <p:cNvPicPr>
            <a:picLocks noChangeAspect="1"/>
          </p:cNvPicPr>
          <p:nvPr/>
        </p:nvPicPr>
        <p:blipFill>
          <a:blip r:embed="rId5"/>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356930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26560D5B-A378-AF32-E20C-2711F1195B6C}"/>
              </a:ext>
            </a:extLst>
          </p:cNvPr>
          <p:cNvPicPr>
            <a:picLocks noChangeAspect="1"/>
          </p:cNvPicPr>
          <p:nvPr/>
        </p:nvPicPr>
        <p:blipFill>
          <a:blip r:embed="rId5"/>
          <a:stretch>
            <a:fillRect/>
          </a:stretch>
        </p:blipFill>
        <p:spPr>
          <a:xfrm>
            <a:off x="0" y="873801"/>
            <a:ext cx="12192000" cy="5796197"/>
          </a:xfrm>
          <a:prstGeom prst="rect">
            <a:avLst/>
          </a:prstGeom>
        </p:spPr>
      </p:pic>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108543"/>
          </a:xfrm>
          <a:prstGeom prst="rect">
            <a:avLst/>
          </a:prstGeom>
          <a:noFill/>
        </p:spPr>
        <p:txBody>
          <a:bodyPr wrap="square" rtlCol="0">
            <a:spAutoFit/>
          </a:bodyPr>
          <a:lstStyle/>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Ít hôm sau, anh đột nhiên hỏi người bạn rằng: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Anh Lê, anh có yêu nước không?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Tất nhiên là có chứ!</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Ba hỏi tiếp: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có thể giữ bí mật không?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Có.</a:t>
            </a:r>
            <a:endPar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vi-VN" sz="3600" b="1" dirty="0">
                <a:solidFill>
                  <a:prstClr val="black"/>
                </a:solidFill>
                <a:latin typeface="Cambria" panose="02040503050406030204" pitchFamily="18" charset="0"/>
                <a:ea typeface="Cambria" panose="02040503050406030204" pitchFamily="18" charset="0"/>
              </a:rPr>
              <a:t>1. Trước khi đề nghị anh Lê ra nước ngoài với mình, anh Ba đã hỏi anh Lê những gì?</a:t>
            </a:r>
          </a:p>
        </p:txBody>
      </p:sp>
      <p:sp>
        <p:nvSpPr>
          <p:cNvPr id="6" name="Rectangle: Rounded Corners 5">
            <a:extLst>
              <a:ext uri="{FF2B5EF4-FFF2-40B4-BE49-F238E27FC236}">
                <a16:creationId xmlns:a16="http://schemas.microsoft.com/office/drawing/2014/main" id="{61E37948-BFE5-8C0D-41EF-C6996F0A1409}"/>
              </a:ext>
            </a:extLst>
          </p:cNvPr>
          <p:cNvSpPr/>
          <p:nvPr/>
        </p:nvSpPr>
        <p:spPr>
          <a:xfrm>
            <a:off x="1619250" y="3438525"/>
            <a:ext cx="53625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EE195C-2B98-07A0-C547-D25F01B24BAF}"/>
              </a:ext>
            </a:extLst>
          </p:cNvPr>
          <p:cNvSpPr/>
          <p:nvPr/>
        </p:nvSpPr>
        <p:spPr>
          <a:xfrm>
            <a:off x="1562101" y="5124450"/>
            <a:ext cx="4667250"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046988"/>
          </a:xfrm>
          <a:prstGeom prst="rect">
            <a:avLst/>
          </a:prstGeom>
          <a:noFill/>
        </p:spPr>
        <p:txBody>
          <a:bodyPr wrap="square" rtlCol="0">
            <a:spAutoFit/>
          </a:bodyPr>
          <a:lstStyle/>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Anh Ba nói tiếp: </a:t>
            </a:r>
          </a:p>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endPar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en-US" sz="3600" b="1" dirty="0">
                <a:solidFill>
                  <a:prstClr val="black"/>
                </a:solidFill>
                <a:latin typeface="Cambria" panose="02040503050406030204" pitchFamily="18" charset="0"/>
                <a:ea typeface="Cambria" panose="02040503050406030204" pitchFamily="18" charset="0"/>
              </a:rPr>
              <a:t>2</a:t>
            </a:r>
            <a:r>
              <a:rPr lang="vi-VN" sz="3600" b="1" dirty="0">
                <a:solidFill>
                  <a:prstClr val="black"/>
                </a:solidFill>
                <a:latin typeface="Cambria" panose="02040503050406030204" pitchFamily="18" charset="0"/>
                <a:ea typeface="Cambria" panose="02040503050406030204" pitchFamily="18" charset="0"/>
              </a:rPr>
              <a:t>. Những câu nói nào cho biết mục đích ra nước ngoài của anh Ba?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7DF1615-4008-DDD1-7E35-F0A95B608B0F}"/>
              </a:ext>
            </a:extLst>
          </p:cNvPr>
          <p:cNvSpPr/>
          <p:nvPr/>
        </p:nvSpPr>
        <p:spPr>
          <a:xfrm>
            <a:off x="1609725" y="3524250"/>
            <a:ext cx="96297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1BB3F8D-31BF-7D25-B7B8-96E0A417D7E5}"/>
              </a:ext>
            </a:extLst>
          </p:cNvPr>
          <p:cNvSpPr/>
          <p:nvPr/>
        </p:nvSpPr>
        <p:spPr>
          <a:xfrm>
            <a:off x="1352550" y="4076701"/>
            <a:ext cx="9896475"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987C63F-1B66-E667-ABDE-DC8676731586}"/>
              </a:ext>
            </a:extLst>
          </p:cNvPr>
          <p:cNvSpPr/>
          <p:nvPr/>
        </p:nvSpPr>
        <p:spPr>
          <a:xfrm>
            <a:off x="1438276" y="4591051"/>
            <a:ext cx="5429250"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766114" y="3257275"/>
            <a:ext cx="10410967" cy="2554545"/>
          </a:xfrm>
          <a:prstGeom prst="rect">
            <a:avLst/>
          </a:prstGeom>
          <a:noFill/>
        </p:spPr>
        <p:txBody>
          <a:bodyPr wrap="square" rtlCol="0">
            <a:spAutoFit/>
          </a:bodyPr>
          <a:lstStyle/>
          <a:p>
            <a:pPr marL="457200" lvl="0" indent="-457200" algn="just">
              <a:buFont typeface="Symbol"/>
              <a:buChar char="Þ"/>
              <a:defRPr/>
            </a:pPr>
            <a:r>
              <a:rPr lang="vi-VN" sz="4000" b="1" dirty="0">
                <a:solidFill>
                  <a:srgbClr val="FF0000"/>
                </a:solidFill>
                <a:latin typeface="Cambria" panose="02040503050406030204" pitchFamily="18" charset="0"/>
                <a:ea typeface="Cambria" panose="02040503050406030204" pitchFamily="18" charset="0"/>
              </a:rPr>
              <a:t>Câu nói th</a:t>
            </a:r>
            <a:r>
              <a:rPr lang="en-US" sz="4000" b="1" dirty="0">
                <a:solidFill>
                  <a:srgbClr val="FF0000"/>
                </a:solidFill>
                <a:latin typeface="Cambria" panose="02040503050406030204" pitchFamily="18" charset="0"/>
                <a:ea typeface="Cambria" panose="02040503050406030204" pitchFamily="18" charset="0"/>
              </a:rPr>
              <a:t>ể</a:t>
            </a:r>
            <a:r>
              <a:rPr lang="vi-VN" sz="4000" b="1" dirty="0">
                <a:solidFill>
                  <a:srgbClr val="FF0000"/>
                </a:solidFill>
                <a:latin typeface="Cambria" panose="02040503050406030204" pitchFamily="18" charset="0"/>
                <a:ea typeface="Cambria" panose="02040503050406030204" pitchFamily="18" charset="0"/>
              </a:rPr>
              <a:t> hiện lòng hăng hái, tinh thần quyết tâm vượt qua mọi khó khăn, gian khổ để tìm ra được con đường cứu dân, cứu nước của anh Ba (hay của Bác Hồ).</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077218"/>
          </a:xfrm>
          <a:prstGeom prst="rect">
            <a:avLst/>
          </a:prstGeom>
          <a:noFill/>
        </p:spPr>
        <p:txBody>
          <a:bodyPr wrap="square" rtlCol="0">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3. </a:t>
            </a:r>
            <a:r>
              <a:rPr lang="vi-VN" sz="3200" b="1" dirty="0">
                <a:solidFill>
                  <a:prstClr val="black"/>
                </a:solidFill>
                <a:latin typeface="Cambria" panose="02040503050406030204" pitchFamily="18" charset="0"/>
                <a:ea typeface="Cambria" panose="02040503050406030204" pitchFamily="18" charset="0"/>
              </a:rPr>
              <a:t>Câu nói "Chúng ta sẽ làm việc, chúng ta sẽ làm bất cứ việc gì để sống và để 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vi-VN" sz="3200" b="1" dirty="0">
                <a:solidFill>
                  <a:prstClr val="black"/>
                </a:solidFill>
                <a:latin typeface="Cambria" panose="02040503050406030204" pitchFamily="18" charset="0"/>
                <a:ea typeface="Cambria" panose="02040503050406030204" pitchFamily="18" charset="0"/>
              </a:rPr>
              <a:t> hiện điều gì?</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638175" y="3019150"/>
            <a:ext cx="11001375"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FF0000"/>
                </a:solidFill>
                <a:latin typeface="Cambria" panose="02040503050406030204" pitchFamily="18" charset="0"/>
                <a:ea typeface="Cambria" panose="02040503050406030204" pitchFamily="18" charset="0"/>
              </a:rPr>
              <a:t>Qua câu chuyện này, tác giả muốn nói: Để làm được việc lớn, phải có ý chí và lòng quyết tâm; Để tìm được con đường cứu nước, cứu dân, trước hết phải yêu nước, thưong dân, sau đó là cần có nhiệt huyết, ý chỉ và nghị lực để vượt qua mọi khó khăn, gian khổ.</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4. </a:t>
            </a:r>
            <a:r>
              <a:rPr lang="vi-VN" sz="4000" b="1" dirty="0">
                <a:solidFill>
                  <a:prstClr val="black"/>
                </a:solidFill>
                <a:latin typeface="Cambria" panose="02040503050406030204" pitchFamily="18" charset="0"/>
                <a:ea typeface="Cambria" panose="02040503050406030204" pitchFamily="18" charset="0"/>
              </a:rPr>
              <a:t>Theo em, tác giả muốn nói điều gì qua câu chuyện này?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832789" y="2942055"/>
            <a:ext cx="10410967"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1: </a:t>
            </a:r>
            <a:r>
              <a:rPr lang="vi-VN" sz="3200" b="1" dirty="0">
                <a:solidFill>
                  <a:srgbClr val="FF0000"/>
                </a:solidFill>
                <a:latin typeface="Cambria" panose="02040503050406030204" pitchFamily="18" charset="0"/>
                <a:ea typeface="Cambria" panose="02040503050406030204" pitchFamily="18" charset="0"/>
              </a:rPr>
              <a:t>Lựa chọn câu chuyện về Bác Hồ mà em định kể.</a:t>
            </a:r>
          </a:p>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2: </a:t>
            </a:r>
            <a:r>
              <a:rPr lang="vi-VN" sz="3200" b="1" dirty="0">
                <a:solidFill>
                  <a:srgbClr val="FF0000"/>
                </a:solidFill>
                <a:latin typeface="Cambria" panose="02040503050406030204" pitchFamily="18" charset="0"/>
                <a:ea typeface="Cambria" panose="02040503050406030204" pitchFamily="18" charset="0"/>
              </a:rPr>
              <a:t>Nhớ lại nội dung câu chuyện. Sắp xếp các sự việc diễn ra trong câu chuyện theo trình tự rồi kề vắn tắt câu chuyện trong cặp hoặc trong nhóm.</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Kể lại một câu chuyện v</a:t>
            </a:r>
            <a:r>
              <a:rPr lang="en-US" sz="4000" b="1" dirty="0">
                <a:solidFill>
                  <a:prstClr val="black"/>
                </a:solidFill>
                <a:latin typeface="Cambria" panose="02040503050406030204" pitchFamily="18" charset="0"/>
                <a:ea typeface="Cambria" panose="02040503050406030204" pitchFamily="18" charset="0"/>
              </a:rPr>
              <a:t>ề</a:t>
            </a:r>
            <a:r>
              <a:rPr lang="vi-VN" sz="4000" b="1" dirty="0">
                <a:solidFill>
                  <a:prstClr val="black"/>
                </a:solidFill>
                <a:latin typeface="Cambria" panose="02040503050406030204" pitchFamily="18" charset="0"/>
                <a:ea typeface="Cambria" panose="02040503050406030204" pitchFamily="18" charset="0"/>
              </a:rPr>
              <a:t> Bác Hồ mà em đã đọc hoặc đã nghe.</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2456137" y="67627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3490DA46-BA90-456D-8304-6B4172B7D032}"/>
              </a:ext>
            </a:extLst>
          </p:cNvPr>
          <p:cNvSpPr txBox="1"/>
          <p:nvPr/>
        </p:nvSpPr>
        <p:spPr>
          <a:xfrm>
            <a:off x="2934496" y="787590"/>
            <a:ext cx="8244595" cy="452431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vi-VN" sz="3200" b="1" dirty="0">
                <a:solidFill>
                  <a:srgbClr val="002060"/>
                </a:solidFill>
                <a:latin typeface="Cambria" panose="02040503050406030204" pitchFamily="18" charset="0"/>
                <a:ea typeface="Cambria" panose="02040503050406030204" pitchFamily="18" charset="0"/>
              </a:rPr>
              <a:t> tình yêu nước của anh Ba. Anh luôn mong muốn được ra nước ngoài học hỏi để về giúp đất nước mình phát triển. Qua câu chuyện này, tác giả muốn nhắn nhủ rằng mỗi chúng ta hãy luôn mang trong mình sự nhiệt huyết, ý chí quyết tâm để thực hiện những mục tiêu, ước mơ của chính mình.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C3CEEB1D-5EEA-48D1-1810-F8106A667A45}"/>
              </a:ext>
            </a:extLst>
          </p:cNvPr>
          <p:cNvPicPr>
            <a:picLocks noChangeAspect="1"/>
          </p:cNvPicPr>
          <p:nvPr/>
        </p:nvPicPr>
        <p:blipFill>
          <a:blip r:embed="rId5"/>
          <a:stretch>
            <a:fillRect/>
          </a:stretch>
        </p:blipFill>
        <p:spPr>
          <a:xfrm>
            <a:off x="-123825" y="549457"/>
            <a:ext cx="12192000" cy="6235336"/>
          </a:xfrm>
          <a:prstGeom prst="rect">
            <a:avLst/>
          </a:prstGeom>
        </p:spPr>
      </p:pic>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3E8606"/>
                </a:solidFill>
                <a:latin typeface="Cambria" panose="02040503050406030204" pitchFamily="18" charset="0"/>
                <a:ea typeface="Cambria" panose="02040503050406030204" pitchFamily="18" charset="0"/>
              </a:rPr>
              <a:t>3 </a:t>
            </a:r>
            <a:r>
              <a:rPr lang="en-US" sz="3600" b="1" dirty="0" err="1">
                <a:solidFill>
                  <a:srgbClr val="3E8606"/>
                </a:solidFill>
                <a:latin typeface="Cambria" panose="02040503050406030204" pitchFamily="18" charset="0"/>
                <a:ea typeface="Cambria" panose="02040503050406030204" pitchFamily="18" charset="0"/>
              </a:rPr>
              <a:t>bạn</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đóng</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3E8606"/>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732401" y="1079818"/>
            <a:ext cx="3733801" cy="2029766"/>
            <a:chOff x="2876549" y="1504950"/>
            <a:chExt cx="37338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876549" y="2162977"/>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Ba</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dẫn chuyện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4334321" y="3910249"/>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Lê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id="{CF57D910-11B0-C882-5B6F-FFAACA803EFD}"/>
              </a:ext>
            </a:extLst>
          </p:cNvPr>
          <p:cNvSpPr txBox="1"/>
          <p:nvPr/>
        </p:nvSpPr>
        <p:spPr>
          <a:xfrm>
            <a:off x="2324100" y="2969270"/>
            <a:ext cx="7905750" cy="2308324"/>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cuộc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đời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hoạt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động</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của</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Bác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59609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Hồi ấy, ở Sài Gòn, anh Ba được một người bạn đưa đến một tiệm cà phê của Pháp để xem đèn điện, xem chiếu bóng và máy nước... Những cái đó, trước kia, anh chưa hề thấy bao giờ. Anh thấy rất lạ.</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 Lê, anh có yêu nước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nhiên là có chứ!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hỏi tiếp: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có thể giữ bí mật không? 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nói tiếp: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muốn đi ra nước ngoài, xem nước Pháp và các nước 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xem xét họ làm như thế nào, tôi sẽ trở về giúp đồng bào chúng ta. Nhưng nếu đi một mình, thật ra cũng có nhiều mạo hiểm... Anh muốn đi với tôi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Lê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065801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tiền đây! – anh Ba vừa nói vừa giơ hai bàn tay. – Chúng ta sẽ làm việc, chúng ta sẽ làm bất cứ việc gì để sống và để đi. Anh cùng đi với tôi chứ?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lôi cuốn vì lòng hăng hái của anh Ba, người bạn đồng ý. Nhưng sau khi suy nghĩ kĩ, thấy cuộc đi có vẻ phiêu lưu, anh Lê không đủ can đảm để giữ lời hứa.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36798830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5" name="Picture 4">
            <a:extLst>
              <a:ext uri="{FF2B5EF4-FFF2-40B4-BE49-F238E27FC236}">
                <a16:creationId xmlns:a16="http://schemas.microsoft.com/office/drawing/2014/main" id="{43628BC4-A05E-1DE1-122A-2D4C6AB20DEE}"/>
              </a:ext>
            </a:extLst>
          </p:cNvPr>
          <p:cNvPicPr>
            <a:picLocks noChangeAspect="1"/>
          </p:cNvPicPr>
          <p:nvPr/>
        </p:nvPicPr>
        <p:blipFill>
          <a:blip r:embed="rId5"/>
          <a:stretch>
            <a:fillRect/>
          </a:stretch>
        </p:blipFill>
        <p:spPr>
          <a:xfrm>
            <a:off x="242565" y="488539"/>
            <a:ext cx="11821169" cy="6547671"/>
          </a:xfrm>
          <a:prstGeom prst="rect">
            <a:avLst/>
          </a:prstGeom>
        </p:spPr>
      </p:pic>
    </p:spTree>
    <p:extLst>
      <p:ext uri="{BB962C8B-B14F-4D97-AF65-F5344CB8AC3E}">
        <p14:creationId xmlns:p14="http://schemas.microsoft.com/office/powerpoint/2010/main" val="2440379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riêng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Anh Ba.</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5">
            <a:extLst>
              <a:ext uri="{FF2B5EF4-FFF2-40B4-BE49-F238E27FC236}">
                <a16:creationId xmlns:a16="http://schemas.microsoft.com/office/drawing/2014/main" id="{88E7CF2F-8A67-6E3F-8273-F504B406B9E4}"/>
              </a:ext>
            </a:extLst>
          </p:cNvPr>
          <p:cNvSpPr/>
          <p:nvPr/>
        </p:nvSpPr>
        <p:spPr>
          <a:xfrm>
            <a:off x="4502625" y="302749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a:solidFill>
                  <a:srgbClr val="F7A9BD">
                    <a:lumMod val="10000"/>
                  </a:srgbClr>
                </a:solidFill>
                <a:latin typeface="Cambria" panose="02040503050406030204" pitchFamily="18" charset="0"/>
                <a:sym typeface="Arial"/>
              </a:rPr>
              <a:t>(anh) Ba</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id="{3CE7143F-A3B8-25E1-3C8B-789C91AF07D4}"/>
              </a:ext>
            </a:extLst>
          </p:cNvPr>
          <p:cNvSpPr/>
          <p:nvPr/>
        </p:nvSpPr>
        <p:spPr>
          <a:xfrm>
            <a:off x="8188800" y="301797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a:solidFill>
                  <a:srgbClr val="F7A9BD">
                    <a:lumMod val="10000"/>
                  </a:srgbClr>
                </a:solidFill>
                <a:latin typeface="Cambria" panose="02040503050406030204" pitchFamily="18" charset="0"/>
                <a:sym typeface="Arial"/>
              </a:rPr>
              <a:t>(</a:t>
            </a:r>
            <a:r>
              <a:rPr lang="en-US" sz="4000" b="1" kern="0" dirty="0" err="1">
                <a:solidFill>
                  <a:srgbClr val="F7A9BD">
                    <a:lumMod val="10000"/>
                  </a:srgbClr>
                </a:solidFill>
                <a:latin typeface="Cambria" panose="02040503050406030204" pitchFamily="18" charset="0"/>
                <a:sym typeface="Arial"/>
              </a:rPr>
              <a:t>anh</a:t>
            </a:r>
            <a:r>
              <a:rPr lang="en-US" sz="4000" b="1" kern="0" dirty="0">
                <a:solidFill>
                  <a:srgbClr val="F7A9BD">
                    <a:lumMod val="10000"/>
                  </a:srgbClr>
                </a:solidFill>
                <a:latin typeface="Cambria" panose="02040503050406030204" pitchFamily="18" charset="0"/>
                <a:sym typeface="Arial"/>
              </a:rPr>
              <a:t>) Lê</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C7880344-EF14-7F77-EEAD-B4832B1CF523}"/>
              </a:ext>
            </a:extLst>
          </p:cNvPr>
          <p:cNvSpPr/>
          <p:nvPr/>
        </p:nvSpPr>
        <p:spPr>
          <a:xfrm>
            <a:off x="6379050" y="460864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Bác</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Hồ</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Speech Bubble: Rectangle with Corners Rounded 8">
            <a:extLst>
              <a:ext uri="{FF2B5EF4-FFF2-40B4-BE49-F238E27FC236}">
                <a16:creationId xmlns:a16="http://schemas.microsoft.com/office/drawing/2014/main" id="{E5BD19D6-C985-7FEB-A02A-D8271ACE7CA0}"/>
              </a:ext>
            </a:extLst>
          </p:cNvPr>
          <p:cNvSpPr/>
          <p:nvPr/>
        </p:nvSpPr>
        <p:spPr>
          <a:xfrm>
            <a:off x="406875" y="3075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Sài</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Gòn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0" name="Speech Bubble: Rectangle with Corners Rounded 9">
            <a:extLst>
              <a:ext uri="{FF2B5EF4-FFF2-40B4-BE49-F238E27FC236}">
                <a16:creationId xmlns:a16="http://schemas.microsoft.com/office/drawing/2014/main" id="{53015791-DE78-3B43-F29C-F89BA983B451}"/>
              </a:ext>
            </a:extLst>
          </p:cNvPr>
          <p:cNvSpPr/>
          <p:nvPr/>
        </p:nvSpPr>
        <p:spPr>
          <a:xfrm>
            <a:off x="2330925" y="4599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Pháp</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93207283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từ có nghĩa giống với từ </a:t>
            </a:r>
            <a:r>
              <a:rPr lang="vi-VN" sz="3600" b="1" dirty="0">
                <a:solidFill>
                  <a:srgbClr val="FF0000"/>
                </a:solidFill>
                <a:latin typeface="Cambria" panose="02040503050406030204" pitchFamily="18" charset="0"/>
                <a:ea typeface="Cambria" panose="02040503050406030204" pitchFamily="18" charset="0"/>
              </a:rPr>
              <a:t>hăng hái</a:t>
            </a:r>
            <a:r>
              <a:rPr lang="vi-VN" sz="3600" b="1" dirty="0">
                <a:solidFill>
                  <a:prstClr val="black"/>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can đảm </a:t>
            </a:r>
            <a:r>
              <a:rPr lang="vi-VN" sz="3600" b="1" dirty="0">
                <a:solidFill>
                  <a:prstClr val="black"/>
                </a:solidFill>
                <a:latin typeface="Cambria" panose="02040503050406030204" pitchFamily="18" charset="0"/>
                <a:ea typeface="Cambria" panose="02040503050406030204" pitchFamily="18" charset="0"/>
              </a:rPr>
              <a:t>và đặt câu với những từ em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1985719-775B-9EE7-4A42-03AD10CC8FDE}"/>
              </a:ext>
            </a:extLst>
          </p:cNvPr>
          <p:cNvSpPr/>
          <p:nvPr/>
        </p:nvSpPr>
        <p:spPr>
          <a:xfrm>
            <a:off x="561976" y="2866820"/>
            <a:ext cx="11287124" cy="800305"/>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err="1">
                <a:solidFill>
                  <a:srgbClr val="FF0000"/>
                </a:solidFill>
                <a:latin typeface="Cambria" panose="02040503050406030204" pitchFamily="18" charset="0"/>
              </a:rPr>
              <a:t>Hăng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hái</a:t>
            </a:r>
            <a:r>
              <a:rPr lang="en-US" sz="3600" b="1" dirty="0">
                <a:solidFill>
                  <a:srgbClr val="FF000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huyết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tích</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cực</a:t>
            </a:r>
            <a:r>
              <a:rPr lang="en-US" sz="3600" dirty="0">
                <a:solidFill>
                  <a:srgbClr val="002060"/>
                </a:solidFill>
                <a:latin typeface="Cambria" panose="02040503050406030204" pitchFamily="18" charset="0"/>
              </a:rPr>
              <a:t>, say </a:t>
            </a:r>
            <a:r>
              <a:rPr lang="en-US" sz="3600" dirty="0" err="1">
                <a:solidFill>
                  <a:srgbClr val="002060"/>
                </a:solidFill>
                <a:latin typeface="Cambria" panose="02040503050406030204" pitchFamily="18" charset="0"/>
              </a:rPr>
              <a:t>mê</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tình</a:t>
            </a:r>
            <a:r>
              <a:rPr lang="en-US" sz="3600" dirty="0">
                <a:solidFill>
                  <a:srgbClr val="002060"/>
                </a:solidFill>
                <a:latin typeface="Cambria" panose="02040503050406030204" pitchFamily="18" charset="0"/>
              </a:rPr>
              <a:t>…</a:t>
            </a:r>
          </a:p>
        </p:txBody>
      </p:sp>
      <p:sp>
        <p:nvSpPr>
          <p:cNvPr id="13" name="Speech Bubble: Rectangle with Corners Rounded 12">
            <a:extLst>
              <a:ext uri="{FF2B5EF4-FFF2-40B4-BE49-F238E27FC236}">
                <a16:creationId xmlns:a16="http://schemas.microsoft.com/office/drawing/2014/main" id="{356B2A01-C299-0EBE-AD7C-5EF15D2D5463}"/>
              </a:ext>
            </a:extLst>
          </p:cNvPr>
          <p:cNvSpPr/>
          <p:nvPr/>
        </p:nvSpPr>
        <p:spPr>
          <a:xfrm>
            <a:off x="533401" y="3943145"/>
            <a:ext cx="11287124" cy="1114630"/>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rPr>
              <a:t>Can </a:t>
            </a:r>
            <a:r>
              <a:rPr lang="en-US" sz="3600" b="1" dirty="0" err="1">
                <a:solidFill>
                  <a:srgbClr val="FF0000"/>
                </a:solidFill>
                <a:latin typeface="Cambria" panose="02040503050406030204" pitchFamily="18" charset="0"/>
              </a:rPr>
              <a:t>đảm</a:t>
            </a:r>
            <a:r>
              <a:rPr lang="en-US" sz="3600" b="1" dirty="0">
                <a:solidFill>
                  <a:srgbClr val="FF0000"/>
                </a:solidFill>
                <a:latin typeface="Cambria" panose="02040503050406030204" pitchFamily="18" charset="0"/>
              </a:rPr>
              <a:t>: </a:t>
            </a:r>
            <a:r>
              <a:rPr lang="vi-VN" sz="3600" dirty="0">
                <a:solidFill>
                  <a:srgbClr val="002060"/>
                </a:solidFill>
                <a:latin typeface="Cambria" panose="02040503050406030204" pitchFamily="18" charset="0"/>
              </a:rPr>
              <a:t>dũng cảm, kiên cường, anh hùng, mạnh mẽ, táo bạo…..</a:t>
            </a:r>
            <a:endParaRPr lang="en-US" sz="3600" dirty="0">
              <a:solidFill>
                <a:srgbClr val="002060"/>
              </a:solidFill>
              <a:latin typeface="Cambria" panose="02040503050406030204" pitchFamily="18" charset="0"/>
            </a:endParaRPr>
          </a:p>
        </p:txBody>
      </p:sp>
      <p:sp>
        <p:nvSpPr>
          <p:cNvPr id="14" name="TextBox 13">
            <a:extLst>
              <a:ext uri="{FF2B5EF4-FFF2-40B4-BE49-F238E27FC236}">
                <a16:creationId xmlns:a16="http://schemas.microsoft.com/office/drawing/2014/main" id="{30A20A7A-0A41-D407-AC73-7F16F1B33AEB}"/>
              </a:ext>
            </a:extLst>
          </p:cNvPr>
          <p:cNvSpPr txBox="1"/>
          <p:nvPr/>
        </p:nvSpPr>
        <p:spPr>
          <a:xfrm>
            <a:off x="828675" y="5581650"/>
            <a:ext cx="10963275" cy="523220"/>
          </a:xfrm>
          <a:prstGeom prst="rect">
            <a:avLst/>
          </a:prstGeom>
          <a:noFill/>
        </p:spPr>
        <p:txBody>
          <a:bodyPr wrap="square" rtlCol="0">
            <a:spAutoFit/>
          </a:bodyPr>
          <a:lstStyle/>
          <a:p>
            <a:r>
              <a:rPr lang="en-US" sz="2800" b="1" i="0" dirty="0">
                <a:solidFill>
                  <a:srgbClr val="002060"/>
                </a:solidFill>
                <a:effectLst/>
                <a:latin typeface="Cambria" panose="02040503050406030204" pitchFamily="18" charset="0"/>
                <a:ea typeface="Cambria" panose="02040503050406030204" pitchFamily="18" charset="0"/>
              </a:rPr>
              <a:t>M. </a:t>
            </a:r>
            <a:r>
              <a:rPr lang="en-US" sz="2800" b="1" i="0" dirty="0" err="1">
                <a:solidFill>
                  <a:srgbClr val="002060"/>
                </a:solidFill>
                <a:effectLst/>
                <a:latin typeface="Cambria" panose="02040503050406030204" pitchFamily="18" charset="0"/>
                <a:ea typeface="Cambria" panose="02040503050406030204" pitchFamily="18" charset="0"/>
              </a:rPr>
              <a:t>Bác</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Hồ</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là</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một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vị</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anh</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hùng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tràn</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đầy</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nhiệt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huyết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dũng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cảm</a:t>
            </a:r>
            <a:r>
              <a:rPr lang="en-US" sz="2800" b="1" i="0"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90098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id="{AFBC2BAD-A909-4BB8-A7A8-C482779A9510}"/>
              </a:ext>
            </a:extLst>
          </p:cNvPr>
          <p:cNvSpPr txBox="1">
            <a:spLocks noChangeArrowheads="1"/>
          </p:cNvSpPr>
          <p:nvPr/>
        </p:nvSpPr>
        <p:spPr bwMode="auto">
          <a:xfrm>
            <a:off x="4876799" y="2741285"/>
            <a:ext cx="69805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GV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nhập</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vào</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đây</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 name="Text Box 10">
            <a:extLst>
              <a:ext uri="{FF2B5EF4-FFF2-40B4-BE49-F238E27FC236}">
                <a16:creationId xmlns:a16="http://schemas.microsoft.com/office/drawing/2014/main" id="{E08CB54C-293E-406C-99F6-18BFAACACF05}"/>
              </a:ext>
            </a:extLst>
          </p:cNvPr>
          <p:cNvSpPr txBox="1">
            <a:spLocks noChangeArrowheads="1"/>
          </p:cNvSpPr>
          <p:nvPr/>
        </p:nvSpPr>
        <p:spPr bwMode="auto">
          <a:xfrm>
            <a:off x="4876799" y="4247339"/>
            <a:ext cx="69805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0"/>
              </a:spcBef>
              <a:buNone/>
              <a:defRPr/>
            </a:pPr>
            <a:r>
              <a:rPr lang="en-US" altLang="en-US" sz="3600" b="1" dirty="0">
                <a:solidFill>
                  <a:prstClr val="black"/>
                </a:solidFill>
                <a:latin typeface="Times New Roman" panose="02020603050405020304" pitchFamily="18" charset="0"/>
              </a:rPr>
              <a:t>GV </a:t>
            </a:r>
            <a:r>
              <a:rPr lang="en-US" altLang="en-US" sz="3600" b="1" dirty="0" err="1">
                <a:solidFill>
                  <a:prstClr val="black"/>
                </a:solidFill>
                <a:latin typeface="Times New Roman" panose="02020603050405020304" pitchFamily="18" charset="0"/>
              </a:rPr>
              <a:t>nhập</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vào</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đây</a:t>
            </a:r>
            <a:endParaRPr lang="en-US" altLang="en-US" sz="3600" b="1" dirty="0">
              <a:solidFill>
                <a:prstClr val="black"/>
              </a:solidFill>
              <a:latin typeface="Times New Roman" panose="02020603050405020304" pitchFamily="18" charset="0"/>
            </a:endParaRPr>
          </a:p>
        </p:txBody>
      </p:sp>
      <p:sp>
        <p:nvSpPr>
          <p:cNvPr id="22" name="Rectangle 21">
            <a:extLst>
              <a:ext uri="{FF2B5EF4-FFF2-40B4-BE49-F238E27FC236}">
                <a16:creationId xmlns:a16="http://schemas.microsoft.com/office/drawing/2014/main" id="{1165A477-BE23-42D1-9860-A183E99F6ECB}"/>
              </a:ext>
            </a:extLst>
          </p:cNvPr>
          <p:cNvSpPr/>
          <p:nvPr/>
        </p:nvSpPr>
        <p:spPr>
          <a:xfrm>
            <a:off x="5689961" y="881998"/>
            <a:ext cx="38298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Dặn</a:t>
            </a:r>
            <a:r>
              <a:rPr kumimoji="0" lang="en-US"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dò</a:t>
            </a:r>
            <a:endParaRPr kumimoji="0" lang="vi-VN"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05A72D5E-5564-BBFB-573C-B4F8A35C8937}"/>
              </a:ext>
            </a:extLst>
          </p:cNvPr>
          <p:cNvPicPr>
            <a:picLocks noChangeAspect="1"/>
          </p:cNvPicPr>
          <p:nvPr/>
        </p:nvPicPr>
        <p:blipFill>
          <a:blip r:embed="rId5"/>
          <a:stretch>
            <a:fillRect/>
          </a:stretch>
        </p:blipFill>
        <p:spPr>
          <a:xfrm>
            <a:off x="2101626" y="634108"/>
            <a:ext cx="8083997" cy="5913633"/>
          </a:xfrm>
          <a:prstGeom prst="rect">
            <a:avLst/>
          </a:prstGeom>
        </p:spPr>
      </p:pic>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2" name="Picture 1">
            <a:extLst>
              <a:ext uri="{FF2B5EF4-FFF2-40B4-BE49-F238E27FC236}">
                <a16:creationId xmlns:a16="http://schemas.microsoft.com/office/drawing/2014/main" id="{809C387A-0C3D-5170-CD90-5B4A569B77D5}"/>
              </a:ext>
            </a:extLst>
          </p:cNvPr>
          <p:cNvPicPr>
            <a:picLocks noChangeAspect="1"/>
          </p:cNvPicPr>
          <p:nvPr/>
        </p:nvPicPr>
        <p:blipFill>
          <a:blip r:embed="rId5"/>
          <a:stretch>
            <a:fillRect/>
          </a:stretch>
        </p:blipFill>
        <p:spPr>
          <a:xfrm>
            <a:off x="2355799" y="431967"/>
            <a:ext cx="7023201" cy="1993565"/>
          </a:xfrm>
          <a:prstGeom prst="rect">
            <a:avLst/>
          </a:prstGeom>
        </p:spPr>
      </p:pic>
      <p:sp>
        <p:nvSpPr>
          <p:cNvPr id="6" name="TextBox 5">
            <a:extLst>
              <a:ext uri="{FF2B5EF4-FFF2-40B4-BE49-F238E27FC236}">
                <a16:creationId xmlns:a16="http://schemas.microsoft.com/office/drawing/2014/main" id="{FB6BA672-8047-D58E-8B56-5F775476DC41}"/>
              </a:ext>
            </a:extLst>
          </p:cNvPr>
          <p:cNvSpPr txBox="1"/>
          <p:nvPr/>
        </p:nvSpPr>
        <p:spPr>
          <a:xfrm>
            <a:off x="619125" y="2390775"/>
            <a:ext cx="11363325" cy="3841052"/>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Anh Ba.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diễn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dẫn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nhân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Hiểu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nghĩa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miêu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tả</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quyết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tâm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lòng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hăng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đường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cứu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nước</a:t>
            </a:r>
            <a:r>
              <a:rPr lang="en-US" sz="2800" dirty="0">
                <a:effectLst/>
                <a:latin typeface="Cambria" panose="02040503050406030204" pitchFamily="18" charset="0"/>
                <a:ea typeface="Cambria" panose="02040503050406030204" pitchFamily="18" charset="0"/>
              </a:rPr>
              <a:t>. </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mỗi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người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a:t>
            </a: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2225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BD090E00-78FC-EC3E-7B6D-F15921D5D9E8}"/>
              </a:ext>
            </a:extLst>
          </p:cNvPr>
          <p:cNvPicPr>
            <a:picLocks noChangeAspect="1"/>
          </p:cNvPicPr>
          <p:nvPr/>
        </p:nvPicPr>
        <p:blipFill>
          <a:blip r:embed="rId5"/>
          <a:stretch>
            <a:fillRect/>
          </a:stretch>
        </p:blipFill>
        <p:spPr>
          <a:xfrm>
            <a:off x="-209550" y="304945"/>
            <a:ext cx="12192000" cy="6629110"/>
          </a:xfrm>
          <a:prstGeom prst="rect">
            <a:avLst/>
          </a:prstGeom>
        </p:spPr>
      </p:pic>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1947</Words>
  <Application>Microsoft Office PowerPoint</Application>
  <PresentationFormat>Widescreen</PresentationFormat>
  <Paragraphs>135</Paragraphs>
  <Slides>36</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等线</vt:lpstr>
      <vt:lpstr>Arial</vt:lpstr>
      <vt:lpstr>Calibri</vt:lpstr>
      <vt:lpstr>Calibri Light</vt:lpstr>
      <vt:lpstr>Cambria</vt:lpstr>
      <vt:lpstr>Symbol</vt:lpstr>
      <vt:lpstr>Times New Roman</vt:lpstr>
      <vt:lpstr>UTM Duepuntozero</vt:lpstr>
      <vt:lpstr>UVN Banh Mi</vt:lpstr>
      <vt:lpstr>Wingdings</vt:lpstr>
      <vt:lpstr>字魂55号-龙吟手书</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64</cp:revision>
  <dcterms:created xsi:type="dcterms:W3CDTF">2023-10-15T12:07:22Z</dcterms:created>
  <dcterms:modified xsi:type="dcterms:W3CDTF">2023-12-10T10:38:42Z</dcterms:modified>
  <cp:category>9Slide.vn</cp:category>
</cp:coreProperties>
</file>