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2"/>
  </p:notesMasterIdLst>
  <p:sldIdLst>
    <p:sldId id="257" r:id="rId3"/>
    <p:sldId id="265" r:id="rId4"/>
    <p:sldId id="309" r:id="rId5"/>
    <p:sldId id="256" r:id="rId6"/>
    <p:sldId id="312" r:id="rId7"/>
    <p:sldId id="311" r:id="rId8"/>
    <p:sldId id="310" r:id="rId9"/>
    <p:sldId id="313" r:id="rId10"/>
    <p:sldId id="314" r:id="rId11"/>
    <p:sldId id="324" r:id="rId12"/>
    <p:sldId id="325" r:id="rId13"/>
    <p:sldId id="326" r:id="rId14"/>
    <p:sldId id="328" r:id="rId15"/>
    <p:sldId id="329" r:id="rId16"/>
    <p:sldId id="322" r:id="rId17"/>
    <p:sldId id="327" r:id="rId18"/>
    <p:sldId id="330" r:id="rId19"/>
    <p:sldId id="331"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9330D-8263-4F71-8F26-BD0F8B16DA88}"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D9730-D052-4AED-BC00-6A4EEC3446B3}" type="slidenum">
              <a:rPr lang="en-US" smtClean="0"/>
              <a:t>‹#›</a:t>
            </a:fld>
            <a:endParaRPr lang="en-US"/>
          </a:p>
        </p:txBody>
      </p:sp>
    </p:spTree>
    <p:extLst>
      <p:ext uri="{BB962C8B-B14F-4D97-AF65-F5344CB8AC3E}">
        <p14:creationId xmlns:p14="http://schemas.microsoft.com/office/powerpoint/2010/main" val="3891595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E519F-15C6-495D-8AD4-B4998369A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7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45E4E54-6A06-4D1B-AB7F-AF434990D9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71687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F92F-2EFD-6F0E-E53E-25FBB527C2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A100FE-4F6D-1CDF-FBDB-EA685796A4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1A8B06-009E-AAB1-C64D-9A39490266C2}"/>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12/15/2023</a:t>
            </a:fld>
            <a:endParaRPr lang="en-US"/>
          </a:p>
        </p:txBody>
      </p:sp>
      <p:sp>
        <p:nvSpPr>
          <p:cNvPr id="5" name="Footer Placeholder 4">
            <a:extLst>
              <a:ext uri="{FF2B5EF4-FFF2-40B4-BE49-F238E27FC236}">
                <a16:creationId xmlns:a16="http://schemas.microsoft.com/office/drawing/2014/main" id="{03ED3CE6-2A37-3E9A-EF14-1CD89F4775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3A0154-50F8-E817-83C4-FD8C5E7D4EA3}"/>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93737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95D2-A4AA-26A0-85AC-488BDC93FB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06ED7C-BC61-B290-0222-9659DA0373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96A3E-797C-2AD6-95CD-D68873C28257}"/>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12/15/2023</a:t>
            </a:fld>
            <a:endParaRPr lang="en-US"/>
          </a:p>
        </p:txBody>
      </p:sp>
      <p:sp>
        <p:nvSpPr>
          <p:cNvPr id="5" name="Footer Placeholder 4">
            <a:extLst>
              <a:ext uri="{FF2B5EF4-FFF2-40B4-BE49-F238E27FC236}">
                <a16:creationId xmlns:a16="http://schemas.microsoft.com/office/drawing/2014/main" id="{54060D89-FC38-AE61-0FB2-9FC41BF2E9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F80632-B046-DF29-3BB3-A1BBBDAE431B}"/>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42083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A61693-08AE-F813-F061-C943ACC9BF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DC9D5-27A4-FD05-84FC-F63FF58F4FA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6CC1C-9911-8CF5-B5D9-92BAA43C6F2E}"/>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12/15/2023</a:t>
            </a:fld>
            <a:endParaRPr lang="en-US"/>
          </a:p>
        </p:txBody>
      </p:sp>
      <p:sp>
        <p:nvSpPr>
          <p:cNvPr id="5" name="Footer Placeholder 4">
            <a:extLst>
              <a:ext uri="{FF2B5EF4-FFF2-40B4-BE49-F238E27FC236}">
                <a16:creationId xmlns:a16="http://schemas.microsoft.com/office/drawing/2014/main" id="{E7689E97-15F5-2A96-2A1F-8DADF7F5B5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6DAA12-A7A0-9DDD-33A8-D4C9CC5ADEF5}"/>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1802402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DA98ED43-F2DF-3953-F278-D1326633F7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529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8650A8-657C-AF94-4154-64A4CCA72611}"/>
              </a:ext>
            </a:extLst>
          </p:cNvPr>
          <p:cNvSpPr>
            <a:spLocks noGrp="1"/>
          </p:cNvSpPr>
          <p:nvPr>
            <p:ph type="dt" sz="half" idx="10"/>
          </p:nvPr>
        </p:nvSpPr>
        <p:spPr>
          <a:xfrm>
            <a:off x="838200" y="6356350"/>
            <a:ext cx="2743200" cy="365125"/>
          </a:xfrm>
          <a:prstGeom prst="rect">
            <a:avLst/>
          </a:prstGeom>
        </p:spPr>
        <p:txBody>
          <a:bodyPr/>
          <a:lstStyle/>
          <a:p>
            <a:fld id="{6CD14F65-03F2-471B-AD24-A0CFA7043D18}" type="datetimeFigureOut">
              <a:rPr lang="en-US" smtClean="0"/>
              <a:t>12/15/2023</a:t>
            </a:fld>
            <a:endParaRPr lang="en-US"/>
          </a:p>
        </p:txBody>
      </p:sp>
      <p:pic>
        <p:nvPicPr>
          <p:cNvPr id="7" name="Picture 2" descr="Pink Sky With Clouds Valentines Cartoon Background Bright Illustration For  Design Stock Illustration - Download Image Now - iStock">
            <a:extLst>
              <a:ext uri="{FF2B5EF4-FFF2-40B4-BE49-F238E27FC236}">
                <a16:creationId xmlns:a16="http://schemas.microsoft.com/office/drawing/2014/main" id="{C6CE13F9-F18E-D745-8A56-CCE05004A415}"/>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5840"/>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974588-CC3C-0F27-478F-66A9D1B52E53}"/>
              </a:ext>
            </a:extLst>
          </p:cNvPr>
          <p:cNvSpPr txBox="1"/>
          <p:nvPr userDrawn="1"/>
        </p:nvSpPr>
        <p:spPr>
          <a:xfrm>
            <a:off x="11080376" y="6227058"/>
            <a:ext cx="1111624" cy="630942"/>
          </a:xfrm>
          <a:prstGeom prst="rect">
            <a:avLst/>
          </a:prstGeom>
          <a:noFill/>
        </p:spPr>
        <p:txBody>
          <a:bodyPr wrap="square">
            <a:spAutoFit/>
          </a:bodyPr>
          <a:lstStyle/>
          <a:p>
            <a:pPr algn="ctr"/>
            <a:r>
              <a:rPr lang="vi-VN" altLang="zh-CN" sz="3500" b="1" dirty="0">
                <a:ln w="0"/>
                <a:solidFill>
                  <a:srgbClr val="FADDD7"/>
                </a:solidFill>
                <a:effectLst>
                  <a:outerShdw blurRad="38100" dist="19050" dir="2700000" algn="tl" rotWithShape="0">
                    <a:schemeClr val="dk1">
                      <a:alpha val="40000"/>
                    </a:schemeClr>
                  </a:outerShdw>
                </a:effectLst>
                <a:latin typeface="iCiel Altus" pitchFamily="2" charset="0"/>
                <a:ea typeface="思源黑体 CN Medium" panose="020B0600000000000000" pitchFamily="34" charset="-122"/>
              </a:rPr>
              <a:t>KTUTS</a:t>
            </a:r>
          </a:p>
        </p:txBody>
      </p:sp>
    </p:spTree>
    <p:extLst>
      <p:ext uri="{BB962C8B-B14F-4D97-AF65-F5344CB8AC3E}">
        <p14:creationId xmlns:p14="http://schemas.microsoft.com/office/powerpoint/2010/main" val="3156132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F8B142-559C-EF72-0F10-A3F1E175CA54}"/>
              </a:ext>
            </a:extLst>
          </p:cNvPr>
          <p:cNvSpPr txBox="1"/>
          <p:nvPr userDrawn="1"/>
        </p:nvSpPr>
        <p:spPr>
          <a:xfrm>
            <a:off x="11134165" y="6283961"/>
            <a:ext cx="1057836" cy="630942"/>
          </a:xfrm>
          <a:prstGeom prst="rect">
            <a:avLst/>
          </a:prstGeom>
          <a:noFill/>
        </p:spPr>
        <p:txBody>
          <a:bodyPr wrap="square">
            <a:spAutoFit/>
          </a:bodyPr>
          <a:lstStyle/>
          <a:p>
            <a:pPr algn="ctr"/>
            <a:r>
              <a:rPr lang="vi-VN" altLang="zh-CN" sz="3500" b="1" dirty="0">
                <a:ln w="0"/>
                <a:solidFill>
                  <a:srgbClr val="8E895F"/>
                </a:solidFill>
                <a:effectLst>
                  <a:outerShdw blurRad="38100" dist="19050" dir="2700000" algn="tl" rotWithShape="0">
                    <a:schemeClr val="dk1">
                      <a:alpha val="40000"/>
                    </a:schemeClr>
                  </a:outerShdw>
                </a:effectLst>
                <a:latin typeface="iCiel Altus" pitchFamily="2" charset="0"/>
                <a:ea typeface="思源黑体 CN Medium" panose="020B0600000000000000" pitchFamily="34" charset="-122"/>
              </a:rPr>
              <a:t>KTUTS</a:t>
            </a:r>
          </a:p>
        </p:txBody>
      </p:sp>
    </p:spTree>
    <p:extLst>
      <p:ext uri="{BB962C8B-B14F-4D97-AF65-F5344CB8AC3E}">
        <p14:creationId xmlns:p14="http://schemas.microsoft.com/office/powerpoint/2010/main" val="200093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99097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2023/12/15</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952211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2023/12/15</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197576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2023/12/15</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461128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2023/12/15</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294473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91D7-C27D-D417-CB35-9774C127AF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3F52E8-43D3-E719-B4F4-B12E208C125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B7D32-9C57-929D-12EA-546AE9435EB4}"/>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12/15/2023</a:t>
            </a:fld>
            <a:endParaRPr lang="en-US"/>
          </a:p>
        </p:txBody>
      </p:sp>
      <p:sp>
        <p:nvSpPr>
          <p:cNvPr id="5" name="Footer Placeholder 4">
            <a:extLst>
              <a:ext uri="{FF2B5EF4-FFF2-40B4-BE49-F238E27FC236}">
                <a16:creationId xmlns:a16="http://schemas.microsoft.com/office/drawing/2014/main" id="{B05D544A-676E-65AB-75F1-FE9332C2D8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F3EEF3-6F83-28CC-0F7E-A367A79EF5DE}"/>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057090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2023/12/15</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4796627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2023/12/15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719453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2023/12/15</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09928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2023/12/15</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6326220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2023/12/15</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9939149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2023/12/15</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375391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0" y="72019"/>
            <a:ext cx="2743200" cy="365125"/>
          </a:xfrm>
          <a:prstGeom prst="rect">
            <a:avLst/>
          </a:prstGeom>
        </p:spPr>
        <p:txBody>
          <a:bodyPr/>
          <a:lstStyle/>
          <a:p>
            <a:fld id="{9CE5B826-6809-49B3-9B4B-177D412235B0}" type="datetimeFigureOut">
              <a:rPr lang="zh-CN" altLang="en-US" smtClean="0"/>
              <a:t>2023/12/15</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9317463" y="6356351"/>
            <a:ext cx="2743200" cy="365125"/>
          </a:xfrm>
          <a:prstGeom prst="rect">
            <a:avLst/>
          </a:prstGeom>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467238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7177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12E4-460C-3209-1FEF-905EE1ECC3B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B62E0B-227B-E5D1-2E37-8EC5E569096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24773-2FDE-D4F4-4D9E-5C1153DBDEAF}"/>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12/15/2023</a:t>
            </a:fld>
            <a:endParaRPr lang="en-US"/>
          </a:p>
        </p:txBody>
      </p:sp>
      <p:sp>
        <p:nvSpPr>
          <p:cNvPr id="5" name="Footer Placeholder 4">
            <a:extLst>
              <a:ext uri="{FF2B5EF4-FFF2-40B4-BE49-F238E27FC236}">
                <a16:creationId xmlns:a16="http://schemas.microsoft.com/office/drawing/2014/main" id="{61F48E5B-4A10-BD15-8A2F-890B0445FC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12FF32-2C14-17EF-D4E4-41597CB952B1}"/>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46942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3882-7E43-2921-EC5B-732B064AB8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6498846-62BE-1CC3-D94C-5DB698D19E7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F666B1-011E-58C6-E509-9C0DD90BEBC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EDF616-322B-3EB8-8117-ABFCB9DFA9CE}"/>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12/15/2023</a:t>
            </a:fld>
            <a:endParaRPr lang="en-US"/>
          </a:p>
        </p:txBody>
      </p:sp>
      <p:sp>
        <p:nvSpPr>
          <p:cNvPr id="6" name="Footer Placeholder 5">
            <a:extLst>
              <a:ext uri="{FF2B5EF4-FFF2-40B4-BE49-F238E27FC236}">
                <a16:creationId xmlns:a16="http://schemas.microsoft.com/office/drawing/2014/main" id="{7CAB01CE-AF82-20B3-11AD-83780F23BC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D83FD09-6F48-7088-33CE-FD19EAF206CF}"/>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53718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6A4D-3FE3-AC1E-7F67-90908F8AE66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E3D3C90-195B-EAA5-721B-A44EBD7BEC4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44B2AE-75CD-8410-8E92-C6EBCFF3ED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104A70-F74A-18C2-BCD9-00EE97B43BB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3A2569-CB59-E799-BEE3-21C1824B198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F8FBF5-432F-E56B-4198-CEA1BD5F7123}"/>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12/15/2023</a:t>
            </a:fld>
            <a:endParaRPr lang="en-US"/>
          </a:p>
        </p:txBody>
      </p:sp>
      <p:sp>
        <p:nvSpPr>
          <p:cNvPr id="8" name="Footer Placeholder 7">
            <a:extLst>
              <a:ext uri="{FF2B5EF4-FFF2-40B4-BE49-F238E27FC236}">
                <a16:creationId xmlns:a16="http://schemas.microsoft.com/office/drawing/2014/main" id="{414035B2-6A33-6419-C559-237AC1D63E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8562AA-A5CA-61BB-99BD-2F09EAB5C267}"/>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71568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C147-03C8-39CE-EB76-5F3A75318F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262405F-6DE9-7AD8-CEE6-2EBC238C30D1}"/>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12/15/2023</a:t>
            </a:fld>
            <a:endParaRPr lang="en-US"/>
          </a:p>
        </p:txBody>
      </p:sp>
      <p:sp>
        <p:nvSpPr>
          <p:cNvPr id="4" name="Footer Placeholder 3">
            <a:extLst>
              <a:ext uri="{FF2B5EF4-FFF2-40B4-BE49-F238E27FC236}">
                <a16:creationId xmlns:a16="http://schemas.microsoft.com/office/drawing/2014/main" id="{E92FABAF-C44B-6229-60F6-BC33E57006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43F66FF-CEAD-6929-3860-B02BB4041FD2}"/>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72784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19C16-FDB2-9BE8-27AF-F764F597D1BD}"/>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12/15/2023</a:t>
            </a:fld>
            <a:endParaRPr lang="en-US"/>
          </a:p>
        </p:txBody>
      </p:sp>
      <p:sp>
        <p:nvSpPr>
          <p:cNvPr id="3" name="Footer Placeholder 2">
            <a:extLst>
              <a:ext uri="{FF2B5EF4-FFF2-40B4-BE49-F238E27FC236}">
                <a16:creationId xmlns:a16="http://schemas.microsoft.com/office/drawing/2014/main" id="{AC85A44D-3569-7068-FAC2-B9CD759E8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03A411C-4397-6716-A503-F6805717AA9C}"/>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114823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DBA3-BF2A-F1EE-C82D-7A51F2DD50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0B929E-424B-3A7C-3222-0637D8E378A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2642BD-0788-57BD-A754-78215E394C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C92F8-3750-472D-C677-61D4DC131BAE}"/>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12/15/2023</a:t>
            </a:fld>
            <a:endParaRPr lang="en-US"/>
          </a:p>
        </p:txBody>
      </p:sp>
      <p:sp>
        <p:nvSpPr>
          <p:cNvPr id="6" name="Footer Placeholder 5">
            <a:extLst>
              <a:ext uri="{FF2B5EF4-FFF2-40B4-BE49-F238E27FC236}">
                <a16:creationId xmlns:a16="http://schemas.microsoft.com/office/drawing/2014/main" id="{529A0D5D-30E3-5A07-3015-8669D9715F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48D004-D380-C1C2-ECBE-179462C93B13}"/>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254430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F45B-D428-1E95-D195-F23173BD5F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F8F756-10D4-E2B2-0446-A7D74EEAE5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4D2CC7-4EE4-A8D3-06F8-FF3A429061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E3EBEE-30B1-114A-1BD5-94C41C523648}"/>
              </a:ext>
            </a:extLst>
          </p:cNvPr>
          <p:cNvSpPr>
            <a:spLocks noGrp="1"/>
          </p:cNvSpPr>
          <p:nvPr>
            <p:ph type="dt" sz="half" idx="10"/>
          </p:nvPr>
        </p:nvSpPr>
        <p:spPr>
          <a:xfrm>
            <a:off x="838200" y="6356350"/>
            <a:ext cx="2743200" cy="365125"/>
          </a:xfrm>
          <a:prstGeom prst="rect">
            <a:avLst/>
          </a:prstGeom>
        </p:spPr>
        <p:txBody>
          <a:bodyPr/>
          <a:lstStyle/>
          <a:p>
            <a:fld id="{B24D013A-6DDD-4F86-9CDD-09655C043FD6}" type="datetimeFigureOut">
              <a:rPr lang="en-US" smtClean="0"/>
              <a:t>12/15/2023</a:t>
            </a:fld>
            <a:endParaRPr lang="en-US"/>
          </a:p>
        </p:txBody>
      </p:sp>
      <p:sp>
        <p:nvSpPr>
          <p:cNvPr id="6" name="Footer Placeholder 5">
            <a:extLst>
              <a:ext uri="{FF2B5EF4-FFF2-40B4-BE49-F238E27FC236}">
                <a16:creationId xmlns:a16="http://schemas.microsoft.com/office/drawing/2014/main" id="{E0E548D7-55EC-A530-8EC0-30AB4C695B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20E746-9204-CF27-4D29-FFE17864CA81}"/>
              </a:ext>
            </a:extLst>
          </p:cNvPr>
          <p:cNvSpPr>
            <a:spLocks noGrp="1"/>
          </p:cNvSpPr>
          <p:nvPr>
            <p:ph type="sldNum" sz="quarter" idx="12"/>
          </p:nvPr>
        </p:nvSpPr>
        <p:spPr>
          <a:xfrm>
            <a:off x="8610600" y="6356350"/>
            <a:ext cx="2743200" cy="365125"/>
          </a:xfrm>
          <a:prstGeom prst="rect">
            <a:avLst/>
          </a:prstGeom>
        </p:spPr>
        <p:txBody>
          <a:bodyPr/>
          <a:lstStyle/>
          <a:p>
            <a:fld id="{16D9641D-481C-48AD-A9C7-E046F4309CD0}" type="slidenum">
              <a:rPr lang="en-US" smtClean="0"/>
              <a:t>‹#›</a:t>
            </a:fld>
            <a:endParaRPr lang="en-US"/>
          </a:p>
        </p:txBody>
      </p:sp>
    </p:spTree>
    <p:extLst>
      <p:ext uri="{BB962C8B-B14F-4D97-AF65-F5344CB8AC3E}">
        <p14:creationId xmlns:p14="http://schemas.microsoft.com/office/powerpoint/2010/main" val="377992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9000" b="-9000"/>
          </a:stretch>
        </a:blipFill>
        <a:effectLst/>
      </p:bgPr>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BD6761DA-E747-1D30-1B6C-E6BA972208F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6072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5" r:id="rId12"/>
    <p:sldLayoutId id="2147483673" r:id="rId13"/>
    <p:sldLayoutId id="2147483674" r:id="rId14"/>
    <p:sldLayoutId id="214748373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54F9666D-8EB4-C1B4-B445-4688792CC2F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0322118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2.wav"/><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2.wav"/><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1380A1-2FD8-849F-D679-7F48387AF85D}"/>
              </a:ext>
            </a:extLst>
          </p:cNvPr>
          <p:cNvSpPr txBox="1"/>
          <p:nvPr/>
        </p:nvSpPr>
        <p:spPr>
          <a:xfrm>
            <a:off x="2453011" y="167490"/>
            <a:ext cx="72256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Thứ</a:t>
            </a: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a:t>
            </a:r>
            <a:r>
              <a:rPr kumimoji="0" lang="en-US" sz="32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ngày</a:t>
            </a: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a:t>
            </a:r>
            <a:r>
              <a:rPr kumimoji="0" lang="en-US" sz="32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tháng</a:t>
            </a: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a:t>
            </a:r>
            <a:r>
              <a:rPr kumimoji="0" lang="en-US" sz="32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năm</a:t>
            </a: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Times New Roman" panose="02020603050405020304" pitchFamily="18" charset="0"/>
              </a:rPr>
              <a:t>…</a:t>
            </a:r>
          </a:p>
        </p:txBody>
      </p:sp>
      <p:pic>
        <p:nvPicPr>
          <p:cNvPr id="9" name="Picture 8">
            <a:extLst>
              <a:ext uri="{FF2B5EF4-FFF2-40B4-BE49-F238E27FC236}">
                <a16:creationId xmlns:a16="http://schemas.microsoft.com/office/drawing/2014/main" id="{E3FAC606-9257-0FC8-9477-81F79D114071}"/>
              </a:ext>
            </a:extLst>
          </p:cNvPr>
          <p:cNvPicPr>
            <a:picLocks noChangeAspect="1"/>
          </p:cNvPicPr>
          <p:nvPr/>
        </p:nvPicPr>
        <p:blipFill>
          <a:blip r:embed="rId3"/>
          <a:stretch>
            <a:fillRect/>
          </a:stretch>
        </p:blipFill>
        <p:spPr>
          <a:xfrm>
            <a:off x="4052902" y="785199"/>
            <a:ext cx="4048095" cy="963251"/>
          </a:xfrm>
          <a:prstGeom prst="rect">
            <a:avLst/>
          </a:prstGeom>
        </p:spPr>
      </p:pic>
      <p:pic>
        <p:nvPicPr>
          <p:cNvPr id="4" name="Picture 3">
            <a:extLst>
              <a:ext uri="{FF2B5EF4-FFF2-40B4-BE49-F238E27FC236}">
                <a16:creationId xmlns:a16="http://schemas.microsoft.com/office/drawing/2014/main" id="{A7926FEF-32DE-65E7-AA3B-DE4074204AF5}"/>
              </a:ext>
            </a:extLst>
          </p:cNvPr>
          <p:cNvPicPr>
            <a:picLocks noChangeAspect="1"/>
          </p:cNvPicPr>
          <p:nvPr/>
        </p:nvPicPr>
        <p:blipFill>
          <a:blip r:embed="rId4"/>
          <a:stretch>
            <a:fillRect/>
          </a:stretch>
        </p:blipFill>
        <p:spPr>
          <a:xfrm>
            <a:off x="0" y="-482466"/>
            <a:ext cx="2755631" cy="2755631"/>
          </a:xfrm>
          <a:prstGeom prst="rect">
            <a:avLst/>
          </a:prstGeom>
        </p:spPr>
      </p:pic>
      <p:pic>
        <p:nvPicPr>
          <p:cNvPr id="10" name="Picture 9">
            <a:extLst>
              <a:ext uri="{FF2B5EF4-FFF2-40B4-BE49-F238E27FC236}">
                <a16:creationId xmlns:a16="http://schemas.microsoft.com/office/drawing/2014/main" id="{ED64FAC4-4C0E-5CE3-CCE2-8B045EC1343D}"/>
              </a:ext>
            </a:extLst>
          </p:cNvPr>
          <p:cNvPicPr>
            <a:picLocks noChangeAspect="1"/>
          </p:cNvPicPr>
          <p:nvPr/>
        </p:nvPicPr>
        <p:blipFill>
          <a:blip r:embed="rId5"/>
          <a:stretch>
            <a:fillRect/>
          </a:stretch>
        </p:blipFill>
        <p:spPr>
          <a:xfrm>
            <a:off x="875844" y="1724286"/>
            <a:ext cx="10516511" cy="2761727"/>
          </a:xfrm>
          <a:prstGeom prst="rect">
            <a:avLst/>
          </a:prstGeom>
        </p:spPr>
      </p:pic>
    </p:spTree>
    <p:extLst>
      <p:ext uri="{BB962C8B-B14F-4D97-AF65-F5344CB8AC3E}">
        <p14:creationId xmlns:p14="http://schemas.microsoft.com/office/powerpoint/2010/main" val="31223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2997614" y="154276"/>
            <a:ext cx="6632161" cy="646986"/>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Nhà ở và nhà sinh hoạt cộng đồng: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2" name="TextBox 1">
            <a:extLst>
              <a:ext uri="{FF2B5EF4-FFF2-40B4-BE49-F238E27FC236}">
                <a16:creationId xmlns:a16="http://schemas.microsoft.com/office/drawing/2014/main" id="{CC32532F-4630-EFD5-9DBA-F97326D2AFBA}"/>
              </a:ext>
            </a:extLst>
          </p:cNvPr>
          <p:cNvSpPr txBox="1"/>
          <p:nvPr/>
        </p:nvSpPr>
        <p:spPr>
          <a:xfrm>
            <a:off x="438150" y="1181995"/>
            <a:ext cx="5619749" cy="200906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Đồng bào Tây Nguyên thường ở trong những ngôi nhà sàn làm bằng các vật liệu truyền thống như: gỗ, tre, nứa, lá...</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3E591459-105A-B3C6-EB13-C8D7BE45CC25}"/>
              </a:ext>
            </a:extLst>
          </p:cNvPr>
          <p:cNvSpPr txBox="1"/>
          <p:nvPr/>
        </p:nvSpPr>
        <p:spPr>
          <a:xfrm>
            <a:off x="390525" y="3562769"/>
            <a:ext cx="5619749" cy="2962513"/>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Mỗi buôn làng có một ngôi nhà chung được xây dựng ở trung tâm buôn làng, ví dụ như: nhà Rông của người Ba Na, Gia Rai</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nhà Dài của người Ê Đê,....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9" name="Picture 8">
            <a:extLst>
              <a:ext uri="{FF2B5EF4-FFF2-40B4-BE49-F238E27FC236}">
                <a16:creationId xmlns:a16="http://schemas.microsoft.com/office/drawing/2014/main" id="{D3EA339A-BD5D-8BDC-83BA-4FD2F23C1DA0}"/>
              </a:ext>
            </a:extLst>
          </p:cNvPr>
          <p:cNvPicPr>
            <a:picLocks noChangeAspect="1"/>
          </p:cNvPicPr>
          <p:nvPr/>
        </p:nvPicPr>
        <p:blipFill>
          <a:blip r:embed="rId3"/>
          <a:stretch>
            <a:fillRect/>
          </a:stretch>
        </p:blipFill>
        <p:spPr>
          <a:xfrm>
            <a:off x="6996113" y="1147763"/>
            <a:ext cx="3271838" cy="2810766"/>
          </a:xfrm>
          <a:prstGeom prst="rect">
            <a:avLst/>
          </a:prstGeom>
        </p:spPr>
      </p:pic>
      <p:pic>
        <p:nvPicPr>
          <p:cNvPr id="11" name="Picture 10">
            <a:extLst>
              <a:ext uri="{FF2B5EF4-FFF2-40B4-BE49-F238E27FC236}">
                <a16:creationId xmlns:a16="http://schemas.microsoft.com/office/drawing/2014/main" id="{18C0ED7C-2B5E-8109-833F-1765DFE214A4}"/>
              </a:ext>
            </a:extLst>
          </p:cNvPr>
          <p:cNvPicPr>
            <a:picLocks noChangeAspect="1"/>
          </p:cNvPicPr>
          <p:nvPr/>
        </p:nvPicPr>
        <p:blipFill>
          <a:blip r:embed="rId4"/>
          <a:stretch>
            <a:fillRect/>
          </a:stretch>
        </p:blipFill>
        <p:spPr>
          <a:xfrm>
            <a:off x="6353175" y="4062412"/>
            <a:ext cx="4867276" cy="2433638"/>
          </a:xfrm>
          <a:prstGeom prst="rect">
            <a:avLst/>
          </a:prstGeom>
        </p:spPr>
      </p:pic>
    </p:spTree>
    <p:extLst>
      <p:ext uri="{BB962C8B-B14F-4D97-AF65-F5344CB8AC3E}">
        <p14:creationId xmlns:p14="http://schemas.microsoft.com/office/powerpoint/2010/main" val="3518578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4150140" y="78076"/>
            <a:ext cx="3784186" cy="715089"/>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lvl="0" algn="ctr">
              <a:defRPr/>
            </a:pPr>
            <a:r>
              <a:rPr lang="vi-VN" sz="3600" b="1" dirty="0">
                <a:solidFill>
                  <a:prstClr val="black"/>
                </a:solidFill>
                <a:latin typeface="Calibri" panose="020F0502020204030204" pitchFamily="34" charset="0"/>
                <a:ea typeface="Roboto" panose="02000000000000000000" pitchFamily="2" charset="0"/>
                <a:cs typeface="Calibri" panose="020F0502020204030204" pitchFamily="34" charset="0"/>
              </a:rPr>
              <a:t>Trang phục:</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2" name="TextBox 1">
            <a:extLst>
              <a:ext uri="{FF2B5EF4-FFF2-40B4-BE49-F238E27FC236}">
                <a16:creationId xmlns:a16="http://schemas.microsoft.com/office/drawing/2014/main" id="{CC32532F-4630-EFD5-9DBA-F97326D2AFBA}"/>
              </a:ext>
            </a:extLst>
          </p:cNvPr>
          <p:cNvSpPr txBox="1"/>
          <p:nvPr/>
        </p:nvSpPr>
        <p:spPr>
          <a:xfrm>
            <a:off x="561975" y="1382020"/>
            <a:ext cx="6019800" cy="200906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Trang phục truyền thống của đồng bào Tây Nguyên được may bằng vải thổ cẩm, trang trí các loại hoa văn màu sắc sặc sỡ.</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3E591459-105A-B3C6-EB13-C8D7BE45CC25}"/>
              </a:ext>
            </a:extLst>
          </p:cNvPr>
          <p:cNvSpPr txBox="1"/>
          <p:nvPr/>
        </p:nvSpPr>
        <p:spPr>
          <a:xfrm>
            <a:off x="571500" y="4039495"/>
            <a:ext cx="6000750" cy="200906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Đàn ông thường đóng khố, ở trần, trời lạnh thì khoác thêm tấm choàng. Phụ nữ mặc áo chui đầu, váy tấm,....</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3" name="Picture 2">
            <a:extLst>
              <a:ext uri="{FF2B5EF4-FFF2-40B4-BE49-F238E27FC236}">
                <a16:creationId xmlns:a16="http://schemas.microsoft.com/office/drawing/2014/main" id="{4B84C9EF-47B5-4D88-B41E-2810EE98D32B}"/>
              </a:ext>
            </a:extLst>
          </p:cNvPr>
          <p:cNvPicPr>
            <a:picLocks noChangeAspect="1"/>
          </p:cNvPicPr>
          <p:nvPr/>
        </p:nvPicPr>
        <p:blipFill>
          <a:blip r:embed="rId3"/>
          <a:stretch>
            <a:fillRect/>
          </a:stretch>
        </p:blipFill>
        <p:spPr>
          <a:xfrm>
            <a:off x="7386637" y="1171574"/>
            <a:ext cx="3233738" cy="2523893"/>
          </a:xfrm>
          <a:prstGeom prst="rect">
            <a:avLst/>
          </a:prstGeom>
        </p:spPr>
      </p:pic>
      <p:pic>
        <p:nvPicPr>
          <p:cNvPr id="5" name="Picture 4">
            <a:extLst>
              <a:ext uri="{FF2B5EF4-FFF2-40B4-BE49-F238E27FC236}">
                <a16:creationId xmlns:a16="http://schemas.microsoft.com/office/drawing/2014/main" id="{F797CCCC-7738-A014-2A18-7B26DDAC3A7A}"/>
              </a:ext>
            </a:extLst>
          </p:cNvPr>
          <p:cNvPicPr>
            <a:picLocks noChangeAspect="1"/>
          </p:cNvPicPr>
          <p:nvPr/>
        </p:nvPicPr>
        <p:blipFill>
          <a:blip r:embed="rId4"/>
          <a:stretch>
            <a:fillRect/>
          </a:stretch>
        </p:blipFill>
        <p:spPr>
          <a:xfrm>
            <a:off x="7367587" y="3890962"/>
            <a:ext cx="3271838" cy="2549938"/>
          </a:xfrm>
          <a:prstGeom prst="rect">
            <a:avLst/>
          </a:prstGeom>
        </p:spPr>
      </p:pic>
    </p:spTree>
    <p:extLst>
      <p:ext uri="{BB962C8B-B14F-4D97-AF65-F5344CB8AC3E}">
        <p14:creationId xmlns:p14="http://schemas.microsoft.com/office/powerpoint/2010/main" val="3635407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4150140" y="78076"/>
            <a:ext cx="3784186" cy="783193"/>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lvl="0" algn="ctr">
              <a:defRPr/>
            </a:pPr>
            <a:r>
              <a:rPr lang="vi-VN" sz="4000" b="1" dirty="0">
                <a:solidFill>
                  <a:prstClr val="black"/>
                </a:solidFill>
                <a:latin typeface="Calibri" panose="020F0502020204030204" pitchFamily="34" charset="0"/>
                <a:ea typeface="Roboto" panose="02000000000000000000" pitchFamily="2" charset="0"/>
                <a:cs typeface="Calibri" panose="020F0502020204030204" pitchFamily="34" charset="0"/>
              </a:rPr>
              <a:t>Lễ hội</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2" name="TextBox 1">
            <a:extLst>
              <a:ext uri="{FF2B5EF4-FFF2-40B4-BE49-F238E27FC236}">
                <a16:creationId xmlns:a16="http://schemas.microsoft.com/office/drawing/2014/main" id="{CC32532F-4630-EFD5-9DBA-F97326D2AFBA}"/>
              </a:ext>
            </a:extLst>
          </p:cNvPr>
          <p:cNvSpPr txBox="1"/>
          <p:nvPr/>
        </p:nvSpPr>
        <p:spPr>
          <a:xfrm>
            <a:off x="561975" y="1620383"/>
            <a:ext cx="6019800" cy="1532334"/>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Lễ hội là một phần không thể thiếu trong đời sống tinh thần của các dân tộc ở Tây Nguyên.</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3E591459-105A-B3C6-EB13-C8D7BE45CC25}"/>
              </a:ext>
            </a:extLst>
          </p:cNvPr>
          <p:cNvSpPr txBox="1"/>
          <p:nvPr/>
        </p:nvSpPr>
        <p:spPr>
          <a:xfrm>
            <a:off x="571500" y="4039495"/>
            <a:ext cx="6000750" cy="200906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Ở Tây Nguyên có nhiều lễ hội đặc sắc, tiêu biểu như: lễ hội Cồng chiêng, lễ hội Đua voi, lễ Tạ ơn cha mẹ,…</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AFE35D47-AAB5-0185-2823-B02500951877}"/>
              </a:ext>
            </a:extLst>
          </p:cNvPr>
          <p:cNvPicPr>
            <a:picLocks noChangeAspect="1"/>
          </p:cNvPicPr>
          <p:nvPr/>
        </p:nvPicPr>
        <p:blipFill>
          <a:blip r:embed="rId3"/>
          <a:stretch>
            <a:fillRect/>
          </a:stretch>
        </p:blipFill>
        <p:spPr>
          <a:xfrm>
            <a:off x="7467599" y="1204912"/>
            <a:ext cx="3438525" cy="2296358"/>
          </a:xfrm>
          <a:prstGeom prst="rect">
            <a:avLst/>
          </a:prstGeom>
        </p:spPr>
      </p:pic>
      <p:pic>
        <p:nvPicPr>
          <p:cNvPr id="9" name="Picture 8">
            <a:extLst>
              <a:ext uri="{FF2B5EF4-FFF2-40B4-BE49-F238E27FC236}">
                <a16:creationId xmlns:a16="http://schemas.microsoft.com/office/drawing/2014/main" id="{79E46399-558F-8500-4A69-7A779514B889}"/>
              </a:ext>
            </a:extLst>
          </p:cNvPr>
          <p:cNvPicPr>
            <a:picLocks noChangeAspect="1"/>
          </p:cNvPicPr>
          <p:nvPr/>
        </p:nvPicPr>
        <p:blipFill>
          <a:blip r:embed="rId4"/>
          <a:stretch>
            <a:fillRect/>
          </a:stretch>
        </p:blipFill>
        <p:spPr>
          <a:xfrm>
            <a:off x="7624762" y="3895724"/>
            <a:ext cx="3382947" cy="2390775"/>
          </a:xfrm>
          <a:prstGeom prst="rect">
            <a:avLst/>
          </a:prstGeom>
        </p:spPr>
      </p:pic>
    </p:spTree>
    <p:extLst>
      <p:ext uri="{BB962C8B-B14F-4D97-AF65-F5344CB8AC3E}">
        <p14:creationId xmlns:p14="http://schemas.microsoft.com/office/powerpoint/2010/main" val="24257341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900" decel="100000" fill="hold"/>
                                        <p:tgtEl>
                                          <p:spTgt spid="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DE2A5F-9FDD-6159-E92B-06B485A55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98" y="781050"/>
            <a:ext cx="11498053" cy="5860777"/>
          </a:xfrm>
          <a:prstGeom prst="rect">
            <a:avLst/>
          </a:prstGeom>
        </p:spPr>
      </p:pic>
      <p:sp>
        <p:nvSpPr>
          <p:cNvPr id="8" name="TextBox 7">
            <a:extLst>
              <a:ext uri="{FF2B5EF4-FFF2-40B4-BE49-F238E27FC236}">
                <a16:creationId xmlns:a16="http://schemas.microsoft.com/office/drawing/2014/main" id="{7FAFF7CB-65A4-F0E0-A018-F52F33234CA3}"/>
              </a:ext>
            </a:extLst>
          </p:cNvPr>
          <p:cNvSpPr txBox="1"/>
          <p:nvPr/>
        </p:nvSpPr>
        <p:spPr>
          <a:xfrm>
            <a:off x="3143251" y="1457325"/>
            <a:ext cx="5686424" cy="2708434"/>
          </a:xfrm>
          <a:prstGeom prst="rect">
            <a:avLst/>
          </a:prstGeom>
          <a:noFill/>
        </p:spPr>
        <p:txBody>
          <a:bodyPr wrap="square" rtlCol="0">
            <a:spAutoFit/>
          </a:bodyPr>
          <a:lstStyle/>
          <a:p>
            <a:pPr lvl="0" algn="just">
              <a:defRPr/>
            </a:pPr>
            <a:r>
              <a:rPr lang="vi-VN" sz="34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Em hãy chỉ ra một số điểm giống và khác nhau về nhà ở và nhà sinh hoạt cộng đồng</a:t>
            </a:r>
            <a:r>
              <a:rPr lang="en-US" sz="34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a:t>
            </a:r>
            <a:r>
              <a:rPr lang="vi-VN" sz="34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 trang phục của dân tộc vùng Tây Nguyên so với dân tộc em.</a:t>
            </a:r>
            <a:endParaRPr kumimoji="0" lang="en-US" sz="34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3131280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4150140" y="78076"/>
            <a:ext cx="3784186" cy="783193"/>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panose="020F0502020204030204" pitchFamily="34" charset="0"/>
                <a:ea typeface="Roboto" panose="02000000000000000000" pitchFamily="2" charset="0"/>
                <a:cs typeface="Calibri" panose="020F0502020204030204" pitchFamily="34" charset="0"/>
              </a:rPr>
              <a:t>So </a:t>
            </a:r>
            <a:r>
              <a:rPr lang="en-US" sz="4000" b="1" dirty="0" err="1">
                <a:solidFill>
                  <a:prstClr val="black"/>
                </a:solidFill>
                <a:latin typeface="Calibri" panose="020F0502020204030204" pitchFamily="34" charset="0"/>
                <a:ea typeface="Roboto" panose="02000000000000000000" pitchFamily="2" charset="0"/>
                <a:cs typeface="Calibri" panose="020F0502020204030204" pitchFamily="34" charset="0"/>
              </a:rPr>
              <a:t>sánh</a:t>
            </a:r>
            <a:r>
              <a:rPr lang="en-US" sz="4000" b="1" dirty="0">
                <a:solidFill>
                  <a:prstClr val="black"/>
                </a:solidFill>
                <a:latin typeface="Calibri" panose="020F0502020204030204" pitchFamily="34" charset="0"/>
                <a:ea typeface="Roboto" panose="02000000000000000000" pitchFamily="2" charset="0"/>
                <a:cs typeface="Calibri" panose="020F0502020204030204" pitchFamily="34" charset="0"/>
              </a:rPr>
              <a:t> </a:t>
            </a:r>
            <a:r>
              <a:rPr lang="en-US" sz="4000" b="1" dirty="0" err="1">
                <a:solidFill>
                  <a:prstClr val="black"/>
                </a:solidFill>
                <a:latin typeface="Calibri" panose="020F0502020204030204" pitchFamily="34" charset="0"/>
                <a:ea typeface="Roboto" panose="02000000000000000000" pitchFamily="2" charset="0"/>
                <a:cs typeface="Calibri" panose="020F0502020204030204" pitchFamily="34" charset="0"/>
              </a:rPr>
              <a:t>nhà</a:t>
            </a:r>
            <a:r>
              <a:rPr lang="en-US" sz="4000" b="1" dirty="0">
                <a:solidFill>
                  <a:prstClr val="black"/>
                </a:solidFill>
                <a:latin typeface="Calibri" panose="020F0502020204030204" pitchFamily="34" charset="0"/>
                <a:ea typeface="Roboto" panose="02000000000000000000" pitchFamily="2" charset="0"/>
                <a:cs typeface="Calibri" panose="020F0502020204030204" pitchFamily="34" charset="0"/>
              </a:rPr>
              <a:t> ở</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
        <p:nvSpPr>
          <p:cNvPr id="2" name="TextBox 1">
            <a:extLst>
              <a:ext uri="{FF2B5EF4-FFF2-40B4-BE49-F238E27FC236}">
                <a16:creationId xmlns:a16="http://schemas.microsoft.com/office/drawing/2014/main" id="{CC32532F-4630-EFD5-9DBA-F97326D2AFBA}"/>
              </a:ext>
            </a:extLst>
          </p:cNvPr>
          <p:cNvSpPr txBox="1"/>
          <p:nvPr/>
        </p:nvSpPr>
        <p:spPr>
          <a:xfrm>
            <a:off x="447675" y="1195329"/>
            <a:ext cx="6019800" cy="2553891"/>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400" b="1" dirty="0">
                <a:solidFill>
                  <a:prstClr val="black"/>
                </a:solidFill>
                <a:latin typeface="Arial" panose="020B0604020202020204" pitchFamily="34" charset="0"/>
                <a:ea typeface="Roboto" panose="02000000000000000000" pitchFamily="2" charset="0"/>
                <a:cs typeface="Arial" panose="020B0604020202020204" pitchFamily="34" charset="0"/>
              </a:rPr>
              <a:t>Nhà </a:t>
            </a:r>
            <a:r>
              <a:rPr lang="en-US" sz="2400" b="1" dirty="0">
                <a:solidFill>
                  <a:prstClr val="black"/>
                </a:solidFill>
                <a:latin typeface="Arial" panose="020B0604020202020204" pitchFamily="34" charset="0"/>
                <a:ea typeface="Roboto" panose="02000000000000000000" pitchFamily="2" charset="0"/>
                <a:cs typeface="Arial" panose="020B0604020202020204" pitchFamily="34" charset="0"/>
              </a:rPr>
              <a:t>ở </a:t>
            </a:r>
            <a:r>
              <a:rPr lang="en-US" sz="2400" b="1" dirty="0" err="1">
                <a:solidFill>
                  <a:prstClr val="black"/>
                </a:solidFill>
                <a:latin typeface="Arial" panose="020B0604020202020204" pitchFamily="34" charset="0"/>
                <a:ea typeface="Roboto" panose="02000000000000000000" pitchFamily="2" charset="0"/>
                <a:cs typeface="Arial" panose="020B0604020202020204" pitchFamily="34" charset="0"/>
              </a:rPr>
              <a:t>vùng</a:t>
            </a:r>
            <a:r>
              <a:rPr lang="en-US" sz="24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400" b="1" dirty="0" err="1">
                <a:solidFill>
                  <a:prstClr val="black"/>
                </a:solidFill>
                <a:latin typeface="Arial" panose="020B0604020202020204" pitchFamily="34" charset="0"/>
                <a:ea typeface="Roboto" panose="02000000000000000000" pitchFamily="2" charset="0"/>
                <a:cs typeface="Arial" panose="020B0604020202020204" pitchFamily="34" charset="0"/>
              </a:rPr>
              <a:t>Tây</a:t>
            </a:r>
            <a:r>
              <a:rPr lang="en-US" sz="24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400" b="1" dirty="0" err="1">
                <a:solidFill>
                  <a:prstClr val="black"/>
                </a:solidFill>
                <a:latin typeface="Arial" panose="020B0604020202020204" pitchFamily="34" charset="0"/>
                <a:ea typeface="Roboto" panose="02000000000000000000" pitchFamily="2" charset="0"/>
                <a:cs typeface="Arial" panose="020B0604020202020204" pitchFamily="34" charset="0"/>
              </a:rPr>
              <a:t>Nguyên</a:t>
            </a:r>
            <a:r>
              <a:rPr lang="en-US" sz="24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400" b="1" dirty="0" err="1">
                <a:solidFill>
                  <a:prstClr val="black"/>
                </a:solidFill>
                <a:latin typeface="Arial" panose="020B0604020202020204" pitchFamily="34" charset="0"/>
                <a:ea typeface="Roboto" panose="02000000000000000000" pitchFamily="2" charset="0"/>
                <a:cs typeface="Arial" panose="020B0604020202020204" pitchFamily="34" charset="0"/>
              </a:rPr>
              <a:t>thường</a:t>
            </a:r>
            <a:r>
              <a:rPr lang="vi-VN" sz="2400" b="1" dirty="0">
                <a:solidFill>
                  <a:prstClr val="black"/>
                </a:solidFill>
                <a:latin typeface="Arial" panose="020B0604020202020204" pitchFamily="34" charset="0"/>
                <a:ea typeface="Roboto" panose="02000000000000000000" pitchFamily="2" charset="0"/>
                <a:cs typeface="Arial" panose="020B0604020202020204" pitchFamily="34" charset="0"/>
              </a:rPr>
              <a:t> được xây dựng chủ yếu bằng các vật liệu như: cỏ tranh, tre, gỗ, lồ ô,... và được xây cất trên một khoảng đất rộng, nằm ngay tại khu vực</a:t>
            </a:r>
            <a:r>
              <a:rPr lang="en-US" sz="24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vi-VN" sz="2400" b="1" dirty="0">
                <a:solidFill>
                  <a:prstClr val="black"/>
                </a:solidFill>
                <a:latin typeface="Arial" panose="020B0604020202020204" pitchFamily="34" charset="0"/>
                <a:ea typeface="Roboto" panose="02000000000000000000" pitchFamily="2" charset="0"/>
                <a:cs typeface="Arial" panose="020B0604020202020204" pitchFamily="34" charset="0"/>
              </a:rPr>
              <a:t>Trung</a:t>
            </a:r>
            <a:r>
              <a:rPr lang="en-US" sz="24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vi-VN" sz="2400" b="1" dirty="0">
                <a:solidFill>
                  <a:prstClr val="black"/>
                </a:solidFill>
                <a:latin typeface="Arial" panose="020B0604020202020204" pitchFamily="34" charset="0"/>
                <a:ea typeface="Roboto" panose="02000000000000000000" pitchFamily="2" charset="0"/>
                <a:cs typeface="Arial" panose="020B0604020202020204" pitchFamily="34" charset="0"/>
              </a:rPr>
              <a:t>tâm của buôn, làng</a:t>
            </a:r>
            <a:r>
              <a:rPr lang="en-US" sz="2400" b="1" dirty="0">
                <a:solidFill>
                  <a:prstClr val="black"/>
                </a:solidFill>
                <a:latin typeface="Arial" panose="020B0604020202020204" pitchFamily="34" charset="0"/>
                <a:ea typeface="Roboto" panose="02000000000000000000" pitchFamily="2" charset="0"/>
                <a:cs typeface="Arial" panose="020B0604020202020204" pitchFamily="34" charset="0"/>
              </a:rPr>
              <a:t>.</a:t>
            </a:r>
            <a:endParaRPr lang="vi-VN" sz="2400" b="1" dirty="0">
              <a:solidFill>
                <a:prstClr val="black"/>
              </a:solidFill>
              <a:latin typeface="Arial" panose="020B0604020202020204" pitchFamily="34"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3E591459-105A-B3C6-EB13-C8D7BE45CC25}"/>
              </a:ext>
            </a:extLst>
          </p:cNvPr>
          <p:cNvSpPr txBox="1"/>
          <p:nvPr/>
        </p:nvSpPr>
        <p:spPr>
          <a:xfrm>
            <a:off x="571500" y="4277858"/>
            <a:ext cx="6000750" cy="1532334"/>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Nhà </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ở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dân</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tộc</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em</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thường</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được xây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bằng</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vi-VN" sz="2800" b="1" dirty="0">
                <a:solidFill>
                  <a:prstClr val="black"/>
                </a:solidFill>
                <a:latin typeface="Arial" panose="020B0604020202020204" pitchFamily="34" charset="0"/>
                <a:ea typeface="Roboto" panose="02000000000000000000" pitchFamily="2" charset="0"/>
                <a:cs typeface="Arial" panose="020B0604020202020204" pitchFamily="34" charset="0"/>
              </a:rPr>
              <a:t>gạch,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ngói</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bê</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tông</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 xi </a:t>
            </a:r>
            <a:r>
              <a:rPr lang="en-US" sz="2800" b="1" dirty="0" err="1">
                <a:solidFill>
                  <a:prstClr val="black"/>
                </a:solidFill>
                <a:latin typeface="Arial" panose="020B0604020202020204" pitchFamily="34" charset="0"/>
                <a:ea typeface="Roboto" panose="02000000000000000000" pitchFamily="2" charset="0"/>
                <a:cs typeface="Arial" panose="020B0604020202020204" pitchFamily="34" charset="0"/>
              </a:rPr>
              <a:t>măng</a:t>
            </a:r>
            <a:r>
              <a:rPr lang="en-US" sz="2800" b="1" dirty="0">
                <a:solidFill>
                  <a:prstClr val="black"/>
                </a:solidFill>
                <a:latin typeface="Arial" panose="020B0604020202020204" pitchFamily="34" charset="0"/>
                <a:ea typeface="Roboto" panose="02000000000000000000" pitchFamily="2" charset="0"/>
                <a:cs typeface="Arial" panose="020B0604020202020204" pitchFamily="34" charset="0"/>
              </a:rPr>
              <a:t>.</a:t>
            </a:r>
            <a:endParaRPr lang="vi-VN" sz="2800" b="1" dirty="0">
              <a:solidFill>
                <a:prstClr val="black"/>
              </a:solidFill>
              <a:latin typeface="Arial" panose="020B0604020202020204" pitchFamily="34" charset="0"/>
              <a:ea typeface="Roboto" panose="02000000000000000000" pitchFamily="2" charset="0"/>
              <a:cs typeface="Arial" panose="020B0604020202020204" pitchFamily="34" charset="0"/>
            </a:endParaRPr>
          </a:p>
        </p:txBody>
      </p:sp>
      <p:pic>
        <p:nvPicPr>
          <p:cNvPr id="3" name="Picture 2" descr="Nhà rông - Nét văn hóa đặc sắc của đồng bào dân tộc Tây Nguyên">
            <a:extLst>
              <a:ext uri="{FF2B5EF4-FFF2-40B4-BE49-F238E27FC236}">
                <a16:creationId xmlns:a16="http://schemas.microsoft.com/office/drawing/2014/main" id="{9AC9B0CE-7A67-D364-812E-165BBA943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912" y="1195847"/>
            <a:ext cx="4276725" cy="23454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ác chất liệu lợp mái nhà phổ biến hiện nay - CafeLand.Vn">
            <a:extLst>
              <a:ext uri="{FF2B5EF4-FFF2-40B4-BE49-F238E27FC236}">
                <a16:creationId xmlns:a16="http://schemas.microsoft.com/office/drawing/2014/main" id="{B7158AD9-CD0B-0089-FAD9-240F65E04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059" y="3829050"/>
            <a:ext cx="4213591"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3002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1000"/>
                                        <p:tgtEl>
                                          <p:spTgt spid="4098"/>
                                        </p:tgtEl>
                                      </p:cBhvr>
                                    </p:animEffect>
                                    <p:anim calcmode="lin" valueType="num">
                                      <p:cBhvr>
                                        <p:cTn id="30" dur="1000" fill="hold"/>
                                        <p:tgtEl>
                                          <p:spTgt spid="4098"/>
                                        </p:tgtEl>
                                        <p:attrNameLst>
                                          <p:attrName>ppt_x</p:attrName>
                                        </p:attrNameLst>
                                      </p:cBhvr>
                                      <p:tavLst>
                                        <p:tav tm="0">
                                          <p:val>
                                            <p:strVal val="#ppt_x"/>
                                          </p:val>
                                        </p:tav>
                                        <p:tav tm="100000">
                                          <p:val>
                                            <p:strVal val="#ppt_x"/>
                                          </p:val>
                                        </p:tav>
                                      </p:tavLst>
                                    </p:anim>
                                    <p:anim calcmode="lin" valueType="num">
                                      <p:cBhvr>
                                        <p:cTn id="3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1">
            <a:extLst>
              <a:ext uri="{FF2B5EF4-FFF2-40B4-BE49-F238E27FC236}">
                <a16:creationId xmlns:a16="http://schemas.microsoft.com/office/drawing/2014/main" id="{5450FA93-27F7-4DC1-A1AA-105A8D54F622}"/>
              </a:ext>
            </a:extLst>
          </p:cNvPr>
          <p:cNvSpPr/>
          <p:nvPr/>
        </p:nvSpPr>
        <p:spPr>
          <a:xfrm>
            <a:off x="1087577" y="807326"/>
            <a:ext cx="10041281" cy="2060905"/>
          </a:xfrm>
          <a:prstGeom prst="roundRect">
            <a:avLst/>
          </a:prstGeom>
          <a:solidFill>
            <a:schemeClr val="bg1">
              <a:alpha val="68000"/>
            </a:schemeClr>
          </a:solidFill>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微软雅黑"/>
              <a:cs typeface="+mn-cs"/>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t="-10351"/>
          <a:stretch/>
        </p:blipFill>
        <p:spPr>
          <a:xfrm>
            <a:off x="1" y="4143192"/>
            <a:ext cx="3696511" cy="1173241"/>
          </a:xfrm>
          <a:prstGeom prst="rect">
            <a:avLst/>
          </a:prstGeom>
          <a:effectLst>
            <a:innerShdw blurRad="63500" dist="50800" dir="8100000">
              <a:prstClr val="black">
                <a:alpha val="50000"/>
              </a:prstClr>
            </a:innerShdw>
          </a:effectLst>
        </p:spPr>
      </p:pic>
      <p:pic>
        <p:nvPicPr>
          <p:cNvPr id="6" name="图片 4">
            <a:extLst>
              <a:ext uri="{FF2B5EF4-FFF2-40B4-BE49-F238E27FC236}">
                <a16:creationId xmlns:a16="http://schemas.microsoft.com/office/drawing/2014/main" id="{8C82996F-7220-48D6-8A1E-524AFE438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4648" y="1992069"/>
            <a:ext cx="3633200" cy="4865931"/>
          </a:xfrm>
          <a:prstGeom prst="rect">
            <a:avLst/>
          </a:prstGeom>
          <a:effectLst>
            <a:outerShdw blurRad="76200" dir="13500000" sy="23000" kx="1200000" algn="br" rotWithShape="0">
              <a:prstClr val="black">
                <a:alpha val="20000"/>
              </a:prstClr>
            </a:outerShdw>
          </a:effectLst>
        </p:spPr>
      </p:pic>
      <p:pic>
        <p:nvPicPr>
          <p:cNvPr id="15" name="Picture 14">
            <a:extLst>
              <a:ext uri="{FF2B5EF4-FFF2-40B4-BE49-F238E27FC236}">
                <a16:creationId xmlns:a16="http://schemas.microsoft.com/office/drawing/2014/main" id="{C198B7A0-7BF7-40DA-B513-13629B91F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351" y="224493"/>
            <a:ext cx="1920723" cy="192072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723" y="-1440180"/>
            <a:ext cx="3735963" cy="3735963"/>
          </a:xfrm>
          <a:prstGeom prst="rect">
            <a:avLst/>
          </a:prstGeom>
        </p:spPr>
      </p:pic>
      <p:pic>
        <p:nvPicPr>
          <p:cNvPr id="2" name="Picture 1">
            <a:extLst>
              <a:ext uri="{FF2B5EF4-FFF2-40B4-BE49-F238E27FC236}">
                <a16:creationId xmlns:a16="http://schemas.microsoft.com/office/drawing/2014/main" id="{6E713DB6-C8B0-E4B5-C178-9E9377202F18}"/>
              </a:ext>
            </a:extLst>
          </p:cNvPr>
          <p:cNvPicPr>
            <a:picLocks noChangeAspect="1"/>
          </p:cNvPicPr>
          <p:nvPr/>
        </p:nvPicPr>
        <p:blipFill>
          <a:blip r:embed="rId6"/>
          <a:stretch>
            <a:fillRect/>
          </a:stretch>
        </p:blipFill>
        <p:spPr>
          <a:xfrm>
            <a:off x="1455776" y="577081"/>
            <a:ext cx="9364268" cy="3078747"/>
          </a:xfrm>
          <a:prstGeom prst="rect">
            <a:avLst/>
          </a:prstGeom>
        </p:spPr>
      </p:pic>
    </p:spTree>
    <p:extLst>
      <p:ext uri="{BB962C8B-B14F-4D97-AF65-F5344CB8AC3E}">
        <p14:creationId xmlns:p14="http://schemas.microsoft.com/office/powerpoint/2010/main" val="39149548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100" fill="hold">
                                          <p:stCondLst>
                                            <p:cond delay="0"/>
                                          </p:stCondLst>
                                        </p:cTn>
                                        <p:tgtEl>
                                          <p:spTgt spid="15"/>
                                        </p:tgtEl>
                                        <p:attrNameLst>
                                          <p:attrName>r</p:attrName>
                                        </p:attrNameLst>
                                      </p:cBhvr>
                                    </p:animRot>
                                    <p:animRot by="-240000">
                                      <p:cBhvr>
                                        <p:cTn id="16" dur="200" fill="hold">
                                          <p:stCondLst>
                                            <p:cond delay="200"/>
                                          </p:stCondLst>
                                        </p:cTn>
                                        <p:tgtEl>
                                          <p:spTgt spid="15"/>
                                        </p:tgtEl>
                                        <p:attrNameLst>
                                          <p:attrName>r</p:attrName>
                                        </p:attrNameLst>
                                      </p:cBhvr>
                                    </p:animRot>
                                    <p:animRot by="240000">
                                      <p:cBhvr>
                                        <p:cTn id="17" dur="200" fill="hold">
                                          <p:stCondLst>
                                            <p:cond delay="400"/>
                                          </p:stCondLst>
                                        </p:cTn>
                                        <p:tgtEl>
                                          <p:spTgt spid="15"/>
                                        </p:tgtEl>
                                        <p:attrNameLst>
                                          <p:attrName>r</p:attrName>
                                        </p:attrNameLst>
                                      </p:cBhvr>
                                    </p:animRot>
                                    <p:animRot by="-240000">
                                      <p:cBhvr>
                                        <p:cTn id="18" dur="200" fill="hold">
                                          <p:stCondLst>
                                            <p:cond delay="600"/>
                                          </p:stCondLst>
                                        </p:cTn>
                                        <p:tgtEl>
                                          <p:spTgt spid="15"/>
                                        </p:tgtEl>
                                        <p:attrNameLst>
                                          <p:attrName>r</p:attrName>
                                        </p:attrNameLst>
                                      </p:cBhvr>
                                    </p:animRot>
                                    <p:animRot by="120000">
                                      <p:cBhvr>
                                        <p:cTn id="19" dur="200" fill="hold">
                                          <p:stCondLst>
                                            <p:cond delay="800"/>
                                          </p:stCondLst>
                                        </p:cTn>
                                        <p:tgtEl>
                                          <p:spTgt spid="15"/>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3000" fill="hold"/>
                                        <p:tgtEl>
                                          <p:spTgt spid="19"/>
                                        </p:tgtEl>
                                        <p:attrNameLst>
                                          <p:attrName>r</p:attrName>
                                        </p:attrNameLst>
                                      </p:cBhvr>
                                    </p:animRot>
                                  </p:childTnLst>
                                </p:cTn>
                              </p:par>
                              <p:par>
                                <p:cTn id="22" presetID="3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663989" y="87601"/>
            <a:ext cx="10842211" cy="1191816"/>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Lập bảng hoặc vẽ sơ đồ tư duy về một số nét văn hóa tiêu biểu của đồng bào Tây Nguyên.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286154F9-2131-9E33-91CE-A5B0888FB00A}"/>
              </a:ext>
            </a:extLst>
          </p:cNvPr>
          <p:cNvGraphicFramePr>
            <a:graphicFrameLocks noGrp="1"/>
          </p:cNvGraphicFramePr>
          <p:nvPr>
            <p:extLst>
              <p:ext uri="{D42A27DB-BD31-4B8C-83A1-F6EECF244321}">
                <p14:modId xmlns:p14="http://schemas.microsoft.com/office/powerpoint/2010/main" val="2244200766"/>
              </p:ext>
            </p:extLst>
          </p:nvPr>
        </p:nvGraphicFramePr>
        <p:xfrm>
          <a:off x="742950" y="1520999"/>
          <a:ext cx="10496550" cy="4979640"/>
        </p:xfrm>
        <a:graphic>
          <a:graphicData uri="http://schemas.openxmlformats.org/drawingml/2006/table">
            <a:tbl>
              <a:tblPr/>
              <a:tblGrid>
                <a:gridCol w="2743200">
                  <a:extLst>
                    <a:ext uri="{9D8B030D-6E8A-4147-A177-3AD203B41FA5}">
                      <a16:colId xmlns:a16="http://schemas.microsoft.com/office/drawing/2014/main" val="2482021791"/>
                    </a:ext>
                  </a:extLst>
                </a:gridCol>
                <a:gridCol w="7753350">
                  <a:extLst>
                    <a:ext uri="{9D8B030D-6E8A-4147-A177-3AD203B41FA5}">
                      <a16:colId xmlns:a16="http://schemas.microsoft.com/office/drawing/2014/main" val="2526078402"/>
                    </a:ext>
                  </a:extLst>
                </a:gridCol>
              </a:tblGrid>
              <a:tr h="287692">
                <a:tc gridSpan="2">
                  <a:txBody>
                    <a:bodyPr/>
                    <a:lstStyle/>
                    <a:p>
                      <a:pPr algn="ctr" fontAlgn="t"/>
                      <a:r>
                        <a:rPr lang="en-US" sz="2400" b="1" dirty="0" err="1">
                          <a:solidFill>
                            <a:srgbClr val="002060"/>
                          </a:solidFill>
                          <a:effectLst/>
                          <a:latin typeface="Cambria" panose="02040503050406030204" pitchFamily="18" charset="0"/>
                          <a:ea typeface="Cambria" panose="02040503050406030204" pitchFamily="18" charset="0"/>
                        </a:rPr>
                        <a:t>Một</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số</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nét</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văn</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hóa</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tiêu</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biểu</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của</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đồng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bào</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Tây</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Nguyên</a:t>
                      </a:r>
                      <a:endParaRPr lang="en-US" sz="2400" dirty="0">
                        <a:solidFill>
                          <a:srgbClr val="002060"/>
                        </a:solidFill>
                        <a:effectLst/>
                        <a:latin typeface="Cambria" panose="02040503050406030204" pitchFamily="18" charset="0"/>
                        <a:ea typeface="Cambria" panose="020405030504060302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53815759"/>
                  </a:ext>
                </a:extLst>
              </a:tr>
              <a:tr h="773172">
                <a:tc>
                  <a:txBody>
                    <a:bodyPr/>
                    <a:lstStyle/>
                    <a:p>
                      <a:pPr algn="just" fontAlgn="t"/>
                      <a:r>
                        <a:rPr lang="en-US" sz="2400" b="1" dirty="0" err="1">
                          <a:solidFill>
                            <a:srgbClr val="002060"/>
                          </a:solidFill>
                          <a:effectLst/>
                          <a:latin typeface="Cambria" panose="02040503050406030204" pitchFamily="18" charset="0"/>
                          <a:ea typeface="Cambria" panose="02040503050406030204" pitchFamily="18" charset="0"/>
                        </a:rPr>
                        <a:t>Nhà</a:t>
                      </a:r>
                      <a:r>
                        <a:rPr lang="en-US" sz="2400" b="1" dirty="0">
                          <a:solidFill>
                            <a:srgbClr val="002060"/>
                          </a:solidFill>
                          <a:effectLst/>
                          <a:latin typeface="Cambria" panose="02040503050406030204" pitchFamily="18" charset="0"/>
                          <a:ea typeface="Cambria" panose="02040503050406030204" pitchFamily="18" charset="0"/>
                        </a:rPr>
                        <a:t> ở</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dirty="0">
                          <a:solidFill>
                            <a:srgbClr val="002060"/>
                          </a:solidFill>
                          <a:effectLst/>
                          <a:latin typeface="Cambria" panose="02040503050406030204" pitchFamily="18" charset="0"/>
                          <a:ea typeface="Cambria" panose="02040503050406030204" pitchFamily="18" charset="0"/>
                        </a:rPr>
                        <a:t>- Người dân thường ở trong ngôi nhà sàn làm bằng các vật liệu như: gỗ, tre, nứa, lá...</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666701"/>
                  </a:ext>
                </a:extLst>
              </a:tr>
              <a:tr h="1137281">
                <a:tc>
                  <a:txBody>
                    <a:bodyPr/>
                    <a:lstStyle/>
                    <a:p>
                      <a:pPr algn="just" fontAlgn="t"/>
                      <a:r>
                        <a:rPr lang="en-US" sz="2400" b="1" dirty="0" err="1">
                          <a:solidFill>
                            <a:srgbClr val="002060"/>
                          </a:solidFill>
                          <a:effectLst/>
                          <a:latin typeface="Cambria" panose="02040503050406030204" pitchFamily="18" charset="0"/>
                          <a:ea typeface="Cambria" panose="02040503050406030204" pitchFamily="18" charset="0"/>
                        </a:rPr>
                        <a:t>Nhà</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sinh</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hoạt</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cộng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đồng</a:t>
                      </a:r>
                      <a:endParaRPr lang="en-US" sz="2400" b="1" dirty="0">
                        <a:solidFill>
                          <a:srgbClr val="002060"/>
                        </a:solidFill>
                        <a:effectLst/>
                        <a:latin typeface="Cambria" panose="02040503050406030204" pitchFamily="18" charset="0"/>
                        <a:ea typeface="Cambria" panose="020405030504060302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a:solidFill>
                            <a:srgbClr val="002060"/>
                          </a:solidFill>
                          <a:effectLst/>
                          <a:latin typeface="Cambria" panose="02040503050406030204" pitchFamily="18" charset="0"/>
                          <a:ea typeface="Cambria" panose="02040503050406030204" pitchFamily="18" charset="0"/>
                        </a:rPr>
                        <a:t>- Mỗi buôn làng có một ngôi nhà chung được xây dựng ở trung tâm buôn làng.</a:t>
                      </a:r>
                    </a:p>
                    <a:p>
                      <a:pPr algn="just" fontAlgn="t"/>
                      <a:r>
                        <a:rPr lang="vi-VN" sz="2400">
                          <a:solidFill>
                            <a:srgbClr val="002060"/>
                          </a:solidFill>
                          <a:effectLst/>
                          <a:latin typeface="Cambria" panose="02040503050406030204" pitchFamily="18" charset="0"/>
                          <a:ea typeface="Cambria" panose="02040503050406030204" pitchFamily="18" charset="0"/>
                        </a:rPr>
                        <a:t>- Đây là không gian sinh hoạt chung của cộng đồng.</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1474658"/>
                  </a:ext>
                </a:extLst>
              </a:tr>
              <a:tr h="1380021">
                <a:tc>
                  <a:txBody>
                    <a:bodyPr/>
                    <a:lstStyle/>
                    <a:p>
                      <a:pPr algn="just" fontAlgn="t"/>
                      <a:r>
                        <a:rPr lang="en-US" sz="2400" b="1" dirty="0">
                          <a:solidFill>
                            <a:srgbClr val="002060"/>
                          </a:solidFill>
                          <a:effectLst/>
                          <a:latin typeface="Cambria" panose="02040503050406030204" pitchFamily="18" charset="0"/>
                          <a:ea typeface="Cambria" panose="02040503050406030204" pitchFamily="18" charset="0"/>
                        </a:rPr>
                        <a:t>Trang </a:t>
                      </a:r>
                      <a:r>
                        <a:rPr lang="en-US" sz="2400" b="1" dirty="0" err="1">
                          <a:solidFill>
                            <a:srgbClr val="002060"/>
                          </a:solidFill>
                          <a:effectLst/>
                          <a:latin typeface="Cambria" panose="02040503050406030204" pitchFamily="18" charset="0"/>
                          <a:ea typeface="Cambria" panose="02040503050406030204" pitchFamily="18" charset="0"/>
                        </a:rPr>
                        <a:t>phục</a:t>
                      </a:r>
                      <a:endParaRPr lang="en-US" sz="2400" b="1" dirty="0">
                        <a:solidFill>
                          <a:srgbClr val="002060"/>
                        </a:solidFill>
                        <a:effectLst/>
                        <a:latin typeface="Cambria" panose="02040503050406030204" pitchFamily="18" charset="0"/>
                        <a:ea typeface="Cambria" panose="020405030504060302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a:solidFill>
                            <a:srgbClr val="002060"/>
                          </a:solidFill>
                          <a:effectLst/>
                          <a:latin typeface="Cambria" panose="02040503050406030204" pitchFamily="18" charset="0"/>
                          <a:ea typeface="Cambria" panose="02040503050406030204" pitchFamily="18" charset="0"/>
                        </a:rPr>
                        <a:t>- Được may bằng vải thổ cẩm, trang trí các loại hoa văn màu sắc sặc sỡ.</a:t>
                      </a:r>
                    </a:p>
                    <a:p>
                      <a:pPr algn="just" fontAlgn="t"/>
                      <a:r>
                        <a:rPr lang="vi-VN" sz="2400">
                          <a:solidFill>
                            <a:srgbClr val="002060"/>
                          </a:solidFill>
                          <a:effectLst/>
                          <a:latin typeface="Cambria" panose="02040503050406030204" pitchFamily="18" charset="0"/>
                          <a:ea typeface="Cambria" panose="02040503050406030204" pitchFamily="18" charset="0"/>
                        </a:rPr>
                        <a:t>- Đàn ông thường đóng khố, ở trần, trời lạnh khoác thêm tấm choàng.</a:t>
                      </a:r>
                    </a:p>
                    <a:p>
                      <a:pPr algn="just" fontAlgn="t"/>
                      <a:r>
                        <a:rPr lang="vi-VN" sz="2400">
                          <a:solidFill>
                            <a:srgbClr val="002060"/>
                          </a:solidFill>
                          <a:effectLst/>
                          <a:latin typeface="Cambria" panose="02040503050406030204" pitchFamily="18" charset="0"/>
                          <a:ea typeface="Cambria" panose="02040503050406030204" pitchFamily="18" charset="0"/>
                        </a:rPr>
                        <a:t>- Phụ nữ mặc áo chui đầu, váy tấm,....</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066341"/>
                  </a:ext>
                </a:extLst>
              </a:tr>
              <a:tr h="773172">
                <a:tc>
                  <a:txBody>
                    <a:bodyPr/>
                    <a:lstStyle/>
                    <a:p>
                      <a:pPr algn="just" fontAlgn="t"/>
                      <a:r>
                        <a:rPr lang="en-US" sz="2400" b="1" dirty="0" err="1">
                          <a:solidFill>
                            <a:srgbClr val="002060"/>
                          </a:solidFill>
                          <a:effectLst/>
                          <a:latin typeface="Cambria" panose="02040503050406030204" pitchFamily="18" charset="0"/>
                          <a:ea typeface="Cambria" panose="02040503050406030204" pitchFamily="18" charset="0"/>
                        </a:rPr>
                        <a:t>Lễ</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hội</a:t>
                      </a:r>
                      <a:endParaRPr lang="en-US" sz="2400" b="1" dirty="0">
                        <a:solidFill>
                          <a:srgbClr val="002060"/>
                        </a:solidFill>
                        <a:effectLst/>
                        <a:latin typeface="Cambria" panose="02040503050406030204" pitchFamily="18" charset="0"/>
                        <a:ea typeface="Cambria" panose="02040503050406030204" pitchFamily="18" charset="0"/>
                      </a:endParaRP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400" dirty="0">
                          <a:solidFill>
                            <a:srgbClr val="002060"/>
                          </a:solidFill>
                          <a:effectLst/>
                          <a:latin typeface="Cambria" panose="02040503050406030204" pitchFamily="18" charset="0"/>
                          <a:ea typeface="Cambria" panose="02040503050406030204" pitchFamily="18" charset="0"/>
                        </a:rPr>
                        <a:t>- Có nhiều lễ hội đặc sắc, tiêu biểu như: lễ hội Cồng chiêng, lễ hội Đua voi, lễ Tạ ơn cha mẹ,…</a:t>
                      </a:r>
                    </a:p>
                  </a:txBody>
                  <a:tcPr marL="22476" marR="22476" marT="22476" marB="22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5115571"/>
                  </a:ext>
                </a:extLst>
              </a:tr>
            </a:tbl>
          </a:graphicData>
        </a:graphic>
      </p:graphicFrame>
    </p:spTree>
    <p:extLst>
      <p:ext uri="{BB962C8B-B14F-4D97-AF65-F5344CB8AC3E}">
        <p14:creationId xmlns:p14="http://schemas.microsoft.com/office/powerpoint/2010/main" val="33175834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1">
            <a:extLst>
              <a:ext uri="{FF2B5EF4-FFF2-40B4-BE49-F238E27FC236}">
                <a16:creationId xmlns:a16="http://schemas.microsoft.com/office/drawing/2014/main" id="{5450FA93-27F7-4DC1-A1AA-105A8D54F622}"/>
              </a:ext>
            </a:extLst>
          </p:cNvPr>
          <p:cNvSpPr/>
          <p:nvPr/>
        </p:nvSpPr>
        <p:spPr>
          <a:xfrm>
            <a:off x="1087577" y="807326"/>
            <a:ext cx="10041281" cy="2060905"/>
          </a:xfrm>
          <a:prstGeom prst="roundRect">
            <a:avLst/>
          </a:prstGeom>
          <a:solidFill>
            <a:schemeClr val="bg1">
              <a:alpha val="68000"/>
            </a:schemeClr>
          </a:solidFill>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微软雅黑"/>
              <a:cs typeface="+mn-cs"/>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t="-10351"/>
          <a:stretch/>
        </p:blipFill>
        <p:spPr>
          <a:xfrm>
            <a:off x="1" y="4143192"/>
            <a:ext cx="3696511" cy="1173241"/>
          </a:xfrm>
          <a:prstGeom prst="rect">
            <a:avLst/>
          </a:prstGeom>
          <a:effectLst>
            <a:innerShdw blurRad="63500" dist="50800" dir="8100000">
              <a:prstClr val="black">
                <a:alpha val="50000"/>
              </a:prstClr>
            </a:innerShdw>
          </a:effectLst>
        </p:spPr>
      </p:pic>
      <p:pic>
        <p:nvPicPr>
          <p:cNvPr id="6" name="图片 4">
            <a:extLst>
              <a:ext uri="{FF2B5EF4-FFF2-40B4-BE49-F238E27FC236}">
                <a16:creationId xmlns:a16="http://schemas.microsoft.com/office/drawing/2014/main" id="{8C82996F-7220-48D6-8A1E-524AFE438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4648" y="1992069"/>
            <a:ext cx="3633200" cy="4865931"/>
          </a:xfrm>
          <a:prstGeom prst="rect">
            <a:avLst/>
          </a:prstGeom>
          <a:effectLst>
            <a:outerShdw blurRad="76200" dir="13500000" sy="23000" kx="1200000" algn="br" rotWithShape="0">
              <a:prstClr val="black">
                <a:alpha val="20000"/>
              </a:prstClr>
            </a:outerShdw>
          </a:effectLst>
        </p:spPr>
      </p:pic>
      <p:pic>
        <p:nvPicPr>
          <p:cNvPr id="15" name="Picture 14">
            <a:extLst>
              <a:ext uri="{FF2B5EF4-FFF2-40B4-BE49-F238E27FC236}">
                <a16:creationId xmlns:a16="http://schemas.microsoft.com/office/drawing/2014/main" id="{C198B7A0-7BF7-40DA-B513-13629B91F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351" y="224493"/>
            <a:ext cx="1920723" cy="192072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723" y="-1440180"/>
            <a:ext cx="3735963" cy="3735963"/>
          </a:xfrm>
          <a:prstGeom prst="rect">
            <a:avLst/>
          </a:prstGeom>
        </p:spPr>
      </p:pic>
      <p:pic>
        <p:nvPicPr>
          <p:cNvPr id="3" name="Picture 2">
            <a:extLst>
              <a:ext uri="{FF2B5EF4-FFF2-40B4-BE49-F238E27FC236}">
                <a16:creationId xmlns:a16="http://schemas.microsoft.com/office/drawing/2014/main" id="{AC40639D-6E94-22FA-4B75-10C5DBCEA723}"/>
              </a:ext>
            </a:extLst>
          </p:cNvPr>
          <p:cNvPicPr>
            <a:picLocks noChangeAspect="1"/>
          </p:cNvPicPr>
          <p:nvPr/>
        </p:nvPicPr>
        <p:blipFill>
          <a:blip r:embed="rId6"/>
          <a:stretch>
            <a:fillRect/>
          </a:stretch>
        </p:blipFill>
        <p:spPr>
          <a:xfrm>
            <a:off x="3482608" y="789731"/>
            <a:ext cx="5541744" cy="1883827"/>
          </a:xfrm>
          <a:prstGeom prst="rect">
            <a:avLst/>
          </a:prstGeom>
        </p:spPr>
      </p:pic>
    </p:spTree>
    <p:extLst>
      <p:ext uri="{BB962C8B-B14F-4D97-AF65-F5344CB8AC3E}">
        <p14:creationId xmlns:p14="http://schemas.microsoft.com/office/powerpoint/2010/main" val="32264008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100" fill="hold">
                                          <p:stCondLst>
                                            <p:cond delay="0"/>
                                          </p:stCondLst>
                                        </p:cTn>
                                        <p:tgtEl>
                                          <p:spTgt spid="15"/>
                                        </p:tgtEl>
                                        <p:attrNameLst>
                                          <p:attrName>r</p:attrName>
                                        </p:attrNameLst>
                                      </p:cBhvr>
                                    </p:animRot>
                                    <p:animRot by="-240000">
                                      <p:cBhvr>
                                        <p:cTn id="16" dur="200" fill="hold">
                                          <p:stCondLst>
                                            <p:cond delay="200"/>
                                          </p:stCondLst>
                                        </p:cTn>
                                        <p:tgtEl>
                                          <p:spTgt spid="15"/>
                                        </p:tgtEl>
                                        <p:attrNameLst>
                                          <p:attrName>r</p:attrName>
                                        </p:attrNameLst>
                                      </p:cBhvr>
                                    </p:animRot>
                                    <p:animRot by="240000">
                                      <p:cBhvr>
                                        <p:cTn id="17" dur="200" fill="hold">
                                          <p:stCondLst>
                                            <p:cond delay="400"/>
                                          </p:stCondLst>
                                        </p:cTn>
                                        <p:tgtEl>
                                          <p:spTgt spid="15"/>
                                        </p:tgtEl>
                                        <p:attrNameLst>
                                          <p:attrName>r</p:attrName>
                                        </p:attrNameLst>
                                      </p:cBhvr>
                                    </p:animRot>
                                    <p:animRot by="-240000">
                                      <p:cBhvr>
                                        <p:cTn id="18" dur="200" fill="hold">
                                          <p:stCondLst>
                                            <p:cond delay="600"/>
                                          </p:stCondLst>
                                        </p:cTn>
                                        <p:tgtEl>
                                          <p:spTgt spid="15"/>
                                        </p:tgtEl>
                                        <p:attrNameLst>
                                          <p:attrName>r</p:attrName>
                                        </p:attrNameLst>
                                      </p:cBhvr>
                                    </p:animRot>
                                    <p:animRot by="120000">
                                      <p:cBhvr>
                                        <p:cTn id="19" dur="200" fill="hold">
                                          <p:stCondLst>
                                            <p:cond delay="800"/>
                                          </p:stCondLst>
                                        </p:cTn>
                                        <p:tgtEl>
                                          <p:spTgt spid="15"/>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3000" fill="hold"/>
                                        <p:tgtEl>
                                          <p:spTgt spid="19"/>
                                        </p:tgtEl>
                                        <p:attrNameLst>
                                          <p:attrName>r</p:attrName>
                                        </p:attrNameLst>
                                      </p:cBhvr>
                                    </p:animRot>
                                  </p:childTnLst>
                                </p:cTn>
                              </p:par>
                              <p:par>
                                <p:cTn id="22" presetID="3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477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6" name="TextBox 5">
            <a:extLst>
              <a:ext uri="{FF2B5EF4-FFF2-40B4-BE49-F238E27FC236}">
                <a16:creationId xmlns:a16="http://schemas.microsoft.com/office/drawing/2014/main" id="{573C199E-23B3-8D23-64FF-C81A30ABA549}"/>
              </a:ext>
            </a:extLst>
          </p:cNvPr>
          <p:cNvSpPr txBox="1"/>
          <p:nvPr/>
        </p:nvSpPr>
        <p:spPr>
          <a:xfrm>
            <a:off x="663989" y="87601"/>
            <a:ext cx="10842211" cy="1055608"/>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Chỉ ra một số điểm giống và khác về nhà ở, trang phục của các dân tộc vùng Tây Nguyên với dân tộc khác mà em biết.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0CEEB2D1-E9B5-F873-8B3F-1897804DCF74}"/>
              </a:ext>
            </a:extLst>
          </p:cNvPr>
          <p:cNvGraphicFramePr>
            <a:graphicFrameLocks noGrp="1"/>
          </p:cNvGraphicFramePr>
          <p:nvPr>
            <p:extLst>
              <p:ext uri="{D42A27DB-BD31-4B8C-83A1-F6EECF244321}">
                <p14:modId xmlns:p14="http://schemas.microsoft.com/office/powerpoint/2010/main" val="2412170482"/>
              </p:ext>
            </p:extLst>
          </p:nvPr>
        </p:nvGraphicFramePr>
        <p:xfrm>
          <a:off x="742948" y="1345795"/>
          <a:ext cx="10391778" cy="5149688"/>
        </p:xfrm>
        <a:graphic>
          <a:graphicData uri="http://schemas.openxmlformats.org/drawingml/2006/table">
            <a:tbl>
              <a:tblPr/>
              <a:tblGrid>
                <a:gridCol w="1422034">
                  <a:extLst>
                    <a:ext uri="{9D8B030D-6E8A-4147-A177-3AD203B41FA5}">
                      <a16:colId xmlns:a16="http://schemas.microsoft.com/office/drawing/2014/main" val="1891214759"/>
                    </a:ext>
                  </a:extLst>
                </a:gridCol>
                <a:gridCol w="2088300">
                  <a:extLst>
                    <a:ext uri="{9D8B030D-6E8A-4147-A177-3AD203B41FA5}">
                      <a16:colId xmlns:a16="http://schemas.microsoft.com/office/drawing/2014/main" val="2344994429"/>
                    </a:ext>
                  </a:extLst>
                </a:gridCol>
                <a:gridCol w="3414282">
                  <a:extLst>
                    <a:ext uri="{9D8B030D-6E8A-4147-A177-3AD203B41FA5}">
                      <a16:colId xmlns:a16="http://schemas.microsoft.com/office/drawing/2014/main" val="844971085"/>
                    </a:ext>
                  </a:extLst>
                </a:gridCol>
                <a:gridCol w="869217">
                  <a:extLst>
                    <a:ext uri="{9D8B030D-6E8A-4147-A177-3AD203B41FA5}">
                      <a16:colId xmlns:a16="http://schemas.microsoft.com/office/drawing/2014/main" val="283139505"/>
                    </a:ext>
                  </a:extLst>
                </a:gridCol>
                <a:gridCol w="2597945">
                  <a:extLst>
                    <a:ext uri="{9D8B030D-6E8A-4147-A177-3AD203B41FA5}">
                      <a16:colId xmlns:a16="http://schemas.microsoft.com/office/drawing/2014/main" val="50052898"/>
                    </a:ext>
                  </a:extLst>
                </a:gridCol>
              </a:tblGrid>
              <a:tr h="566320">
                <a:tc>
                  <a:txBody>
                    <a:bodyPr/>
                    <a:lstStyle/>
                    <a:p>
                      <a:pPr algn="ctr" fontAlgn="t"/>
                      <a:endParaRPr lang="en-US" sz="18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endParaRPr lang="en-US" sz="18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fontAlgn="t"/>
                      <a:r>
                        <a:rPr lang="en-US" sz="2400" b="1" dirty="0" err="1">
                          <a:solidFill>
                            <a:srgbClr val="002060"/>
                          </a:solidFill>
                          <a:effectLst/>
                          <a:latin typeface="Cambria" panose="02040503050406030204" pitchFamily="18" charset="0"/>
                          <a:ea typeface="Cambria" panose="02040503050406030204" pitchFamily="18" charset="0"/>
                        </a:rPr>
                        <a:t>Các</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dân</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tộc</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vùng</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Tây</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Nguyên</a:t>
                      </a:r>
                      <a:endParaRPr lang="en-US" sz="24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fontAlgn="t"/>
                      <a:endParaRPr lang="en-US" sz="18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t"/>
                      <a:r>
                        <a:rPr lang="en-US" sz="2400" b="1" dirty="0" err="1">
                          <a:solidFill>
                            <a:srgbClr val="002060"/>
                          </a:solidFill>
                          <a:effectLst/>
                          <a:latin typeface="Cambria" panose="02040503050406030204" pitchFamily="18" charset="0"/>
                          <a:ea typeface="Cambria" panose="02040503050406030204" pitchFamily="18" charset="0"/>
                        </a:rPr>
                        <a:t>Dân</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tộc</a:t>
                      </a:r>
                      <a:r>
                        <a:rPr lang="en-US" sz="2400" b="1" dirty="0">
                          <a:solidFill>
                            <a:srgbClr val="002060"/>
                          </a:solidFill>
                          <a:effectLst/>
                          <a:latin typeface="Cambria" panose="02040503050406030204" pitchFamily="18" charset="0"/>
                          <a:ea typeface="Cambria" panose="02040503050406030204" pitchFamily="18" charset="0"/>
                        </a:rPr>
                        <a:t> </a:t>
                      </a:r>
                      <a:r>
                        <a:rPr lang="en-US" sz="2400" b="1" dirty="0" err="1">
                          <a:solidFill>
                            <a:srgbClr val="002060"/>
                          </a:solidFill>
                          <a:effectLst/>
                          <a:latin typeface="Cambria" panose="02040503050406030204" pitchFamily="18" charset="0"/>
                          <a:ea typeface="Cambria" panose="02040503050406030204" pitchFamily="18" charset="0"/>
                        </a:rPr>
                        <a:t>Tày</a:t>
                      </a:r>
                      <a:endParaRPr lang="en-US" sz="24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45274105"/>
                  </a:ext>
                </a:extLst>
              </a:tr>
              <a:tr h="938351">
                <a:tc rowSpan="2">
                  <a:txBody>
                    <a:bodyPr/>
                    <a:lstStyle/>
                    <a:p>
                      <a:pPr algn="just" fontAlgn="t"/>
                      <a:r>
                        <a:rPr lang="en-US" sz="2800" b="1" dirty="0" err="1">
                          <a:solidFill>
                            <a:srgbClr val="002060"/>
                          </a:solidFill>
                          <a:effectLst/>
                          <a:latin typeface="Cambria" panose="02040503050406030204" pitchFamily="18" charset="0"/>
                          <a:ea typeface="Cambria" panose="02040503050406030204" pitchFamily="18" charset="0"/>
                        </a:rPr>
                        <a:t>Giống</a:t>
                      </a:r>
                      <a:endParaRPr lang="en-US" sz="2800" b="1"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800" b="1" dirty="0" err="1">
                          <a:solidFill>
                            <a:srgbClr val="002060"/>
                          </a:solidFill>
                          <a:effectLst/>
                          <a:latin typeface="Cambria" panose="02040503050406030204" pitchFamily="18" charset="0"/>
                          <a:ea typeface="Cambria" panose="02040503050406030204" pitchFamily="18" charset="0"/>
                        </a:rPr>
                        <a:t>Nhà</a:t>
                      </a:r>
                      <a:r>
                        <a:rPr lang="en-US" sz="2800" b="1" dirty="0">
                          <a:solidFill>
                            <a:srgbClr val="002060"/>
                          </a:solidFill>
                          <a:effectLst/>
                          <a:latin typeface="Cambria" panose="02040503050406030204" pitchFamily="18" charset="0"/>
                          <a:ea typeface="Cambria" panose="02040503050406030204" pitchFamily="18" charset="0"/>
                        </a:rPr>
                        <a:t> ở</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fontAlgn="t"/>
                      <a:r>
                        <a:rPr lang="vi-VN" sz="2000" dirty="0">
                          <a:solidFill>
                            <a:srgbClr val="002060"/>
                          </a:solidFill>
                          <a:effectLst/>
                          <a:latin typeface="Cambria" panose="02040503050406030204" pitchFamily="18" charset="0"/>
                          <a:ea typeface="Cambria" panose="02040503050406030204" pitchFamily="18" charset="0"/>
                        </a:rPr>
                        <a:t>- Loại hình nhà ở phổ biến là: nhà sàn.</a:t>
                      </a:r>
                    </a:p>
                    <a:p>
                      <a:pPr algn="just" fontAlgn="t"/>
                      <a:r>
                        <a:rPr lang="vi-VN" sz="2000" dirty="0">
                          <a:solidFill>
                            <a:srgbClr val="002060"/>
                          </a:solidFill>
                          <a:effectLst/>
                          <a:latin typeface="Cambria" panose="02040503050406030204" pitchFamily="18" charset="0"/>
                          <a:ea typeface="Cambria" panose="02040503050406030204" pitchFamily="18" charset="0"/>
                        </a:rPr>
                        <a:t>- Nhà thường được xây dựng từ các nguyên liệu truyền thống, như: gỗ, tre, nứa, lá,…</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106351"/>
                  </a:ext>
                </a:extLst>
              </a:tr>
              <a:tr h="636542">
                <a:tc vMerge="1">
                  <a:txBody>
                    <a:bodyPr/>
                    <a:lstStyle/>
                    <a:p>
                      <a:endParaRPr lang="en-US"/>
                    </a:p>
                  </a:txBody>
                  <a:tcPr/>
                </a:tc>
                <a:tc>
                  <a:txBody>
                    <a:bodyPr/>
                    <a:lstStyle/>
                    <a:p>
                      <a:pPr algn="just" fontAlgn="t"/>
                      <a:r>
                        <a:rPr lang="en-US" sz="2800" b="1">
                          <a:solidFill>
                            <a:srgbClr val="002060"/>
                          </a:solidFill>
                          <a:effectLst/>
                          <a:latin typeface="Cambria" panose="02040503050406030204" pitchFamily="18" charset="0"/>
                          <a:ea typeface="Cambria" panose="02040503050406030204" pitchFamily="18" charset="0"/>
                        </a:rPr>
                        <a:t>Trang phục</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fontAlgn="t"/>
                      <a:r>
                        <a:rPr lang="vi-VN" sz="2000" dirty="0">
                          <a:solidFill>
                            <a:srgbClr val="002060"/>
                          </a:solidFill>
                          <a:effectLst/>
                          <a:latin typeface="Cambria" panose="02040503050406030204" pitchFamily="18" charset="0"/>
                          <a:ea typeface="Cambria" panose="02040503050406030204" pitchFamily="18" charset="0"/>
                        </a:rPr>
                        <a:t>- Mang nét đặc trưng, thể hiện tư duy thẩm mĩ riêng của từng tộc người.</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7531889"/>
                  </a:ext>
                </a:extLst>
              </a:tr>
              <a:tr h="833016">
                <a:tc rowSpan="2">
                  <a:txBody>
                    <a:bodyPr/>
                    <a:lstStyle/>
                    <a:p>
                      <a:pPr algn="just" fontAlgn="t"/>
                      <a:r>
                        <a:rPr lang="en-US" sz="2800" b="1">
                          <a:solidFill>
                            <a:srgbClr val="002060"/>
                          </a:solidFill>
                          <a:effectLst/>
                          <a:latin typeface="Cambria" panose="02040503050406030204" pitchFamily="18" charset="0"/>
                          <a:ea typeface="Cambria" panose="02040503050406030204" pitchFamily="18" charset="0"/>
                        </a:rPr>
                        <a:t>Khác</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800" b="1" dirty="0" err="1">
                          <a:solidFill>
                            <a:srgbClr val="002060"/>
                          </a:solidFill>
                          <a:effectLst/>
                          <a:latin typeface="Cambria" panose="02040503050406030204" pitchFamily="18" charset="0"/>
                          <a:ea typeface="Cambria" panose="02040503050406030204" pitchFamily="18" charset="0"/>
                        </a:rPr>
                        <a:t>Nhà</a:t>
                      </a:r>
                      <a:r>
                        <a:rPr lang="en-US" sz="2800" b="1" dirty="0">
                          <a:solidFill>
                            <a:srgbClr val="002060"/>
                          </a:solidFill>
                          <a:effectLst/>
                          <a:latin typeface="Cambria" panose="02040503050406030204" pitchFamily="18" charset="0"/>
                          <a:ea typeface="Cambria" panose="02040503050406030204" pitchFamily="18" charset="0"/>
                        </a:rPr>
                        <a:t> ở</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Mỗi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buôn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làng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một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ngôi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chung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Rông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Dài</a:t>
                      </a:r>
                      <a:r>
                        <a:rPr lang="en-US" sz="2000" dirty="0">
                          <a:solidFill>
                            <a:srgbClr val="002060"/>
                          </a:solidFill>
                          <a:effectLst/>
                          <a:latin typeface="Cambria" panose="02040503050406030204" pitchFamily="18" charset="0"/>
                          <a:ea typeface="Cambria" panose="02040503050406030204" pitchFamily="18" charset="0"/>
                        </a:rPr>
                        <a:t>).</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fontAlgn="t"/>
                      <a:r>
                        <a:rPr lang="en-US" sz="2000">
                          <a:solidFill>
                            <a:srgbClr val="002060"/>
                          </a:solidFill>
                          <a:effectLst/>
                          <a:latin typeface="Cambria" panose="02040503050406030204" pitchFamily="18" charset="0"/>
                          <a:ea typeface="Cambria" panose="02040503050406030204" pitchFamily="18" charset="0"/>
                        </a:rPr>
                        <a:t>- Ít khi xây dựng các ngôi nhà chung của bản làng.</a:t>
                      </a:r>
                      <a:endParaRPr lang="en-US" sz="20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fontAlgn="t"/>
                      <a:r>
                        <a:rPr lang="en-US" sz="1800">
                          <a:solidFill>
                            <a:srgbClr val="002060"/>
                          </a:solidFill>
                          <a:effectLst/>
                          <a:latin typeface="Cambria" panose="02040503050406030204" pitchFamily="18" charset="0"/>
                          <a:ea typeface="Cambria" panose="02040503050406030204" pitchFamily="18" charset="0"/>
                        </a:rPr>
                        <a:t>- Ít khi xây dựng các ngôi nhà chung của bản làng.</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4295643"/>
                  </a:ext>
                </a:extLst>
              </a:tr>
              <a:tr h="2166500">
                <a:tc vMerge="1">
                  <a:txBody>
                    <a:bodyPr/>
                    <a:lstStyle/>
                    <a:p>
                      <a:endParaRPr lang="en-US"/>
                    </a:p>
                  </a:txBody>
                  <a:tcPr/>
                </a:tc>
                <a:tc>
                  <a:txBody>
                    <a:bodyPr/>
                    <a:lstStyle/>
                    <a:p>
                      <a:pPr algn="just" fontAlgn="t"/>
                      <a:r>
                        <a:rPr lang="en-US" sz="2800" b="1" dirty="0">
                          <a:solidFill>
                            <a:srgbClr val="002060"/>
                          </a:solidFill>
                          <a:effectLst/>
                          <a:latin typeface="Cambria" panose="02040503050406030204" pitchFamily="18" charset="0"/>
                          <a:ea typeface="Cambria" panose="02040503050406030204" pitchFamily="18" charset="0"/>
                        </a:rPr>
                        <a:t>Trang </a:t>
                      </a:r>
                      <a:r>
                        <a:rPr lang="en-US" sz="2800" b="1" dirty="0" err="1">
                          <a:solidFill>
                            <a:srgbClr val="002060"/>
                          </a:solidFill>
                          <a:effectLst/>
                          <a:latin typeface="Cambria" panose="02040503050406030204" pitchFamily="18" charset="0"/>
                          <a:ea typeface="Cambria" panose="02040503050406030204" pitchFamily="18" charset="0"/>
                        </a:rPr>
                        <a:t>phục</a:t>
                      </a:r>
                      <a:endParaRPr lang="en-US" sz="2800" b="1"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vi-VN" sz="2000" dirty="0">
                          <a:solidFill>
                            <a:srgbClr val="002060"/>
                          </a:solidFill>
                          <a:effectLst/>
                          <a:latin typeface="Cambria" panose="02040503050406030204" pitchFamily="18" charset="0"/>
                          <a:ea typeface="Cambria" panose="02040503050406030204" pitchFamily="18" charset="0"/>
                        </a:rPr>
                        <a:t>- May từ vải thổ cẩm, màu sắc sặc sỡ.</a:t>
                      </a:r>
                    </a:p>
                    <a:p>
                      <a:pPr algn="just" fontAlgn="t"/>
                      <a:r>
                        <a:rPr lang="vi-VN" sz="2000" b="1" dirty="0">
                          <a:solidFill>
                            <a:srgbClr val="002060"/>
                          </a:solidFill>
                          <a:effectLst/>
                          <a:latin typeface="Cambria" panose="02040503050406030204" pitchFamily="18" charset="0"/>
                          <a:ea typeface="Cambria" panose="02040503050406030204" pitchFamily="18" charset="0"/>
                        </a:rPr>
                        <a:t>- Nam giới: </a:t>
                      </a:r>
                      <a:r>
                        <a:rPr lang="vi-VN" sz="2000" dirty="0">
                          <a:solidFill>
                            <a:srgbClr val="002060"/>
                          </a:solidFill>
                          <a:effectLst/>
                          <a:latin typeface="Cambria" panose="02040503050406030204" pitchFamily="18" charset="0"/>
                          <a:ea typeface="Cambria" panose="02040503050406030204" pitchFamily="18" charset="0"/>
                        </a:rPr>
                        <a:t>thường đóng khố, ở trần, trời lạnh thì khoác thêm tấm choàng.</a:t>
                      </a:r>
                    </a:p>
                    <a:p>
                      <a:pPr algn="just" fontAlgn="t"/>
                      <a:r>
                        <a:rPr lang="vi-VN" sz="2000" b="1" dirty="0">
                          <a:solidFill>
                            <a:srgbClr val="002060"/>
                          </a:solidFill>
                          <a:effectLst/>
                          <a:latin typeface="Cambria" panose="02040503050406030204" pitchFamily="18" charset="0"/>
                          <a:ea typeface="Cambria" panose="02040503050406030204" pitchFamily="18" charset="0"/>
                        </a:rPr>
                        <a:t>- Nữ giới: </a:t>
                      </a:r>
                      <a:r>
                        <a:rPr lang="vi-VN" sz="2000" dirty="0">
                          <a:solidFill>
                            <a:srgbClr val="002060"/>
                          </a:solidFill>
                          <a:effectLst/>
                          <a:latin typeface="Cambria" panose="02040503050406030204" pitchFamily="18" charset="0"/>
                          <a:ea typeface="Cambria" panose="02040503050406030204" pitchFamily="18" charset="0"/>
                        </a:rPr>
                        <a:t>mặc áo chui đầu, váy tấm,…</a:t>
                      </a: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fontAlgn="t"/>
                      <a:r>
                        <a:rPr lang="en-US" sz="2000" dirty="0">
                          <a:solidFill>
                            <a:srgbClr val="002060"/>
                          </a:solidFill>
                          <a:effectLst/>
                          <a:latin typeface="Cambria" panose="02040503050406030204" pitchFamily="18" charset="0"/>
                          <a:ea typeface="Cambria" panose="02040503050406030204" pitchFamily="18" charset="0"/>
                        </a:rPr>
                        <a:t>- May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vải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dệt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sợi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màu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chủ</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đạo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màu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chàm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không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trang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trí</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nhiều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văn</a:t>
                      </a:r>
                      <a:r>
                        <a:rPr lang="en-US" sz="2000" dirty="0">
                          <a:solidFill>
                            <a:srgbClr val="002060"/>
                          </a:solidFill>
                          <a:effectLst/>
                          <a:latin typeface="Cambria" panose="02040503050406030204" pitchFamily="18" charset="0"/>
                          <a:ea typeface="Cambria" panose="02040503050406030204" pitchFamily="18" charset="0"/>
                        </a:rPr>
                        <a:t>.</a:t>
                      </a:r>
                    </a:p>
                    <a:p>
                      <a:pPr algn="just" fontAlgn="t"/>
                      <a:r>
                        <a:rPr lang="en-US" sz="2000" b="1" dirty="0">
                          <a:solidFill>
                            <a:srgbClr val="002060"/>
                          </a:solidFill>
                          <a:effectLst/>
                          <a:latin typeface="Cambria" panose="02040503050406030204" pitchFamily="18" charset="0"/>
                          <a:ea typeface="Cambria" panose="02040503050406030204" pitchFamily="18" charset="0"/>
                        </a:rPr>
                        <a:t>- </a:t>
                      </a:r>
                      <a:r>
                        <a:rPr lang="en-US" sz="2000" b="1" dirty="0" err="1">
                          <a:solidFill>
                            <a:srgbClr val="002060"/>
                          </a:solidFill>
                          <a:effectLst/>
                          <a:latin typeface="Cambria" panose="02040503050406030204" pitchFamily="18" charset="0"/>
                          <a:ea typeface="Cambria" panose="02040503050406030204" pitchFamily="18" charset="0"/>
                        </a:rPr>
                        <a:t>Nữ</a:t>
                      </a:r>
                      <a:r>
                        <a:rPr lang="en-US" sz="2000" b="1" dirty="0">
                          <a:solidFill>
                            <a:srgbClr val="002060"/>
                          </a:solidFill>
                          <a:effectLst/>
                          <a:latin typeface="Cambria" panose="02040503050406030204" pitchFamily="18" charset="0"/>
                          <a:ea typeface="Cambria" panose="02040503050406030204" pitchFamily="18" charset="0"/>
                        </a:rPr>
                        <a:t> </a:t>
                      </a:r>
                      <a:r>
                        <a:rPr lang="en-US" sz="2000" b="1" dirty="0" err="1">
                          <a:solidFill>
                            <a:srgbClr val="002060"/>
                          </a:solidFill>
                          <a:effectLst/>
                          <a:latin typeface="Cambria" panose="02040503050406030204" pitchFamily="18" charset="0"/>
                          <a:ea typeface="Cambria" panose="02040503050406030204" pitchFamily="18" charset="0"/>
                        </a:rPr>
                        <a:t>giới</a:t>
                      </a:r>
                      <a:r>
                        <a:rPr lang="en-US" sz="2000" b="1"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áo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với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váy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áo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dài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với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quần</a:t>
                      </a:r>
                      <a:r>
                        <a:rPr lang="en-US" sz="2000" dirty="0">
                          <a:solidFill>
                            <a:srgbClr val="002060"/>
                          </a:solidFill>
                          <a:effectLst/>
                          <a:latin typeface="Cambria" panose="02040503050406030204" pitchFamily="18" charset="0"/>
                          <a:ea typeface="Cambria" panose="02040503050406030204" pitchFamily="18" charset="0"/>
                        </a:rPr>
                        <a:t>;</a:t>
                      </a:r>
                    </a:p>
                    <a:p>
                      <a:pPr algn="just" fontAlgn="t"/>
                      <a:r>
                        <a:rPr lang="en-US" sz="2000" b="1" dirty="0">
                          <a:solidFill>
                            <a:srgbClr val="002060"/>
                          </a:solidFill>
                          <a:effectLst/>
                          <a:latin typeface="Cambria" panose="02040503050406030204" pitchFamily="18" charset="0"/>
                          <a:ea typeface="Cambria" panose="02040503050406030204" pitchFamily="18" charset="0"/>
                        </a:rPr>
                        <a:t>- Nam </a:t>
                      </a:r>
                      <a:r>
                        <a:rPr lang="en-US" sz="2000" b="1" dirty="0" err="1">
                          <a:solidFill>
                            <a:srgbClr val="002060"/>
                          </a:solidFill>
                          <a:effectLst/>
                          <a:latin typeface="Cambria" panose="02040503050406030204" pitchFamily="18" charset="0"/>
                          <a:ea typeface="Cambria" panose="02040503050406030204" pitchFamily="18" charset="0"/>
                        </a:rPr>
                        <a:t>giới</a:t>
                      </a:r>
                      <a:r>
                        <a:rPr lang="en-US" sz="2000" b="1"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mặc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áo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với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quần</a:t>
                      </a:r>
                      <a:endParaRPr lang="vi-VN" sz="20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fontAlgn="t"/>
                      <a:r>
                        <a:rPr lang="en-US" sz="1800" dirty="0">
                          <a:solidFill>
                            <a:srgbClr val="002060"/>
                          </a:solidFill>
                          <a:effectLst/>
                          <a:latin typeface="Cambria" panose="02040503050406030204" pitchFamily="18" charset="0"/>
                          <a:ea typeface="Cambria" panose="02040503050406030204" pitchFamily="18" charset="0"/>
                        </a:rPr>
                        <a:t>- May </a:t>
                      </a:r>
                      <a:r>
                        <a:rPr lang="en-US" sz="1800" dirty="0" err="1">
                          <a:solidFill>
                            <a:srgbClr val="002060"/>
                          </a:solidFill>
                          <a:effectLst/>
                          <a:latin typeface="Cambria" panose="02040503050406030204" pitchFamily="18" charset="0"/>
                          <a:ea typeface="Cambria" panose="02040503050406030204" pitchFamily="18" charset="0"/>
                        </a:rPr>
                        <a:t>từ</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vải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dệt</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từ</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sợi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bông</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màu</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chủ</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đạo</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là</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màu</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chàm</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không</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trang</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trí</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nhiều</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hoa</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văn</a:t>
                      </a:r>
                      <a:r>
                        <a:rPr lang="en-US" sz="1800" dirty="0">
                          <a:solidFill>
                            <a:srgbClr val="002060"/>
                          </a:solidFill>
                          <a:effectLst/>
                          <a:latin typeface="Cambria" panose="02040503050406030204" pitchFamily="18" charset="0"/>
                          <a:ea typeface="Cambria" panose="02040503050406030204" pitchFamily="18" charset="0"/>
                        </a:rPr>
                        <a:t>.</a:t>
                      </a:r>
                    </a:p>
                    <a:p>
                      <a:pPr algn="just" fontAlgn="t"/>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Nữ</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giới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mặc</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áo</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cánh</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váy</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hoặc</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áo</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dài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mặc</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quần</a:t>
                      </a:r>
                      <a:r>
                        <a:rPr lang="en-US" sz="1800" dirty="0">
                          <a:solidFill>
                            <a:srgbClr val="002060"/>
                          </a:solidFill>
                          <a:effectLst/>
                          <a:latin typeface="Cambria" panose="02040503050406030204" pitchFamily="18" charset="0"/>
                          <a:ea typeface="Cambria" panose="02040503050406030204" pitchFamily="18" charset="0"/>
                        </a:rPr>
                        <a:t>;</a:t>
                      </a:r>
                    </a:p>
                    <a:p>
                      <a:pPr algn="just" fontAlgn="t"/>
                      <a:r>
                        <a:rPr lang="en-US" sz="1800" dirty="0">
                          <a:solidFill>
                            <a:srgbClr val="002060"/>
                          </a:solidFill>
                          <a:effectLst/>
                          <a:latin typeface="Cambria" panose="02040503050406030204" pitchFamily="18" charset="0"/>
                          <a:ea typeface="Cambria" panose="02040503050406030204" pitchFamily="18" charset="0"/>
                        </a:rPr>
                        <a:t>- Nam </a:t>
                      </a:r>
                      <a:r>
                        <a:rPr lang="en-US" sz="1800" dirty="0" err="1">
                          <a:solidFill>
                            <a:srgbClr val="002060"/>
                          </a:solidFill>
                          <a:effectLst/>
                          <a:latin typeface="Cambria" panose="02040503050406030204" pitchFamily="18" charset="0"/>
                          <a:ea typeface="Cambria" panose="02040503050406030204" pitchFamily="18" charset="0"/>
                        </a:rPr>
                        <a:t>giới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mặc</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áo</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cánh</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với</a:t>
                      </a:r>
                      <a:r>
                        <a:rPr lang="en-US" sz="1800" dirty="0">
                          <a:solidFill>
                            <a:srgbClr val="002060"/>
                          </a:solidFill>
                          <a:effectLst/>
                          <a:latin typeface="Cambria" panose="02040503050406030204" pitchFamily="18" charset="0"/>
                          <a:ea typeface="Cambria" panose="02040503050406030204" pitchFamily="18" charset="0"/>
                        </a:rPr>
                        <a:t> </a:t>
                      </a:r>
                      <a:r>
                        <a:rPr lang="en-US" sz="1800" dirty="0" err="1">
                          <a:solidFill>
                            <a:srgbClr val="002060"/>
                          </a:solidFill>
                          <a:effectLst/>
                          <a:latin typeface="Cambria" panose="02040503050406030204" pitchFamily="18" charset="0"/>
                          <a:ea typeface="Cambria" panose="02040503050406030204" pitchFamily="18" charset="0"/>
                        </a:rPr>
                        <a:t>quần</a:t>
                      </a:r>
                      <a:endParaRPr lang="en-US" sz="1800" dirty="0">
                        <a:solidFill>
                          <a:srgbClr val="002060"/>
                        </a:solidFill>
                        <a:effectLst/>
                        <a:latin typeface="Cambria" panose="02040503050406030204" pitchFamily="18" charset="0"/>
                        <a:ea typeface="Cambria" panose="02040503050406030204" pitchFamily="18" charset="0"/>
                      </a:endParaRPr>
                    </a:p>
                  </a:txBody>
                  <a:tcPr marL="14963" marR="14963" marT="14963" marB="149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1879175"/>
                  </a:ext>
                </a:extLst>
              </a:tr>
            </a:tbl>
          </a:graphicData>
        </a:graphic>
      </p:graphicFrame>
    </p:spTree>
    <p:extLst>
      <p:ext uri="{BB962C8B-B14F-4D97-AF65-F5344CB8AC3E}">
        <p14:creationId xmlns:p14="http://schemas.microsoft.com/office/powerpoint/2010/main" val="41993382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723" y="-1440180"/>
            <a:ext cx="3735963" cy="3735963"/>
          </a:xfrm>
          <a:prstGeom prst="rect">
            <a:avLst/>
          </a:prstGeom>
        </p:spPr>
      </p:pic>
      <p:pic>
        <p:nvPicPr>
          <p:cNvPr id="10" name="Picture 9">
            <a:extLst>
              <a:ext uri="{FF2B5EF4-FFF2-40B4-BE49-F238E27FC236}">
                <a16:creationId xmlns:a16="http://schemas.microsoft.com/office/drawing/2014/main" id="{2E8D0C5B-4956-4A5A-A332-91D68A0E7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6941" y="1"/>
            <a:ext cx="3410857" cy="341085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041" y="3614532"/>
            <a:ext cx="3836841" cy="3836841"/>
          </a:xfrm>
          <a:prstGeom prst="rect">
            <a:avLst/>
          </a:prstGeom>
          <a:effectLst>
            <a:innerShdw blurRad="63500" dist="50800">
              <a:prstClr val="black">
                <a:alpha val="50000"/>
              </a:prstClr>
            </a:innerShdw>
          </a:effectLst>
        </p:spPr>
      </p:pic>
      <p:pic>
        <p:nvPicPr>
          <p:cNvPr id="2" name="Picture 1">
            <a:extLst>
              <a:ext uri="{FF2B5EF4-FFF2-40B4-BE49-F238E27FC236}">
                <a16:creationId xmlns:a16="http://schemas.microsoft.com/office/drawing/2014/main" id="{F19FF286-447A-9A3D-830B-AB474EA44395}"/>
              </a:ext>
            </a:extLst>
          </p:cNvPr>
          <p:cNvPicPr>
            <a:picLocks noChangeAspect="1"/>
          </p:cNvPicPr>
          <p:nvPr/>
        </p:nvPicPr>
        <p:blipFill>
          <a:blip r:embed="rId6"/>
          <a:stretch>
            <a:fillRect/>
          </a:stretch>
        </p:blipFill>
        <p:spPr>
          <a:xfrm>
            <a:off x="1278962" y="1044143"/>
            <a:ext cx="10053175" cy="4102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1000"/>
                                  </p:stCondLst>
                                  <p:childTnLst>
                                    <p:animRot by="120000">
                                      <p:cBhvr>
                                        <p:cTn id="10" dur="100" fill="hold">
                                          <p:stCondLst>
                                            <p:cond delay="0"/>
                                          </p:stCondLst>
                                        </p:cTn>
                                        <p:tgtEl>
                                          <p:spTgt spid="10"/>
                                        </p:tgtEl>
                                        <p:attrNameLst>
                                          <p:attrName>r</p:attrName>
                                        </p:attrNameLst>
                                      </p:cBhvr>
                                    </p:animRot>
                                    <p:animRot by="-240000">
                                      <p:cBhvr>
                                        <p:cTn id="11" dur="200" fill="hold">
                                          <p:stCondLst>
                                            <p:cond delay="200"/>
                                          </p:stCondLst>
                                        </p:cTn>
                                        <p:tgtEl>
                                          <p:spTgt spid="10"/>
                                        </p:tgtEl>
                                        <p:attrNameLst>
                                          <p:attrName>r</p:attrName>
                                        </p:attrNameLst>
                                      </p:cBhvr>
                                    </p:animRot>
                                    <p:animRot by="240000">
                                      <p:cBhvr>
                                        <p:cTn id="12" dur="200" fill="hold">
                                          <p:stCondLst>
                                            <p:cond delay="400"/>
                                          </p:stCondLst>
                                        </p:cTn>
                                        <p:tgtEl>
                                          <p:spTgt spid="10"/>
                                        </p:tgtEl>
                                        <p:attrNameLst>
                                          <p:attrName>r</p:attrName>
                                        </p:attrNameLst>
                                      </p:cBhvr>
                                    </p:animRot>
                                    <p:animRot by="-240000">
                                      <p:cBhvr>
                                        <p:cTn id="13" dur="200" fill="hold">
                                          <p:stCondLst>
                                            <p:cond delay="600"/>
                                          </p:stCondLst>
                                        </p:cTn>
                                        <p:tgtEl>
                                          <p:spTgt spid="10"/>
                                        </p:tgtEl>
                                        <p:attrNameLst>
                                          <p:attrName>r</p:attrName>
                                        </p:attrNameLst>
                                      </p:cBhvr>
                                    </p:animRot>
                                    <p:animRot by="120000">
                                      <p:cBhvr>
                                        <p:cTn id="14" dur="200" fill="hold">
                                          <p:stCondLst>
                                            <p:cond delay="800"/>
                                          </p:stCondLst>
                                        </p:cTn>
                                        <p:tgtEl>
                                          <p:spTgt spid="10"/>
                                        </p:tgtEl>
                                        <p:attrNameLst>
                                          <p:attrName>r</p:attrName>
                                        </p:attrNameLst>
                                      </p:cBhvr>
                                    </p:animRot>
                                  </p:childTnLst>
                                </p:cTn>
                              </p:par>
                              <p:par>
                                <p:cTn id="15" presetID="8" presetClass="emph" presetSubtype="0" repeatCount="indefinite" fill="hold" nodeType="withEffect">
                                  <p:stCondLst>
                                    <p:cond delay="1000"/>
                                  </p:stCondLst>
                                  <p:childTnLst>
                                    <p:animRot by="21600000">
                                      <p:cBhvr>
                                        <p:cTn id="16" dur="3000" fill="hold"/>
                                        <p:tgtEl>
                                          <p:spTgt spid="8"/>
                                        </p:tgtEl>
                                        <p:attrNameLst>
                                          <p:attrName>r</p:attrName>
                                        </p:attrNameLst>
                                      </p:cBhvr>
                                    </p:animRot>
                                  </p:childTnLst>
                                </p:cTn>
                              </p:par>
                            </p:childTnLst>
                          </p:cTn>
                        </p:par>
                        <p:par>
                          <p:cTn id="17" fill="hold">
                            <p:stCondLst>
                              <p:cond delay="4000"/>
                            </p:stCondLst>
                            <p:childTnLst>
                              <p:par>
                                <p:cTn id="18" presetID="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a:extLst>
              <a:ext uri="{FF2B5EF4-FFF2-40B4-BE49-F238E27FC236}">
                <a16:creationId xmlns:a16="http://schemas.microsoft.com/office/drawing/2014/main" id="{BBC03804-52C4-75FA-9B2C-9E63584A9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475792" y="1305325"/>
            <a:ext cx="8904501" cy="1256899"/>
          </a:xfrm>
          <a:prstGeom prst="rect">
            <a:avLst/>
          </a:prstGeom>
        </p:spPr>
      </p:pic>
      <p:sp>
        <p:nvSpPr>
          <p:cNvPr id="10" name="文本框 8">
            <a:extLst>
              <a:ext uri="{FF2B5EF4-FFF2-40B4-BE49-F238E27FC236}">
                <a16:creationId xmlns:a16="http://schemas.microsoft.com/office/drawing/2014/main" id="{112A9A5A-766A-56A9-7408-6B7E117B3B54}"/>
              </a:ext>
            </a:extLst>
          </p:cNvPr>
          <p:cNvSpPr txBox="1"/>
          <p:nvPr/>
        </p:nvSpPr>
        <p:spPr>
          <a:xfrm>
            <a:off x="2068699" y="1335200"/>
            <a:ext cx="7936940" cy="1077218"/>
          </a:xfrm>
          <a:prstGeom prst="rect">
            <a:avLst/>
          </a:prstGeom>
          <a:noFill/>
        </p:spPr>
        <p:txBody>
          <a:bodyPr wrap="square" rtlCol="0">
            <a:spAutoFit/>
          </a:bodyPr>
          <a:lstStyle/>
          <a:p>
            <a:pPr lvl="0" algn="just">
              <a:defRPr/>
            </a:pPr>
            <a:r>
              <a:rPr lang="vi-VN" sz="3200" spc="-150" dirty="0">
                <a:ln w="19050">
                  <a:solidFill>
                    <a:sysClr val="windowText" lastClr="000000"/>
                  </a:solidFill>
                </a:ln>
                <a:solidFill>
                  <a:prstClr val="black"/>
                </a:solidFill>
              </a:rPr>
              <a:t> Mô tả được một số nét chính về văn hoá các dân tộc ở vùng Tây Nguyên.</a:t>
            </a:r>
          </a:p>
        </p:txBody>
      </p:sp>
      <p:pic>
        <p:nvPicPr>
          <p:cNvPr id="11" name="图片 6">
            <a:extLst>
              <a:ext uri="{FF2B5EF4-FFF2-40B4-BE49-F238E27FC236}">
                <a16:creationId xmlns:a16="http://schemas.microsoft.com/office/drawing/2014/main" id="{FEA662E8-D9B8-E5CE-FD33-38CAEA546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471980" y="3184383"/>
            <a:ext cx="8904501" cy="2159141"/>
          </a:xfrm>
          <a:prstGeom prst="rect">
            <a:avLst/>
          </a:prstGeom>
        </p:spPr>
      </p:pic>
      <p:sp>
        <p:nvSpPr>
          <p:cNvPr id="12" name="文本框 8">
            <a:extLst>
              <a:ext uri="{FF2B5EF4-FFF2-40B4-BE49-F238E27FC236}">
                <a16:creationId xmlns:a16="http://schemas.microsoft.com/office/drawing/2014/main" id="{21EEE3E4-C2F4-2942-4892-AE6072A6B114}"/>
              </a:ext>
            </a:extLst>
          </p:cNvPr>
          <p:cNvSpPr txBox="1"/>
          <p:nvPr/>
        </p:nvSpPr>
        <p:spPr>
          <a:xfrm>
            <a:off x="1885018" y="3315027"/>
            <a:ext cx="7936940" cy="1815882"/>
          </a:xfrm>
          <a:prstGeom prst="rect">
            <a:avLst/>
          </a:prstGeom>
          <a:noFill/>
        </p:spPr>
        <p:txBody>
          <a:bodyPr wrap="square" rtlCol="0">
            <a:spAutoFit/>
          </a:bodyPr>
          <a:lstStyle/>
          <a:p>
            <a:pPr lvl="0" algn="just">
              <a:defRPr/>
            </a:pPr>
            <a:r>
              <a:rPr lang="vi-VN" sz="2800" spc="-150" dirty="0">
                <a:ln w="19050">
                  <a:solidFill>
                    <a:sysClr val="windowText" lastClr="000000"/>
                  </a:solidFill>
                </a:ln>
                <a:solidFill>
                  <a:prstClr val="black"/>
                </a:solidFill>
              </a:rPr>
              <a:t>Nêu được truyền thống đấu tranh yêu nước và cách mạng của đồng bào Tây Nguyên (sử dụng một số tư liệu tranh ảnh, câu chuyện lịch sử về anh hùng Núp, N'Trang Lơng,...).</a:t>
            </a:r>
          </a:p>
        </p:txBody>
      </p:sp>
      <p:pic>
        <p:nvPicPr>
          <p:cNvPr id="5" name="Picture 4">
            <a:extLst>
              <a:ext uri="{FF2B5EF4-FFF2-40B4-BE49-F238E27FC236}">
                <a16:creationId xmlns:a16="http://schemas.microsoft.com/office/drawing/2014/main" id="{97DF5C7F-F2DC-9F25-907F-2DA34376C8DC}"/>
              </a:ext>
            </a:extLst>
          </p:cNvPr>
          <p:cNvPicPr>
            <a:picLocks noChangeAspect="1"/>
          </p:cNvPicPr>
          <p:nvPr/>
        </p:nvPicPr>
        <p:blipFill>
          <a:blip r:embed="rId3"/>
          <a:stretch>
            <a:fillRect/>
          </a:stretch>
        </p:blipFill>
        <p:spPr>
          <a:xfrm>
            <a:off x="2759291" y="156916"/>
            <a:ext cx="6730567" cy="1286367"/>
          </a:xfrm>
          <a:prstGeom prst="rect">
            <a:avLst/>
          </a:prstGeom>
        </p:spPr>
      </p:pic>
    </p:spTree>
    <p:extLst>
      <p:ext uri="{BB962C8B-B14F-4D97-AF65-F5344CB8AC3E}">
        <p14:creationId xmlns:p14="http://schemas.microsoft.com/office/powerpoint/2010/main" val="3540056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1">
            <a:extLst>
              <a:ext uri="{FF2B5EF4-FFF2-40B4-BE49-F238E27FC236}">
                <a16:creationId xmlns:a16="http://schemas.microsoft.com/office/drawing/2014/main" id="{5450FA93-27F7-4DC1-A1AA-105A8D54F622}"/>
              </a:ext>
            </a:extLst>
          </p:cNvPr>
          <p:cNvSpPr/>
          <p:nvPr/>
        </p:nvSpPr>
        <p:spPr>
          <a:xfrm>
            <a:off x="1087577" y="807326"/>
            <a:ext cx="10041281" cy="2060905"/>
          </a:xfrm>
          <a:prstGeom prst="roundRect">
            <a:avLst/>
          </a:prstGeom>
          <a:solidFill>
            <a:schemeClr val="bg1">
              <a:alpha val="68000"/>
            </a:schemeClr>
          </a:solidFill>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微软雅黑"/>
              <a:cs typeface="+mn-cs"/>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t="-10351"/>
          <a:stretch/>
        </p:blipFill>
        <p:spPr>
          <a:xfrm>
            <a:off x="1" y="4143192"/>
            <a:ext cx="3696511" cy="1173241"/>
          </a:xfrm>
          <a:prstGeom prst="rect">
            <a:avLst/>
          </a:prstGeom>
          <a:effectLst>
            <a:innerShdw blurRad="63500" dist="50800" dir="8100000">
              <a:prstClr val="black">
                <a:alpha val="50000"/>
              </a:prstClr>
            </a:innerShdw>
          </a:effectLst>
        </p:spPr>
      </p:pic>
      <p:pic>
        <p:nvPicPr>
          <p:cNvPr id="6" name="图片 4">
            <a:extLst>
              <a:ext uri="{FF2B5EF4-FFF2-40B4-BE49-F238E27FC236}">
                <a16:creationId xmlns:a16="http://schemas.microsoft.com/office/drawing/2014/main" id="{8C82996F-7220-48D6-8A1E-524AFE438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4598" y="2488564"/>
            <a:ext cx="3633200" cy="4865931"/>
          </a:xfrm>
          <a:prstGeom prst="rect">
            <a:avLst/>
          </a:prstGeom>
          <a:effectLst>
            <a:outerShdw blurRad="76200" dir="13500000" sy="23000" kx="1200000" algn="br" rotWithShape="0">
              <a:prstClr val="black">
                <a:alpha val="20000"/>
              </a:prstClr>
            </a:outerShdw>
          </a:effectLst>
        </p:spPr>
      </p:pic>
      <p:pic>
        <p:nvPicPr>
          <p:cNvPr id="15" name="Picture 14">
            <a:extLst>
              <a:ext uri="{FF2B5EF4-FFF2-40B4-BE49-F238E27FC236}">
                <a16:creationId xmlns:a16="http://schemas.microsoft.com/office/drawing/2014/main" id="{C198B7A0-7BF7-40DA-B513-13629B91F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351" y="224493"/>
            <a:ext cx="1920723" cy="1920723"/>
          </a:xfrm>
          <a:prstGeom prst="rect">
            <a:avLst/>
          </a:prstGeom>
        </p:spPr>
      </p:pic>
      <p:pic>
        <p:nvPicPr>
          <p:cNvPr id="18" name="Picture 17">
            <a:extLst>
              <a:ext uri="{FF2B5EF4-FFF2-40B4-BE49-F238E27FC236}">
                <a16:creationId xmlns:a16="http://schemas.microsoft.com/office/drawing/2014/main" id="{C198B7A0-7BF7-40DA-B513-13629B91F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2357" y="-293551"/>
            <a:ext cx="1920723" cy="192072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723" y="-1440180"/>
            <a:ext cx="3735963" cy="3735963"/>
          </a:xfrm>
          <a:prstGeom prst="rect">
            <a:avLst/>
          </a:prstGeom>
        </p:spPr>
      </p:pic>
      <p:pic>
        <p:nvPicPr>
          <p:cNvPr id="5" name="Picture 4">
            <a:extLst>
              <a:ext uri="{FF2B5EF4-FFF2-40B4-BE49-F238E27FC236}">
                <a16:creationId xmlns:a16="http://schemas.microsoft.com/office/drawing/2014/main" id="{E1A30C8F-3253-E93A-6D86-7409B9B718A1}"/>
              </a:ext>
            </a:extLst>
          </p:cNvPr>
          <p:cNvPicPr>
            <a:picLocks noChangeAspect="1"/>
          </p:cNvPicPr>
          <p:nvPr/>
        </p:nvPicPr>
        <p:blipFill>
          <a:blip r:embed="rId6"/>
          <a:stretch>
            <a:fillRect/>
          </a:stretch>
        </p:blipFill>
        <p:spPr>
          <a:xfrm>
            <a:off x="1542280" y="676536"/>
            <a:ext cx="8974090" cy="2761727"/>
          </a:xfrm>
          <a:prstGeom prst="rect">
            <a:avLst/>
          </a:prstGeom>
        </p:spPr>
      </p:pic>
    </p:spTree>
    <p:extLst>
      <p:ext uri="{BB962C8B-B14F-4D97-AF65-F5344CB8AC3E}">
        <p14:creationId xmlns:p14="http://schemas.microsoft.com/office/powerpoint/2010/main" val="4539684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100" fill="hold">
                                          <p:stCondLst>
                                            <p:cond delay="0"/>
                                          </p:stCondLst>
                                        </p:cTn>
                                        <p:tgtEl>
                                          <p:spTgt spid="15"/>
                                        </p:tgtEl>
                                        <p:attrNameLst>
                                          <p:attrName>r</p:attrName>
                                        </p:attrNameLst>
                                      </p:cBhvr>
                                    </p:animRot>
                                    <p:animRot by="-240000">
                                      <p:cBhvr>
                                        <p:cTn id="16" dur="200" fill="hold">
                                          <p:stCondLst>
                                            <p:cond delay="200"/>
                                          </p:stCondLst>
                                        </p:cTn>
                                        <p:tgtEl>
                                          <p:spTgt spid="15"/>
                                        </p:tgtEl>
                                        <p:attrNameLst>
                                          <p:attrName>r</p:attrName>
                                        </p:attrNameLst>
                                      </p:cBhvr>
                                    </p:animRot>
                                    <p:animRot by="240000">
                                      <p:cBhvr>
                                        <p:cTn id="17" dur="200" fill="hold">
                                          <p:stCondLst>
                                            <p:cond delay="400"/>
                                          </p:stCondLst>
                                        </p:cTn>
                                        <p:tgtEl>
                                          <p:spTgt spid="15"/>
                                        </p:tgtEl>
                                        <p:attrNameLst>
                                          <p:attrName>r</p:attrName>
                                        </p:attrNameLst>
                                      </p:cBhvr>
                                    </p:animRot>
                                    <p:animRot by="-240000">
                                      <p:cBhvr>
                                        <p:cTn id="18" dur="200" fill="hold">
                                          <p:stCondLst>
                                            <p:cond delay="600"/>
                                          </p:stCondLst>
                                        </p:cTn>
                                        <p:tgtEl>
                                          <p:spTgt spid="15"/>
                                        </p:tgtEl>
                                        <p:attrNameLst>
                                          <p:attrName>r</p:attrName>
                                        </p:attrNameLst>
                                      </p:cBhvr>
                                    </p:animRot>
                                    <p:animRot by="120000">
                                      <p:cBhvr>
                                        <p:cTn id="19" dur="200" fill="hold">
                                          <p:stCondLst>
                                            <p:cond delay="800"/>
                                          </p:stCondLst>
                                        </p:cTn>
                                        <p:tgtEl>
                                          <p:spTgt spid="15"/>
                                        </p:tgtEl>
                                        <p:attrNameLst>
                                          <p:attrName>r</p:attrName>
                                        </p:attrNameLst>
                                      </p:cBhvr>
                                    </p:animRot>
                                  </p:childTnLst>
                                </p:cTn>
                              </p:par>
                              <p:par>
                                <p:cTn id="20" presetID="2" presetClass="entr" presetSubtype="2"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1+#ppt_w/2"/>
                                          </p:val>
                                        </p:tav>
                                        <p:tav tm="100000">
                                          <p:val>
                                            <p:strVal val="#ppt_x"/>
                                          </p:val>
                                        </p:tav>
                                      </p:tavLst>
                                    </p:anim>
                                    <p:anim calcmode="lin" valueType="num">
                                      <p:cBhvr additive="base">
                                        <p:cTn id="23" dur="1000" fill="hold"/>
                                        <p:tgtEl>
                                          <p:spTgt spid="18"/>
                                        </p:tgtEl>
                                        <p:attrNameLst>
                                          <p:attrName>ppt_y</p:attrName>
                                        </p:attrNameLst>
                                      </p:cBhvr>
                                      <p:tavLst>
                                        <p:tav tm="0">
                                          <p:val>
                                            <p:strVal val="#ppt_y"/>
                                          </p:val>
                                        </p:tav>
                                        <p:tav tm="100000">
                                          <p:val>
                                            <p:strVal val="#ppt_y"/>
                                          </p:val>
                                        </p:tav>
                                      </p:tavLst>
                                    </p:anim>
                                  </p:childTnLst>
                                </p:cTn>
                              </p:par>
                              <p:par>
                                <p:cTn id="24" presetID="32" presetClass="emph" presetSubtype="0" fill="hold" nodeType="withEffect">
                                  <p:stCondLst>
                                    <p:cond delay="0"/>
                                  </p:stCondLst>
                                  <p:childTnLst>
                                    <p:animRot by="120000">
                                      <p:cBhvr>
                                        <p:cTn id="25" dur="100" fill="hold">
                                          <p:stCondLst>
                                            <p:cond delay="0"/>
                                          </p:stCondLst>
                                        </p:cTn>
                                        <p:tgtEl>
                                          <p:spTgt spid="18"/>
                                        </p:tgtEl>
                                        <p:attrNameLst>
                                          <p:attrName>r</p:attrName>
                                        </p:attrNameLst>
                                      </p:cBhvr>
                                    </p:animRot>
                                    <p:animRot by="-240000">
                                      <p:cBhvr>
                                        <p:cTn id="26" dur="200" fill="hold">
                                          <p:stCondLst>
                                            <p:cond delay="200"/>
                                          </p:stCondLst>
                                        </p:cTn>
                                        <p:tgtEl>
                                          <p:spTgt spid="18"/>
                                        </p:tgtEl>
                                        <p:attrNameLst>
                                          <p:attrName>r</p:attrName>
                                        </p:attrNameLst>
                                      </p:cBhvr>
                                    </p:animRot>
                                    <p:animRot by="240000">
                                      <p:cBhvr>
                                        <p:cTn id="27" dur="200" fill="hold">
                                          <p:stCondLst>
                                            <p:cond delay="400"/>
                                          </p:stCondLst>
                                        </p:cTn>
                                        <p:tgtEl>
                                          <p:spTgt spid="18"/>
                                        </p:tgtEl>
                                        <p:attrNameLst>
                                          <p:attrName>r</p:attrName>
                                        </p:attrNameLst>
                                      </p:cBhvr>
                                    </p:animRot>
                                    <p:animRot by="-240000">
                                      <p:cBhvr>
                                        <p:cTn id="28" dur="200" fill="hold">
                                          <p:stCondLst>
                                            <p:cond delay="600"/>
                                          </p:stCondLst>
                                        </p:cTn>
                                        <p:tgtEl>
                                          <p:spTgt spid="18"/>
                                        </p:tgtEl>
                                        <p:attrNameLst>
                                          <p:attrName>r</p:attrName>
                                        </p:attrNameLst>
                                      </p:cBhvr>
                                    </p:animRot>
                                    <p:animRot by="120000">
                                      <p:cBhvr>
                                        <p:cTn id="29" dur="200" fill="hold">
                                          <p:stCondLst>
                                            <p:cond delay="800"/>
                                          </p:stCondLst>
                                        </p:cTn>
                                        <p:tgtEl>
                                          <p:spTgt spid="18"/>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3000" fill="hold"/>
                                        <p:tgtEl>
                                          <p:spTgt spid="19"/>
                                        </p:tgtEl>
                                        <p:attrNameLst>
                                          <p:attrName>r</p:attrName>
                                        </p:attrNameLst>
                                      </p:cBhvr>
                                    </p:animRot>
                                  </p:childTnLst>
                                </p:cTn>
                              </p:par>
                              <p:par>
                                <p:cTn id="32" presetID="3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ppt_w</p:attrName>
                                        </p:attrNameLst>
                                      </p:cBhvr>
                                      <p:tavLst>
                                        <p:tav tm="0">
                                          <p:val>
                                            <p:fltVal val="0"/>
                                          </p:val>
                                        </p:tav>
                                        <p:tav tm="100000">
                                          <p:val>
                                            <p:strVal val="#ppt_w"/>
                                          </p:val>
                                        </p:tav>
                                      </p:tavLst>
                                    </p:anim>
                                    <p:anim calcmode="lin" valueType="num">
                                      <p:cBhvr>
                                        <p:cTn id="35" dur="1000" fill="hold"/>
                                        <p:tgtEl>
                                          <p:spTgt spid="17"/>
                                        </p:tgtEl>
                                        <p:attrNameLst>
                                          <p:attrName>ppt_h</p:attrName>
                                        </p:attrNameLst>
                                      </p:cBhvr>
                                      <p:tavLst>
                                        <p:tav tm="0">
                                          <p:val>
                                            <p:fltVal val="0"/>
                                          </p:val>
                                        </p:tav>
                                        <p:tav tm="100000">
                                          <p:val>
                                            <p:strVal val="#ppt_h"/>
                                          </p:val>
                                        </p:tav>
                                      </p:tavLst>
                                    </p:anim>
                                    <p:anim calcmode="lin" valueType="num">
                                      <p:cBhvr>
                                        <p:cTn id="36" dur="1000" fill="hold"/>
                                        <p:tgtEl>
                                          <p:spTgt spid="17"/>
                                        </p:tgtEl>
                                        <p:attrNameLst>
                                          <p:attrName>style.rotation</p:attrName>
                                        </p:attrNameLst>
                                      </p:cBhvr>
                                      <p:tavLst>
                                        <p:tav tm="0">
                                          <p:val>
                                            <p:fltVal val="90"/>
                                          </p:val>
                                        </p:tav>
                                        <p:tav tm="100000">
                                          <p:val>
                                            <p:fltVal val="0"/>
                                          </p:val>
                                        </p:tav>
                                      </p:tavLst>
                                    </p:anim>
                                    <p:animEffect transition="in" filter="fade">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ìm hiểu nhà rông Tây Nguyên - Văn hoá kiến trúc độc đáo">
            <a:extLst>
              <a:ext uri="{FF2B5EF4-FFF2-40B4-BE49-F238E27FC236}">
                <a16:creationId xmlns:a16="http://schemas.microsoft.com/office/drawing/2014/main" id="{8FE4804D-D32C-EFBC-9EAD-FDD9F3BF3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14975" cy="32073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hà rông - Nét văn hóa đặc sắc của đồng bào dân tộc Tây Nguyên">
            <a:extLst>
              <a:ext uri="{FF2B5EF4-FFF2-40B4-BE49-F238E27FC236}">
                <a16:creationId xmlns:a16="http://schemas.microsoft.com/office/drawing/2014/main" id="{FF98F3C3-4D0C-0EBC-FDFE-773388B41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3190874"/>
            <a:ext cx="6686550" cy="3667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ễ hội đua voi">
            <a:extLst>
              <a:ext uri="{FF2B5EF4-FFF2-40B4-BE49-F238E27FC236}">
                <a16:creationId xmlns:a16="http://schemas.microsoft.com/office/drawing/2014/main" id="{E5FE34DD-5B2B-1419-8141-EA4236FDF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218312"/>
            <a:ext cx="5514975" cy="36711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Ễ HỘI ĐUA VOI Ở BẢN ĐÔN - 123tadi: Chia sẻ kinh nghiệm du lịch">
            <a:extLst>
              <a:ext uri="{FF2B5EF4-FFF2-40B4-BE49-F238E27FC236}">
                <a16:creationId xmlns:a16="http://schemas.microsoft.com/office/drawing/2014/main" id="{9AE8DED2-2DD8-0B98-4842-AA4F70364E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2593" y="0"/>
            <a:ext cx="667940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90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randombar(horizontal)">
                                      <p:cBhvr>
                                        <p:cTn id="13" dur="500"/>
                                        <p:tgtEl>
                                          <p:spTgt spid="2052"/>
                                        </p:tgtEl>
                                      </p:cBhvr>
                                    </p:animEffect>
                                  </p:childTnLst>
                                </p:cTn>
                              </p:par>
                              <p:par>
                                <p:cTn id="14" presetID="14" presetClass="entr" presetSubtype="1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randombar(horizontal)">
                                      <p:cBhvr>
                                        <p:cTn id="1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DE2A5F-9FDD-6159-E92B-06B485A55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98" y="781050"/>
            <a:ext cx="11498053" cy="5860777"/>
          </a:xfrm>
          <a:prstGeom prst="rect">
            <a:avLst/>
          </a:prstGeom>
        </p:spPr>
      </p:pic>
      <p:sp>
        <p:nvSpPr>
          <p:cNvPr id="8" name="TextBox 7">
            <a:extLst>
              <a:ext uri="{FF2B5EF4-FFF2-40B4-BE49-F238E27FC236}">
                <a16:creationId xmlns:a16="http://schemas.microsoft.com/office/drawing/2014/main" id="{7FAFF7CB-65A4-F0E0-A018-F52F33234CA3}"/>
              </a:ext>
            </a:extLst>
          </p:cNvPr>
          <p:cNvSpPr txBox="1"/>
          <p:nvPr/>
        </p:nvSpPr>
        <p:spPr>
          <a:xfrm>
            <a:off x="3143251" y="1457325"/>
            <a:ext cx="5800724" cy="1569660"/>
          </a:xfrm>
          <a:prstGeom prst="rect">
            <a:avLst/>
          </a:prstGeom>
          <a:noFill/>
        </p:spPr>
        <p:txBody>
          <a:bodyPr wrap="square" rtlCol="0">
            <a:spAutoFit/>
          </a:bodyPr>
          <a:lstStyle/>
          <a:p>
            <a:pPr marL="457200" lvl="0" indent="-457200" algn="just">
              <a:buFont typeface="Arial" panose="020B0604020202020204" pitchFamily="34" charset="0"/>
              <a:buChar char="•"/>
              <a:defRPr/>
            </a:pPr>
            <a:r>
              <a:rPr lang="vi-VN" sz="32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Em hãy cho biết những hình ảnh </a:t>
            </a:r>
            <a:r>
              <a:rPr lang="en-US" sz="3200" b="1" dirty="0" err="1">
                <a:solidFill>
                  <a:prstClr val="white"/>
                </a:solidFill>
                <a:latin typeface="Calibri" panose="020F0502020204030204" pitchFamily="34" charset="0"/>
                <a:ea typeface="Times New Roman" panose="02020603050405020304" pitchFamily="18" charset="0"/>
                <a:cs typeface="Calibri" panose="020F0502020204030204" pitchFamily="34" charset="0"/>
              </a:rPr>
              <a:t>vừa</a:t>
            </a:r>
            <a:r>
              <a:rPr lang="en-US" sz="32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prstClr val="white"/>
                </a:solidFill>
                <a:latin typeface="Calibri" panose="020F0502020204030204" pitchFamily="34" charset="0"/>
                <a:ea typeface="Times New Roman" panose="02020603050405020304" pitchFamily="18" charset="0"/>
                <a:cs typeface="Calibri" panose="020F0502020204030204" pitchFamily="34" charset="0"/>
              </a:rPr>
              <a:t>xem</a:t>
            </a:r>
            <a:r>
              <a:rPr lang="vi-VN" sz="32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 nói về vùng nào của đất nước ta?</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
        <p:nvSpPr>
          <p:cNvPr id="9" name="TextBox 8">
            <a:extLst>
              <a:ext uri="{FF2B5EF4-FFF2-40B4-BE49-F238E27FC236}">
                <a16:creationId xmlns:a16="http://schemas.microsoft.com/office/drawing/2014/main" id="{BEEB81A7-14C8-E4DC-9CFE-02AEA19459DD}"/>
              </a:ext>
            </a:extLst>
          </p:cNvPr>
          <p:cNvSpPr txBox="1"/>
          <p:nvPr/>
        </p:nvSpPr>
        <p:spPr>
          <a:xfrm>
            <a:off x="3114676" y="3076575"/>
            <a:ext cx="5800724" cy="2062103"/>
          </a:xfrm>
          <a:prstGeom prst="rect">
            <a:avLst/>
          </a:prstGeom>
          <a:noFill/>
        </p:spPr>
        <p:txBody>
          <a:bodyPr wrap="square" rtlCol="0">
            <a:spAutoFit/>
          </a:bodyPr>
          <a:lstStyle/>
          <a:p>
            <a:pPr marL="457200" lvl="0" indent="-457200" algn="just">
              <a:buFont typeface="Arial" panose="020B0604020202020204" pitchFamily="34" charset="0"/>
              <a:buChar char="•"/>
              <a:defRPr/>
            </a:pPr>
            <a:r>
              <a:rPr lang="vi-VN" sz="3200" b="1" dirty="0">
                <a:solidFill>
                  <a:prstClr val="white"/>
                </a:solidFill>
                <a:latin typeface="Calibri" panose="020F0502020204030204" pitchFamily="34" charset="0"/>
                <a:ea typeface="Times New Roman" panose="02020603050405020304" pitchFamily="18" charset="0"/>
                <a:cs typeface="Calibri" panose="020F0502020204030204" pitchFamily="34" charset="0"/>
              </a:rPr>
              <a:t>Em biết gì về con người và phong tục tập quán của người Tây Nguyên (ăn, ở, trang phục, lễ hội)?</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38462693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1">
            <a:extLst>
              <a:ext uri="{FF2B5EF4-FFF2-40B4-BE49-F238E27FC236}">
                <a16:creationId xmlns:a16="http://schemas.microsoft.com/office/drawing/2014/main" id="{5450FA93-27F7-4DC1-A1AA-105A8D54F622}"/>
              </a:ext>
            </a:extLst>
          </p:cNvPr>
          <p:cNvSpPr/>
          <p:nvPr/>
        </p:nvSpPr>
        <p:spPr>
          <a:xfrm>
            <a:off x="1087577" y="807326"/>
            <a:ext cx="10041281" cy="2060905"/>
          </a:xfrm>
          <a:prstGeom prst="roundRect">
            <a:avLst/>
          </a:prstGeom>
          <a:solidFill>
            <a:schemeClr val="bg1">
              <a:alpha val="68000"/>
            </a:schemeClr>
          </a:solidFill>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微软雅黑"/>
              <a:cs typeface="+mn-cs"/>
            </a:endParaRPr>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t="-10351"/>
          <a:stretch/>
        </p:blipFill>
        <p:spPr>
          <a:xfrm>
            <a:off x="1" y="4143192"/>
            <a:ext cx="3696511" cy="1173241"/>
          </a:xfrm>
          <a:prstGeom prst="rect">
            <a:avLst/>
          </a:prstGeom>
          <a:effectLst>
            <a:innerShdw blurRad="63500" dist="50800" dir="8100000">
              <a:prstClr val="black">
                <a:alpha val="50000"/>
              </a:prstClr>
            </a:innerShdw>
          </a:effectLst>
        </p:spPr>
      </p:pic>
      <p:pic>
        <p:nvPicPr>
          <p:cNvPr id="6" name="图片 4">
            <a:extLst>
              <a:ext uri="{FF2B5EF4-FFF2-40B4-BE49-F238E27FC236}">
                <a16:creationId xmlns:a16="http://schemas.microsoft.com/office/drawing/2014/main" id="{8C82996F-7220-48D6-8A1E-524AFE438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73" y="2479039"/>
            <a:ext cx="3633200" cy="4865931"/>
          </a:xfrm>
          <a:prstGeom prst="rect">
            <a:avLst/>
          </a:prstGeom>
          <a:effectLst>
            <a:outerShdw blurRad="76200" dir="13500000" sy="23000" kx="1200000" algn="br" rotWithShape="0">
              <a:prstClr val="black">
                <a:alpha val="20000"/>
              </a:prstClr>
            </a:outerShdw>
          </a:effectLst>
        </p:spPr>
      </p:pic>
      <p:pic>
        <p:nvPicPr>
          <p:cNvPr id="15" name="Picture 14">
            <a:extLst>
              <a:ext uri="{FF2B5EF4-FFF2-40B4-BE49-F238E27FC236}">
                <a16:creationId xmlns:a16="http://schemas.microsoft.com/office/drawing/2014/main" id="{C198B7A0-7BF7-40DA-B513-13629B91F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351" y="224493"/>
            <a:ext cx="1920723" cy="1920723"/>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723" y="-1440180"/>
            <a:ext cx="3735963" cy="3735963"/>
          </a:xfrm>
          <a:prstGeom prst="rect">
            <a:avLst/>
          </a:prstGeom>
        </p:spPr>
      </p:pic>
      <p:pic>
        <p:nvPicPr>
          <p:cNvPr id="2" name="Picture 1">
            <a:extLst>
              <a:ext uri="{FF2B5EF4-FFF2-40B4-BE49-F238E27FC236}">
                <a16:creationId xmlns:a16="http://schemas.microsoft.com/office/drawing/2014/main" id="{B524ECAC-99E3-08B5-371F-DDD14A87C39E}"/>
              </a:ext>
            </a:extLst>
          </p:cNvPr>
          <p:cNvPicPr>
            <a:picLocks noChangeAspect="1"/>
          </p:cNvPicPr>
          <p:nvPr/>
        </p:nvPicPr>
        <p:blipFill>
          <a:blip r:embed="rId6"/>
          <a:stretch>
            <a:fillRect/>
          </a:stretch>
        </p:blipFill>
        <p:spPr>
          <a:xfrm>
            <a:off x="1791471" y="619386"/>
            <a:ext cx="8590008" cy="2761727"/>
          </a:xfrm>
          <a:prstGeom prst="rect">
            <a:avLst/>
          </a:prstGeom>
        </p:spPr>
      </p:pic>
    </p:spTree>
    <p:extLst>
      <p:ext uri="{BB962C8B-B14F-4D97-AF65-F5344CB8AC3E}">
        <p14:creationId xmlns:p14="http://schemas.microsoft.com/office/powerpoint/2010/main" val="13331452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par>
                                <p:cTn id="14" presetID="32" presetClass="emph" presetSubtype="0" fill="hold" nodeType="withEffect">
                                  <p:stCondLst>
                                    <p:cond delay="0"/>
                                  </p:stCondLst>
                                  <p:childTnLst>
                                    <p:animRot by="120000">
                                      <p:cBhvr>
                                        <p:cTn id="15" dur="100" fill="hold">
                                          <p:stCondLst>
                                            <p:cond delay="0"/>
                                          </p:stCondLst>
                                        </p:cTn>
                                        <p:tgtEl>
                                          <p:spTgt spid="15"/>
                                        </p:tgtEl>
                                        <p:attrNameLst>
                                          <p:attrName>r</p:attrName>
                                        </p:attrNameLst>
                                      </p:cBhvr>
                                    </p:animRot>
                                    <p:animRot by="-240000">
                                      <p:cBhvr>
                                        <p:cTn id="16" dur="200" fill="hold">
                                          <p:stCondLst>
                                            <p:cond delay="200"/>
                                          </p:stCondLst>
                                        </p:cTn>
                                        <p:tgtEl>
                                          <p:spTgt spid="15"/>
                                        </p:tgtEl>
                                        <p:attrNameLst>
                                          <p:attrName>r</p:attrName>
                                        </p:attrNameLst>
                                      </p:cBhvr>
                                    </p:animRot>
                                    <p:animRot by="240000">
                                      <p:cBhvr>
                                        <p:cTn id="17" dur="200" fill="hold">
                                          <p:stCondLst>
                                            <p:cond delay="400"/>
                                          </p:stCondLst>
                                        </p:cTn>
                                        <p:tgtEl>
                                          <p:spTgt spid="15"/>
                                        </p:tgtEl>
                                        <p:attrNameLst>
                                          <p:attrName>r</p:attrName>
                                        </p:attrNameLst>
                                      </p:cBhvr>
                                    </p:animRot>
                                    <p:animRot by="-240000">
                                      <p:cBhvr>
                                        <p:cTn id="18" dur="200" fill="hold">
                                          <p:stCondLst>
                                            <p:cond delay="600"/>
                                          </p:stCondLst>
                                        </p:cTn>
                                        <p:tgtEl>
                                          <p:spTgt spid="15"/>
                                        </p:tgtEl>
                                        <p:attrNameLst>
                                          <p:attrName>r</p:attrName>
                                        </p:attrNameLst>
                                      </p:cBhvr>
                                    </p:animRot>
                                    <p:animRot by="120000">
                                      <p:cBhvr>
                                        <p:cTn id="19" dur="200" fill="hold">
                                          <p:stCondLst>
                                            <p:cond delay="800"/>
                                          </p:stCondLst>
                                        </p:cTn>
                                        <p:tgtEl>
                                          <p:spTgt spid="15"/>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3000" fill="hold"/>
                                        <p:tgtEl>
                                          <p:spTgt spid="19"/>
                                        </p:tgtEl>
                                        <p:attrNameLst>
                                          <p:attrName>r</p:attrName>
                                        </p:attrNameLst>
                                      </p:cBhvr>
                                    </p:animRot>
                                  </p:childTnLst>
                                </p:cTn>
                              </p:par>
                              <p:par>
                                <p:cTn id="22" presetID="3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80293" y="-161924"/>
            <a:ext cx="9892213" cy="623618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56" y="3737987"/>
            <a:ext cx="2945729" cy="3120013"/>
          </a:xfrm>
          <a:prstGeom prst="rect">
            <a:avLst/>
          </a:prstGeom>
        </p:spPr>
      </p:pic>
      <p:sp>
        <p:nvSpPr>
          <p:cNvPr id="7" name="文本框 44">
            <a:extLst>
              <a:ext uri="{FF2B5EF4-FFF2-40B4-BE49-F238E27FC236}">
                <a16:creationId xmlns:a16="http://schemas.microsoft.com/office/drawing/2014/main" id="{3EAE2371-99B8-45C1-ADF7-35A171FA807A}"/>
              </a:ext>
            </a:extLst>
          </p:cNvPr>
          <p:cNvSpPr txBox="1"/>
          <p:nvPr/>
        </p:nvSpPr>
        <p:spPr>
          <a:xfrm>
            <a:off x="3209206" y="2106778"/>
            <a:ext cx="6496769" cy="3416320"/>
          </a:xfrm>
          <a:prstGeom prst="rect">
            <a:avLst/>
          </a:prstGeom>
          <a:noFill/>
        </p:spPr>
        <p:txBody>
          <a:bodyPr wrap="square" rtlCol="0">
            <a:spAutoFit/>
          </a:bodyPr>
          <a:lstStyle/>
          <a:p>
            <a:pPr marL="0" marR="0" lvl="0" indent="0" algn="ctr" defTabSz="914377" rtl="0" eaLnBrk="1" fontAlgn="auto" latinLnBrk="0" hangingPunct="1">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Calibri" panose="020F0502020204030204" pitchFamily="34" charset="0"/>
                <a:ea typeface="印品黑体" panose="00000500000000000000" pitchFamily="2" charset="-122"/>
                <a:cs typeface="Calibri" panose="020F0502020204030204" pitchFamily="34" charset="0"/>
              </a:rPr>
              <a:t>Hoạt</a:t>
            </a:r>
            <a:r>
              <a:rPr kumimoji="0" lang="en-US" altLang="zh-CN" sz="5400" b="1" i="0" u="none" strike="noStrike" kern="1200" cap="none" spc="0" normalizeH="0" baseline="0" noProof="0" dirty="0">
                <a:ln>
                  <a:noFill/>
                </a:ln>
                <a:solidFill>
                  <a:srgbClr val="FF000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FF0000"/>
                </a:solidFill>
                <a:effectLst/>
                <a:uLnTx/>
                <a:uFillTx/>
                <a:latin typeface="Calibri" panose="020F0502020204030204" pitchFamily="34" charset="0"/>
                <a:ea typeface="印品黑体" panose="00000500000000000000" pitchFamily="2" charset="-122"/>
                <a:cs typeface="Calibri" panose="020F0502020204030204" pitchFamily="34" charset="0"/>
              </a:rPr>
              <a:t>động</a:t>
            </a:r>
            <a:r>
              <a:rPr kumimoji="0" lang="en-US" altLang="zh-CN" sz="5400" b="1" i="0" u="none" strike="noStrike" kern="1200" cap="none" spc="0" normalizeH="0" baseline="0" noProof="0" dirty="0">
                <a:ln>
                  <a:noFill/>
                </a:ln>
                <a:solidFill>
                  <a:srgbClr val="FF0000"/>
                </a:solidFill>
                <a:effectLst/>
                <a:uLnTx/>
                <a:uFillTx/>
                <a:latin typeface="Calibri" panose="020F0502020204030204" pitchFamily="34" charset="0"/>
                <a:ea typeface="印品黑体" panose="00000500000000000000" pitchFamily="2" charset="-122"/>
                <a:cs typeface="Calibri" panose="020F0502020204030204" pitchFamily="34" charset="0"/>
              </a:rPr>
              <a:t> 1: </a:t>
            </a:r>
          </a:p>
          <a:p>
            <a:pPr marL="0" marR="0" lvl="0" indent="0" algn="ctr" defTabSz="914377" rtl="0" eaLnBrk="1" fontAlgn="auto" latinLnBrk="0" hangingPunct="1">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Tìm</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hiểu</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một</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số</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nét</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văn</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hóa</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của</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đồng</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bào</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Tây</a:t>
            </a:r>
            <a:r>
              <a:rPr kumimoji="0" lang="en-US" altLang="zh-CN"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5400" b="1" i="0" u="none" strike="noStrike" kern="1200" cap="none" spc="0" normalizeH="0" baseline="0" noProof="0" dirty="0" err="1">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rPr>
              <a:t>Nguyên</a:t>
            </a:r>
            <a:endParaRPr kumimoji="0" lang="zh-CN" altLang="en-US" sz="5400" b="1" i="0" u="none" strike="noStrike" kern="1200" cap="none" spc="0" normalizeH="0" baseline="0" noProof="0" dirty="0">
              <a:ln>
                <a:noFill/>
              </a:ln>
              <a:solidFill>
                <a:srgbClr val="002060"/>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Tree>
    <p:extLst>
      <p:ext uri="{BB962C8B-B14F-4D97-AF65-F5344CB8AC3E}">
        <p14:creationId xmlns:p14="http://schemas.microsoft.com/office/powerpoint/2010/main" val="41819971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266700"/>
            <a:ext cx="11772900"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grpSp>
        <p:nvGrpSpPr>
          <p:cNvPr id="5" name="Group 4">
            <a:extLst>
              <a:ext uri="{FF2B5EF4-FFF2-40B4-BE49-F238E27FC236}">
                <a16:creationId xmlns:a16="http://schemas.microsoft.com/office/drawing/2014/main" id="{A080DD9E-A9DE-80E0-27B7-99DA37368B94}"/>
              </a:ext>
            </a:extLst>
          </p:cNvPr>
          <p:cNvGrpSpPr/>
          <p:nvPr/>
        </p:nvGrpSpPr>
        <p:grpSpPr>
          <a:xfrm>
            <a:off x="0" y="163801"/>
            <a:ext cx="11744325" cy="1191816"/>
            <a:chOff x="949299" y="926145"/>
            <a:chExt cx="14104748" cy="597296"/>
          </a:xfrm>
        </p:grpSpPr>
        <p:sp>
          <p:nvSpPr>
            <p:cNvPr id="6" name="TextBox 5">
              <a:extLst>
                <a:ext uri="{FF2B5EF4-FFF2-40B4-BE49-F238E27FC236}">
                  <a16:creationId xmlns:a16="http://schemas.microsoft.com/office/drawing/2014/main" id="{573C199E-23B3-8D23-64FF-C81A30ABA549}"/>
                </a:ext>
              </a:extLst>
            </p:cNvPr>
            <p:cNvSpPr txBox="1"/>
            <p:nvPr/>
          </p:nvSpPr>
          <p:spPr>
            <a:xfrm>
              <a:off x="2032724" y="926145"/>
              <a:ext cx="13021323" cy="597296"/>
            </a:xfrm>
            <a:prstGeom prst="roundRect">
              <a:avLst/>
            </a:prstGeom>
            <a:solidFill>
              <a:srgbClr val="E0FFC1"/>
            </a:solidFill>
            <a:ln w="76200">
              <a:solidFill>
                <a:srgbClr val="00B050"/>
              </a:solidFill>
              <a:prstDash val="sysDash"/>
            </a:ln>
            <a:effectLst>
              <a:outerShdw blurRad="63500" sx="102000" sy="102000" algn="ctr" rotWithShape="0">
                <a:prstClr val="black">
                  <a:alpha val="40000"/>
                </a:prstClr>
              </a:outerShdw>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Đọc thông tin và quan sát các hình từ 1 đến 6, em hãy mô tả những nét chính về văn hóa của đồng bào Tây Nguyên.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pic>
          <p:nvPicPr>
            <p:cNvPr id="7" name="Picture 6">
              <a:extLst>
                <a:ext uri="{FF2B5EF4-FFF2-40B4-BE49-F238E27FC236}">
                  <a16:creationId xmlns:a16="http://schemas.microsoft.com/office/drawing/2014/main" id="{06E3F1F0-E47B-940E-4CDE-494201E4E438}"/>
                </a:ext>
              </a:extLst>
            </p:cNvPr>
            <p:cNvPicPr>
              <a:picLocks noChangeAspect="1"/>
            </p:cNvPicPr>
            <p:nvPr/>
          </p:nvPicPr>
          <p:blipFill>
            <a:blip r:embed="rId3"/>
            <a:stretch>
              <a:fillRect/>
            </a:stretch>
          </p:blipFill>
          <p:spPr>
            <a:xfrm>
              <a:off x="949299" y="950271"/>
              <a:ext cx="1342147" cy="471388"/>
            </a:xfrm>
            <a:prstGeom prst="rect">
              <a:avLst/>
            </a:prstGeom>
          </p:spPr>
        </p:pic>
      </p:grpSp>
      <p:pic>
        <p:nvPicPr>
          <p:cNvPr id="3" name="Picture 2">
            <a:extLst>
              <a:ext uri="{FF2B5EF4-FFF2-40B4-BE49-F238E27FC236}">
                <a16:creationId xmlns:a16="http://schemas.microsoft.com/office/drawing/2014/main" id="{F92EAD0C-97E6-78D6-077B-2B3EF5E07A3F}"/>
              </a:ext>
            </a:extLst>
          </p:cNvPr>
          <p:cNvPicPr>
            <a:picLocks noChangeAspect="1"/>
          </p:cNvPicPr>
          <p:nvPr/>
        </p:nvPicPr>
        <p:blipFill>
          <a:blip r:embed="rId4"/>
          <a:stretch>
            <a:fillRect/>
          </a:stretch>
        </p:blipFill>
        <p:spPr>
          <a:xfrm>
            <a:off x="728663" y="1576388"/>
            <a:ext cx="3271838" cy="2810766"/>
          </a:xfrm>
          <a:prstGeom prst="rect">
            <a:avLst/>
          </a:prstGeom>
        </p:spPr>
      </p:pic>
      <p:pic>
        <p:nvPicPr>
          <p:cNvPr id="10" name="Picture 9">
            <a:extLst>
              <a:ext uri="{FF2B5EF4-FFF2-40B4-BE49-F238E27FC236}">
                <a16:creationId xmlns:a16="http://schemas.microsoft.com/office/drawing/2014/main" id="{6109BB7B-D963-21E0-2CB3-05E9744B986A}"/>
              </a:ext>
            </a:extLst>
          </p:cNvPr>
          <p:cNvPicPr>
            <a:picLocks noChangeAspect="1"/>
          </p:cNvPicPr>
          <p:nvPr/>
        </p:nvPicPr>
        <p:blipFill>
          <a:blip r:embed="rId5"/>
          <a:stretch>
            <a:fillRect/>
          </a:stretch>
        </p:blipFill>
        <p:spPr>
          <a:xfrm>
            <a:off x="3848100" y="1633537"/>
            <a:ext cx="4867276" cy="2433638"/>
          </a:xfrm>
          <a:prstGeom prst="rect">
            <a:avLst/>
          </a:prstGeom>
        </p:spPr>
      </p:pic>
      <p:pic>
        <p:nvPicPr>
          <p:cNvPr id="12" name="Picture 11">
            <a:extLst>
              <a:ext uri="{FF2B5EF4-FFF2-40B4-BE49-F238E27FC236}">
                <a16:creationId xmlns:a16="http://schemas.microsoft.com/office/drawing/2014/main" id="{928CF925-7004-FDF5-1A65-B8C44F135206}"/>
              </a:ext>
            </a:extLst>
          </p:cNvPr>
          <p:cNvPicPr>
            <a:picLocks noChangeAspect="1"/>
          </p:cNvPicPr>
          <p:nvPr/>
        </p:nvPicPr>
        <p:blipFill>
          <a:blip r:embed="rId6"/>
          <a:stretch>
            <a:fillRect/>
          </a:stretch>
        </p:blipFill>
        <p:spPr>
          <a:xfrm>
            <a:off x="8739187" y="1666874"/>
            <a:ext cx="2892326" cy="2257425"/>
          </a:xfrm>
          <a:prstGeom prst="rect">
            <a:avLst/>
          </a:prstGeom>
        </p:spPr>
      </p:pic>
      <p:pic>
        <p:nvPicPr>
          <p:cNvPr id="14" name="Picture 13">
            <a:extLst>
              <a:ext uri="{FF2B5EF4-FFF2-40B4-BE49-F238E27FC236}">
                <a16:creationId xmlns:a16="http://schemas.microsoft.com/office/drawing/2014/main" id="{77A00551-75F7-43DA-8DF0-B5F4502195A6}"/>
              </a:ext>
            </a:extLst>
          </p:cNvPr>
          <p:cNvPicPr>
            <a:picLocks noChangeAspect="1"/>
          </p:cNvPicPr>
          <p:nvPr/>
        </p:nvPicPr>
        <p:blipFill>
          <a:blip r:embed="rId7"/>
          <a:stretch>
            <a:fillRect/>
          </a:stretch>
        </p:blipFill>
        <p:spPr>
          <a:xfrm>
            <a:off x="862012" y="4471987"/>
            <a:ext cx="2676525" cy="2085975"/>
          </a:xfrm>
          <a:prstGeom prst="rect">
            <a:avLst/>
          </a:prstGeom>
        </p:spPr>
      </p:pic>
      <p:pic>
        <p:nvPicPr>
          <p:cNvPr id="16" name="Picture 15">
            <a:extLst>
              <a:ext uri="{FF2B5EF4-FFF2-40B4-BE49-F238E27FC236}">
                <a16:creationId xmlns:a16="http://schemas.microsoft.com/office/drawing/2014/main" id="{0C9FD27D-464B-533F-FAFF-68B2C2B664CE}"/>
              </a:ext>
            </a:extLst>
          </p:cNvPr>
          <p:cNvPicPr>
            <a:picLocks noChangeAspect="1"/>
          </p:cNvPicPr>
          <p:nvPr/>
        </p:nvPicPr>
        <p:blipFill>
          <a:blip r:embed="rId8"/>
          <a:stretch>
            <a:fillRect/>
          </a:stretch>
        </p:blipFill>
        <p:spPr>
          <a:xfrm>
            <a:off x="4371975" y="4310062"/>
            <a:ext cx="3181350" cy="2124608"/>
          </a:xfrm>
          <a:prstGeom prst="rect">
            <a:avLst/>
          </a:prstGeom>
        </p:spPr>
      </p:pic>
      <p:pic>
        <p:nvPicPr>
          <p:cNvPr id="18" name="Picture 17">
            <a:extLst>
              <a:ext uri="{FF2B5EF4-FFF2-40B4-BE49-F238E27FC236}">
                <a16:creationId xmlns:a16="http://schemas.microsoft.com/office/drawing/2014/main" id="{8097BCA8-2D9A-4596-E31E-11AB7FD16827}"/>
              </a:ext>
            </a:extLst>
          </p:cNvPr>
          <p:cNvPicPr>
            <a:picLocks noChangeAspect="1"/>
          </p:cNvPicPr>
          <p:nvPr/>
        </p:nvPicPr>
        <p:blipFill>
          <a:blip r:embed="rId9"/>
          <a:stretch>
            <a:fillRect/>
          </a:stretch>
        </p:blipFill>
        <p:spPr>
          <a:xfrm>
            <a:off x="8110537" y="4295775"/>
            <a:ext cx="2976563" cy="2103578"/>
          </a:xfrm>
          <a:prstGeom prst="rect">
            <a:avLst/>
          </a:prstGeom>
        </p:spPr>
      </p:pic>
    </p:spTree>
    <p:extLst>
      <p:ext uri="{BB962C8B-B14F-4D97-AF65-F5344CB8AC3E}">
        <p14:creationId xmlns:p14="http://schemas.microsoft.com/office/powerpoint/2010/main" val="15113421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663DC2-DD06-8D3C-C8EE-4F448FC192D3}"/>
              </a:ext>
            </a:extLst>
          </p:cNvPr>
          <p:cNvSpPr/>
          <p:nvPr/>
        </p:nvSpPr>
        <p:spPr>
          <a:xfrm>
            <a:off x="200025" y="95250"/>
            <a:ext cx="11772900" cy="65627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微软雅黑"/>
              <a:cs typeface="+mn-cs"/>
            </a:endParaRPr>
          </a:p>
        </p:txBody>
      </p:sp>
      <p:sp>
        <p:nvSpPr>
          <p:cNvPr id="11" name="TextBox 10">
            <a:extLst>
              <a:ext uri="{FF2B5EF4-FFF2-40B4-BE49-F238E27FC236}">
                <a16:creationId xmlns:a16="http://schemas.microsoft.com/office/drawing/2014/main" id="{FF095F86-480B-5B5A-97D8-65BC8062B656}"/>
              </a:ext>
            </a:extLst>
          </p:cNvPr>
          <p:cNvSpPr txBox="1"/>
          <p:nvPr/>
        </p:nvSpPr>
        <p:spPr>
          <a:xfrm>
            <a:off x="4838701" y="695268"/>
            <a:ext cx="6219824" cy="119181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3200" b="1" dirty="0">
                <a:solidFill>
                  <a:prstClr val="black"/>
                </a:solidFill>
                <a:latin typeface="Arial" panose="020B0604020202020204" pitchFamily="34" charset="0"/>
                <a:ea typeface="Roboto" panose="02000000000000000000" pitchFamily="2" charset="0"/>
                <a:cs typeface="Arial" panose="020B0604020202020204" pitchFamily="34" charset="0"/>
              </a:rPr>
              <a:t>Nhóm 1,</a:t>
            </a:r>
            <a:r>
              <a:rPr lang="en-US" sz="32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vi-VN" sz="3200" b="1" dirty="0">
                <a:solidFill>
                  <a:prstClr val="black"/>
                </a:solidFill>
                <a:latin typeface="Arial" panose="020B0604020202020204" pitchFamily="34" charset="0"/>
                <a:ea typeface="Roboto" panose="02000000000000000000" pitchFamily="2" charset="0"/>
                <a:cs typeface="Arial" panose="020B0604020202020204" pitchFamily="34" charset="0"/>
              </a:rPr>
              <a:t>2: Tìm hiểu về nhà ở và nhà sinh hoạt cộng đồng</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2" name="Picture 1" descr="A picture containing toy, doll&#10;&#10;Description automatically generated">
            <a:extLst>
              <a:ext uri="{FF2B5EF4-FFF2-40B4-BE49-F238E27FC236}">
                <a16:creationId xmlns:a16="http://schemas.microsoft.com/office/drawing/2014/main" id="{114B9205-CAFB-AA08-46A5-8874E65A3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91290"/>
            <a:ext cx="4421716" cy="2242636"/>
          </a:xfrm>
          <a:prstGeom prst="rect">
            <a:avLst/>
          </a:prstGeom>
        </p:spPr>
      </p:pic>
      <p:sp>
        <p:nvSpPr>
          <p:cNvPr id="3" name="TextBox 2">
            <a:extLst>
              <a:ext uri="{FF2B5EF4-FFF2-40B4-BE49-F238E27FC236}">
                <a16:creationId xmlns:a16="http://schemas.microsoft.com/office/drawing/2014/main" id="{AA8C6112-7266-010C-A27A-D1BF01842E2B}"/>
              </a:ext>
            </a:extLst>
          </p:cNvPr>
          <p:cNvSpPr txBox="1"/>
          <p:nvPr/>
        </p:nvSpPr>
        <p:spPr>
          <a:xfrm>
            <a:off x="4857751" y="2390718"/>
            <a:ext cx="6219824" cy="119181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3200" b="1" dirty="0">
                <a:solidFill>
                  <a:prstClr val="black"/>
                </a:solidFill>
                <a:latin typeface="Arial" panose="020B0604020202020204" pitchFamily="34" charset="0"/>
                <a:ea typeface="Roboto" panose="02000000000000000000" pitchFamily="2" charset="0"/>
                <a:cs typeface="Arial" panose="020B0604020202020204" pitchFamily="34" charset="0"/>
              </a:rPr>
              <a:t>Nhóm 3,</a:t>
            </a:r>
            <a:r>
              <a:rPr lang="en-US" sz="3200" b="1"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vi-VN" sz="3200" b="1" dirty="0">
                <a:solidFill>
                  <a:prstClr val="black"/>
                </a:solidFill>
                <a:latin typeface="Arial" panose="020B0604020202020204" pitchFamily="34" charset="0"/>
                <a:ea typeface="Roboto" panose="02000000000000000000" pitchFamily="2" charset="0"/>
                <a:cs typeface="Arial" panose="020B0604020202020204" pitchFamily="34" charset="0"/>
              </a:rPr>
              <a:t>4: Tìm hiểu về trang phục.</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3CC33B7A-0063-F6F7-937E-00103BF5D4A4}"/>
              </a:ext>
            </a:extLst>
          </p:cNvPr>
          <p:cNvSpPr txBox="1"/>
          <p:nvPr/>
        </p:nvSpPr>
        <p:spPr>
          <a:xfrm>
            <a:off x="5000624" y="4291908"/>
            <a:ext cx="6143625" cy="646986"/>
          </a:xfrm>
          <a:prstGeom prst="roundRect">
            <a:avLst/>
          </a:prstGeom>
          <a:solidFill>
            <a:schemeClr val="bg1"/>
          </a:solidFill>
          <a:ln w="76200">
            <a:solidFill>
              <a:srgbClr val="FFC000"/>
            </a:solidFill>
          </a:ln>
          <a:effectLst>
            <a:outerShdw blurRad="63500" sx="102000" sy="102000" algn="ctr" rotWithShape="0">
              <a:prstClr val="black">
                <a:alpha val="40000"/>
              </a:prstClr>
            </a:outerShdw>
          </a:effectLst>
        </p:spPr>
        <p:txBody>
          <a:bodyPr wrap="square" rtlCol="0" anchor="ctr">
            <a:spAutoFit/>
          </a:bodyPr>
          <a:lstStyle/>
          <a:p>
            <a:pPr lvl="0" algn="just">
              <a:defRPr/>
            </a:pPr>
            <a:r>
              <a:rPr lang="vi-VN" sz="3200" b="1" dirty="0">
                <a:solidFill>
                  <a:prstClr val="black"/>
                </a:solidFill>
                <a:latin typeface="Arial" panose="020B0604020202020204" pitchFamily="34" charset="0"/>
                <a:ea typeface="Roboto" panose="02000000000000000000" pitchFamily="2" charset="0"/>
                <a:cs typeface="Arial" panose="020B0604020202020204" pitchFamily="34" charset="0"/>
              </a:rPr>
              <a:t>Nhóm 5.6: Tìm hiểu về lễ hội.</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7424065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56</TotalTime>
  <Words>880</Words>
  <Application>Microsoft Office PowerPoint</Application>
  <PresentationFormat>Widescreen</PresentationFormat>
  <Paragraphs>59</Paragraphs>
  <Slides>19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等线</vt:lpstr>
      <vt:lpstr>Arial</vt:lpstr>
      <vt:lpstr>Calibri</vt:lpstr>
      <vt:lpstr>Calibri Light</vt:lpstr>
      <vt:lpstr>Cambria</vt:lpstr>
      <vt:lpstr>iCiel Altus</vt:lpstr>
      <vt:lpstr>印品黑体</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27</cp:revision>
  <dcterms:created xsi:type="dcterms:W3CDTF">2023-11-15T10:30:55Z</dcterms:created>
  <dcterms:modified xsi:type="dcterms:W3CDTF">2023-12-15T13:57:34Z</dcterms:modified>
  <cp:category>9Slide.vn</cp:category>
</cp:coreProperties>
</file>