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2" r:id="rId4"/>
    <p:sldMasterId id="2147483736" r:id="rId5"/>
  </p:sldMasterIdLst>
  <p:notesMasterIdLst>
    <p:notesMasterId r:id="rId34"/>
  </p:notesMasterIdLst>
  <p:sldIdLst>
    <p:sldId id="287" r:id="rId6"/>
    <p:sldId id="282" r:id="rId7"/>
    <p:sldId id="3246" r:id="rId8"/>
    <p:sldId id="301" r:id="rId9"/>
    <p:sldId id="261" r:id="rId10"/>
    <p:sldId id="3247" r:id="rId11"/>
    <p:sldId id="288" r:id="rId12"/>
    <p:sldId id="262" r:id="rId13"/>
    <p:sldId id="303" r:id="rId14"/>
    <p:sldId id="535" r:id="rId15"/>
    <p:sldId id="3236" r:id="rId16"/>
    <p:sldId id="304" r:id="rId17"/>
    <p:sldId id="263" r:id="rId18"/>
    <p:sldId id="305" r:id="rId19"/>
    <p:sldId id="3248" r:id="rId20"/>
    <p:sldId id="3235" r:id="rId21"/>
    <p:sldId id="271" r:id="rId22"/>
    <p:sldId id="291" r:id="rId23"/>
    <p:sldId id="283" r:id="rId24"/>
    <p:sldId id="269" r:id="rId25"/>
    <p:sldId id="273" r:id="rId26"/>
    <p:sldId id="272" r:id="rId27"/>
    <p:sldId id="284" r:id="rId28"/>
    <p:sldId id="275" r:id="rId29"/>
    <p:sldId id="277" r:id="rId30"/>
    <p:sldId id="324" r:id="rId31"/>
    <p:sldId id="521"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473" autoAdjust="0"/>
  </p:normalViewPr>
  <p:slideViewPr>
    <p:cSldViewPr snapToGrid="0">
      <p:cViewPr>
        <p:scale>
          <a:sx n="25" d="100"/>
          <a:sy n="25" d="100"/>
        </p:scale>
        <p:origin x="244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087A4B-4C5D-4DC9-B4A0-25885A081B73}"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4D947-00A7-4741-943A-46F375DFC668}" type="slidenum">
              <a:rPr lang="en-US" smtClean="0"/>
              <a:t>‹#›</a:t>
            </a:fld>
            <a:endParaRPr lang="en-US"/>
          </a:p>
        </p:txBody>
      </p:sp>
    </p:spTree>
    <p:extLst>
      <p:ext uri="{BB962C8B-B14F-4D97-AF65-F5344CB8AC3E}">
        <p14:creationId xmlns:p14="http://schemas.microsoft.com/office/powerpoint/2010/main" val="178934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rPr>
              <a:t>Xung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đều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thì</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cũng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người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Việt</a:t>
            </a:r>
            <a:r>
              <a:rPr lang="en-US" sz="1800" dirty="0">
                <a:solidFill>
                  <a:srgbClr val="000000"/>
                </a:solidFill>
                <a:effectLst/>
                <a:latin typeface="Times New Roman" panose="02020603050405020304" pitchFamily="18" charset="0"/>
                <a:ea typeface="Calibri" panose="020F0502020204030204" pitchFamily="34" charset="0"/>
              </a:rPr>
              <a:t> Nam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rất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biết</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hiểu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tự</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về</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sẽ</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thầy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cô</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bạn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bè</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gia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hiện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trải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554D947-00A7-4741-943A-46F375DFC668}" type="slidenum">
              <a:rPr lang="en-US" smtClean="0"/>
              <a:t>4</a:t>
            </a:fld>
            <a:endParaRPr lang="en-US"/>
          </a:p>
        </p:txBody>
      </p:sp>
    </p:spTree>
    <p:extLst>
      <p:ext uri="{BB962C8B-B14F-4D97-AF65-F5344CB8AC3E}">
        <p14:creationId xmlns:p14="http://schemas.microsoft.com/office/powerpoint/2010/main" val="168625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758D-7818-F4D0-2584-B09307A785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404-D226-B0B2-F74F-1C3F8FF66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DC2D0-3287-8018-2A41-BAF6A4E0DCE3}"/>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5" name="Footer Placeholder 4">
            <a:extLst>
              <a:ext uri="{FF2B5EF4-FFF2-40B4-BE49-F238E27FC236}">
                <a16:creationId xmlns:a16="http://schemas.microsoft.com/office/drawing/2014/main" id="{036CEA42-C5F3-76B0-FF25-2809DFC83E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19CB3A-D78A-552C-5029-9471279D5FE0}"/>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269808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97705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69929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998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99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4949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4733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956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5246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915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663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3692890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213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276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2053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03672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36564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24524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618365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21103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17963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98330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8" name="Picture 8">
            <a:extLst>
              <a:ext uri="{FF2B5EF4-FFF2-40B4-BE49-F238E27FC236}">
                <a16:creationId xmlns:a16="http://schemas.microsoft.com/office/drawing/2014/main" id="{DD1F555B-5765-61C0-C770-95B1A9E242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7623"/>
          </a:xfrm>
          <a:prstGeom prst="rect">
            <a:avLst/>
          </a:prstGeom>
        </p:spPr>
      </p:pic>
    </p:spTree>
    <p:extLst>
      <p:ext uri="{BB962C8B-B14F-4D97-AF65-F5344CB8AC3E}">
        <p14:creationId xmlns:p14="http://schemas.microsoft.com/office/powerpoint/2010/main" val="815172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906537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76308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407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667022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808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07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8875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532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122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290144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41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57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520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21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45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863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491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25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214322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76010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0232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41099822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882778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627306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801910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0574639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374049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4137437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844470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2/20/2024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45491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6" name="Picture 2">
            <a:extLst>
              <a:ext uri="{FF2B5EF4-FFF2-40B4-BE49-F238E27FC236}">
                <a16:creationId xmlns:a16="http://schemas.microsoft.com/office/drawing/2014/main" id="{4FFF8A25-754F-204D-AA7A-D0C2DF37F0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1"/>
          </a:xfrm>
          <a:prstGeom prst="rect">
            <a:avLst/>
          </a:prstGeom>
        </p:spPr>
      </p:pic>
    </p:spTree>
    <p:extLst>
      <p:ext uri="{BB962C8B-B14F-4D97-AF65-F5344CB8AC3E}">
        <p14:creationId xmlns:p14="http://schemas.microsoft.com/office/powerpoint/2010/main" val="68861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059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29379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2/20/2024</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11893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0.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27FD26C-BB81-4441-CF1F-78C190E747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54772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2CDDE57-3020-8E3F-DA14-6918F7EDD6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77525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9CC7047-E4DB-1D5A-1F1C-F4B1F7F40E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03426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C9B88B1-4F76-C11C-1478-428213DF30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1976711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B40E62F-3227-3738-A286-561CC9C945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3017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43.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45.jp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3.jp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48.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18.xml"/><Relationship Id="rId1" Type="http://schemas.openxmlformats.org/officeDocument/2006/relationships/tags" Target="../tags/tag10.xml"/><Relationship Id="rId5" Type="http://schemas.openxmlformats.org/officeDocument/2006/relationships/image" Target="../media/image44.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44.pn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jpg"/><Relationship Id="rId7" Type="http://schemas.microsoft.com/office/2007/relationships/hdphoto" Target="../media/hdphoto10.wdp"/><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54.png"/><Relationship Id="rId5" Type="http://schemas.microsoft.com/office/2007/relationships/hdphoto" Target="../media/hdphoto11.wdp"/><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54.xml"/><Relationship Id="rId6" Type="http://schemas.microsoft.com/office/2007/relationships/hdphoto" Target="../media/hdphoto13.wdp"/><Relationship Id="rId5" Type="http://schemas.openxmlformats.org/officeDocument/2006/relationships/image" Target="../media/image61.png"/><Relationship Id="rId4"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30170-655E-0EBB-30CD-51EE07156019}"/>
              </a:ext>
            </a:extLst>
          </p:cNvPr>
          <p:cNvPicPr>
            <a:picLocks noChangeAspect="1"/>
          </p:cNvPicPr>
          <p:nvPr/>
        </p:nvPicPr>
        <p:blipFill>
          <a:blip r:embed="rId3"/>
          <a:stretch>
            <a:fillRect/>
          </a:stretch>
        </p:blipFill>
        <p:spPr>
          <a:xfrm>
            <a:off x="2344740" y="897906"/>
            <a:ext cx="7254869" cy="2566638"/>
          </a:xfrm>
          <a:prstGeom prst="rect">
            <a:avLst/>
          </a:prstGeom>
        </p:spPr>
      </p:pic>
    </p:spTree>
    <p:extLst>
      <p:ext uri="{BB962C8B-B14F-4D97-AF65-F5344CB8AC3E}">
        <p14:creationId xmlns:p14="http://schemas.microsoft.com/office/powerpoint/2010/main" val="12493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CC42DB50-03E2-BB90-A54B-A7E1B0D67C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02" b="89953" l="1950" r="94681">
                        <a14:foregroundMark x1="39362" y1="9102" x2="39362" y2="10757"/>
                        <a14:foregroundMark x1="52837" y1="14775" x2="36348" y2="38180"/>
                        <a14:foregroundMark x1="36348" y1="38180" x2="36348" y2="38534"/>
                        <a14:foregroundMark x1="38652" y1="19031" x2="53546" y2="17258"/>
                        <a14:foregroundMark x1="53546" y1="17258" x2="65426" y2="17258"/>
                        <a14:foregroundMark x1="65426" y1="17258" x2="65780" y2="17612"/>
                        <a14:foregroundMark x1="43085" y1="24468" x2="68440" y2="24823"/>
                        <a14:foregroundMark x1="68440" y1="24823" x2="72518" y2="24468"/>
                        <a14:foregroundMark x1="44149" y1="17376" x2="60816" y2="18440"/>
                        <a14:foregroundMark x1="60816" y1="18440" x2="65350" y2="15142"/>
                        <a14:foregroundMark x1="43972" y1="16076" x2="57624" y2="15603"/>
                        <a14:foregroundMark x1="57624" y1="15603" x2="69681" y2="17139"/>
                        <a14:foregroundMark x1="69681" y1="17139" x2="71099" y2="20567"/>
                        <a14:foregroundMark x1="71631" y1="20686" x2="76064" y2="26832"/>
                        <a14:foregroundMark x1="74113" y1="23286" x2="79255" y2="28842"/>
                        <a14:foregroundMark x1="12766" y1="70686" x2="20922" y2="79669"/>
                        <a14:foregroundMark x1="10284" y1="82624" x2="24468" y2="87943"/>
                        <a14:foregroundMark x1="24468" y1="87943" x2="50532" y2="82270"/>
                        <a14:foregroundMark x1="50532" y1="82270" x2="60284" y2="76123"/>
                        <a14:foregroundMark x1="60284" y1="76123" x2="75887" y2="72459"/>
                        <a14:foregroundMark x1="75887" y1="72459" x2="92021" y2="76832"/>
                        <a14:foregroundMark x1="10816" y1="67258" x2="22695" y2="70331"/>
                        <a14:foregroundMark x1="5496" y1="68913" x2="15780" y2="65012"/>
                        <a14:foregroundMark x1="95035" y1="63948" x2="94504" y2="79314"/>
                        <a14:foregroundMark x1="5496" y1="69622" x2="26064" y2="65366"/>
                        <a14:foregroundMark x1="12589" y1="63712" x2="12234" y2="68203"/>
                        <a14:foregroundMark x1="4255" y1="68913" x2="8688" y2="71158"/>
                        <a14:foregroundMark x1="5851" y1="66903" x2="22518" y2="71631"/>
                        <a14:foregroundMark x1="1950" y1="67376" x2="4787" y2="68322"/>
                        <a14:foregroundMark x1="41312" y1="17376" x2="67199" y2="16903"/>
                        <a14:foregroundMark x1="67199" y1="16903" x2="69681" y2="18913"/>
                        <a14:backgroundMark x1="67553" y1="12648" x2="70922" y2="13475"/>
                      </a14:backgroundRemoval>
                    </a14:imgEffect>
                  </a14:imgLayer>
                </a14:imgProps>
              </a:ext>
              <a:ext uri="{28A0092B-C50C-407E-A947-70E740481C1C}">
                <a14:useLocalDpi xmlns:a14="http://schemas.microsoft.com/office/drawing/2010/main" val="0"/>
              </a:ext>
            </a:extLst>
          </a:blip>
          <a:srcRect/>
          <a:stretch>
            <a:fillRect/>
          </a:stretch>
        </p:blipFill>
        <p:spPr bwMode="auto">
          <a:xfrm>
            <a:off x="3546831"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a:extLst>
              <a:ext uri="{FF2B5EF4-FFF2-40B4-BE49-F238E27FC236}">
                <a16:creationId xmlns:a16="http://schemas.microsoft.com/office/drawing/2014/main" id="{C32FE4F4-A76E-A765-6817-27B6FCEFE4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29" b="91962" l="5674" r="95213">
                        <a14:foregroundMark x1="45745" y1="8865" x2="49645" y2="10875"/>
                        <a14:foregroundMark x1="6028" y1="63712" x2="8156" y2="80142"/>
                        <a14:foregroundMark x1="92021" y1="63712" x2="91312" y2="76714"/>
                        <a14:foregroundMark x1="73404" y1="84870" x2="81738" y2="92080"/>
                        <a14:foregroundMark x1="81206" y1="64775" x2="77128" y2="86879"/>
                        <a14:foregroundMark x1="68262" y1="86879" x2="94149" y2="84870"/>
                        <a14:foregroundMark x1="94149" y1="84870" x2="95213" y2="84870"/>
                        <a14:foregroundMark x1="94858" y1="73877" x2="89362" y2="74113"/>
                        <a14:foregroundMark x1="77837" y1="86879" x2="83156" y2="88534"/>
                      </a14:backgroundRemoval>
                    </a14:imgEffect>
                  </a14:imgLayer>
                </a14:imgProps>
              </a:ext>
              <a:ext uri="{28A0092B-C50C-407E-A947-70E740481C1C}">
                <a14:useLocalDpi xmlns:a14="http://schemas.microsoft.com/office/drawing/2010/main" val="0"/>
              </a:ext>
            </a:extLst>
          </a:blip>
          <a:srcRect/>
          <a:stretch>
            <a:fillRect/>
          </a:stretch>
        </p:blipFill>
        <p:spPr bwMode="auto">
          <a:xfrm>
            <a:off x="622300"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855780AB-E01B-F939-725A-83B5FDA83B5A}"/>
              </a:ext>
            </a:extLst>
          </p:cNvPr>
          <p:cNvSpPr/>
          <p:nvPr/>
        </p:nvSpPr>
        <p:spPr>
          <a:xfrm>
            <a:off x="2367280" y="331839"/>
            <a:ext cx="7305040" cy="3323414"/>
          </a:xfrm>
          <a:prstGeom prst="cloud">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5D822D4-E96C-76AB-9924-2B7518A61F15}"/>
              </a:ext>
            </a:extLst>
          </p:cNvPr>
          <p:cNvSpPr txBox="1"/>
          <p:nvPr/>
        </p:nvSpPr>
        <p:spPr>
          <a:xfrm>
            <a:off x="3139440" y="839384"/>
            <a:ext cx="5943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rPr>
              <a:t>Bình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chọn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sơ</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đồ</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Hành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trải</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nghiệm</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ấn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tượng</a:t>
            </a:r>
            <a:endPar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endParaRPr>
          </a:p>
        </p:txBody>
      </p:sp>
      <p:pic>
        <p:nvPicPr>
          <p:cNvPr id="7" name="Picture 16">
            <a:extLst>
              <a:ext uri="{FF2B5EF4-FFF2-40B4-BE49-F238E27FC236}">
                <a16:creationId xmlns:a16="http://schemas.microsoft.com/office/drawing/2014/main" id="{1CC05F2B-E407-B3BE-CFB9-5F8EB40C359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20" b="89953" l="6738" r="94149">
                        <a14:foregroundMark x1="35816" y1="9456" x2="41667" y2="11111"/>
                        <a14:foregroundMark x1="6738" y1="65130" x2="7270" y2="76478"/>
                        <a14:foregroundMark x1="90603" y1="73286" x2="81738" y2="80733"/>
                        <a14:foregroundMark x1="81738" y1="80733" x2="81383" y2="80733"/>
                        <a14:foregroundMark x1="12234" y1="82388" x2="69858" y2="81442"/>
                        <a14:foregroundMark x1="69858" y1="81442" x2="76064" y2="81678"/>
                        <a14:foregroundMark x1="94149" y1="65012" x2="84043" y2="84397"/>
                        <a14:foregroundMark x1="84043" y1="84397" x2="83333" y2="84988"/>
                        <a14:foregroundMark x1="61170" y1="81678" x2="78546" y2="84988"/>
                      </a14:backgroundRemoval>
                    </a14:imgEffect>
                  </a14:imgLayer>
                </a14:imgProps>
              </a:ext>
              <a:ext uri="{28A0092B-C50C-407E-A947-70E740481C1C}">
                <a14:useLocalDpi xmlns:a14="http://schemas.microsoft.com/office/drawing/2010/main" val="0"/>
              </a:ext>
            </a:extLst>
          </a:blip>
          <a:srcRect/>
          <a:stretch>
            <a:fillRect/>
          </a:stretch>
        </p:blipFill>
        <p:spPr bwMode="auto">
          <a:xfrm>
            <a:off x="8863798" y="3228248"/>
            <a:ext cx="2349443" cy="3524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07833FE-5437-BF6E-7597-91ADC35AAB7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447" b="89953" l="3546" r="96986">
                        <a14:foregroundMark x1="40603" y1="10165" x2="43262" y2="11702"/>
                        <a14:foregroundMark x1="59752" y1="9102" x2="60816" y2="11702"/>
                        <a14:foregroundMark x1="7979" y1="70922" x2="9220" y2="80969"/>
                        <a14:foregroundMark x1="9220" y1="80969" x2="9220" y2="73168"/>
                        <a14:foregroundMark x1="4787" y1="79669" x2="9397" y2="84397"/>
                        <a14:foregroundMark x1="74645" y1="75059" x2="73582" y2="77187"/>
                        <a14:foregroundMark x1="91312" y1="66076" x2="91312" y2="70331"/>
                        <a14:foregroundMark x1="93972" y1="79314" x2="88298" y2="76832"/>
                        <a14:foregroundMark x1="95922" y1="78369" x2="90780" y2="77778"/>
                        <a14:foregroundMark x1="95035" y1="81087" x2="92553" y2="78723"/>
                        <a14:foregroundMark x1="96454" y1="82033" x2="93262" y2="80142"/>
                        <a14:foregroundMark x1="97163" y1="78487" x2="94681" y2="78132"/>
                        <a14:foregroundMark x1="42021" y1="8511" x2="43972" y2="10520"/>
                        <a14:foregroundMark x1="58333" y1="7565" x2="58865" y2="9574"/>
                        <a14:foregroundMark x1="62766" y1="76714" x2="63298" y2="63121"/>
                        <a14:foregroundMark x1="3546" y1="64775" x2="4787" y2="65366"/>
                      </a14:backgroundRemoval>
                    </a14:imgEffect>
                  </a14:imgLayer>
                </a14:imgProps>
              </a:ext>
              <a:ext uri="{28A0092B-C50C-407E-A947-70E740481C1C}">
                <a14:useLocalDpi xmlns:a14="http://schemas.microsoft.com/office/drawing/2010/main" val="0"/>
              </a:ext>
            </a:extLst>
          </a:blip>
          <a:srcRect/>
          <a:stretch>
            <a:fillRect/>
          </a:stretch>
        </p:blipFill>
        <p:spPr bwMode="auto">
          <a:xfrm>
            <a:off x="6307428" y="3429000"/>
            <a:ext cx="2215609" cy="33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80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0070C0"/>
                </a:solidFill>
                <a:latin typeface="Calibri" panose="020F0502020204030204" pitchFamily="34" charset="0"/>
                <a:cs typeface="Calibri" panose="020F0502020204030204" pitchFamily="34" charset="0"/>
              </a:rPr>
              <a:t>Kết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luận</a:t>
            </a:r>
            <a:r>
              <a:rPr lang="en-US" sz="3200" b="1" dirty="0">
                <a:solidFill>
                  <a:srgbClr val="0070C0"/>
                </a:solidFill>
                <a:latin typeface="Calibri" panose="020F0502020204030204" pitchFamily="34" charset="0"/>
                <a:cs typeface="Calibri" panose="020F0502020204030204" pitchFamily="34" charset="0"/>
              </a:rPr>
              <a:t>: </a:t>
            </a:r>
            <a:r>
              <a:rPr lang="vi-VN" sz="3200" b="1" dirty="0">
                <a:solidFill>
                  <a:srgbClr val="0070C0"/>
                </a:solidFill>
                <a:latin typeface="Calibri" panose="020F0502020204030204" pitchFamily="34" charset="0"/>
                <a:cs typeface="Calibri" panose="020F0502020204030204" pitchFamily="34" charset="0"/>
              </a:rPr>
              <a:t>Cách thức giới thiệu về cảnh quan thiên nhiên quê hương em hấp dẫn sẽ giúp  thu hút nhiều người quan tâm đến những cảnh quan đó . Đây là một trong những cách em đóng góp cho ngành du lịch của địa phương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249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67591-A9A2-4520-8A37-0D6100974DE6}"/>
              </a:ext>
            </a:extLst>
          </p:cNvPr>
          <p:cNvSpPr txBox="1"/>
          <p:nvPr/>
        </p:nvSpPr>
        <p:spPr>
          <a:xfrm>
            <a:off x="2622868" y="521587"/>
            <a:ext cx="6258791" cy="2308324"/>
          </a:xfrm>
          <a:prstGeom prst="rect">
            <a:avLst/>
          </a:prstGeom>
          <a:noFill/>
        </p:spPr>
        <p:txBody>
          <a:bodyPr wrap="square" rtlCol="0">
            <a:spAutoFit/>
          </a:bodyPr>
          <a:lstStyle/>
          <a:p>
            <a:pPr lvl="0" algn="ctr">
              <a:defRPr/>
            </a:pPr>
            <a:r>
              <a:rPr lang="vi-VN" sz="4800" b="1" dirty="0">
                <a:solidFill>
                  <a:srgbClr val="FFFF99"/>
                </a:solidFill>
                <a:latin typeface="Calibri" panose="020F0502020204030204" pitchFamily="34" charset="0"/>
                <a:cs typeface="Calibri" panose="020F0502020204030204" pitchFamily="34" charset="0"/>
              </a:rPr>
              <a:t>Hoạt động </a:t>
            </a:r>
            <a:r>
              <a:rPr lang="en-US" sz="4800" b="1" dirty="0">
                <a:solidFill>
                  <a:srgbClr val="FFFF99"/>
                </a:solidFill>
                <a:latin typeface="Calibri" panose="020F0502020204030204" pitchFamily="34" charset="0"/>
                <a:cs typeface="Calibri" panose="020F0502020204030204" pitchFamily="34" charset="0"/>
              </a:rPr>
              <a:t>2</a:t>
            </a:r>
            <a:r>
              <a:rPr lang="vi-VN" sz="4800" b="1" dirty="0">
                <a:solidFill>
                  <a:srgbClr val="FFFF99"/>
                </a:solidFill>
                <a:latin typeface="Calibri" panose="020F0502020204030204" pitchFamily="34" charset="0"/>
                <a:cs typeface="Calibri" panose="020F0502020204030204" pitchFamily="34" charset="0"/>
              </a:rPr>
              <a:t>: Làm “</a:t>
            </a:r>
            <a:r>
              <a:rPr lang="en-US" sz="4800" b="1" dirty="0">
                <a:solidFill>
                  <a:srgbClr val="FFFF99"/>
                </a:solidFill>
                <a:latin typeface="Calibri" panose="020F0502020204030204" pitchFamily="34" charset="0"/>
                <a:cs typeface="Calibri" panose="020F0502020204030204" pitchFamily="34" charset="0"/>
              </a:rPr>
              <a:t>S</a:t>
            </a:r>
            <a:r>
              <a:rPr lang="vi-VN" sz="4800" b="1" dirty="0">
                <a:solidFill>
                  <a:srgbClr val="FFFF99"/>
                </a:solidFill>
                <a:latin typeface="Calibri" panose="020F0502020204030204" pitchFamily="34" charset="0"/>
                <a:cs typeface="Calibri" panose="020F0502020204030204" pitchFamily="34" charset="0"/>
              </a:rPr>
              <a:t>ổ tay hướng dẫn du lịch địa phương ”</a:t>
            </a:r>
          </a:p>
        </p:txBody>
      </p:sp>
    </p:spTree>
    <p:extLst>
      <p:ext uri="{BB962C8B-B14F-4D97-AF65-F5344CB8AC3E}">
        <p14:creationId xmlns:p14="http://schemas.microsoft.com/office/powerpoint/2010/main" val="374257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5B4C29-16EB-3DAC-078C-6A50A1DCA0F4}"/>
              </a:ext>
            </a:extLst>
          </p:cNvPr>
          <p:cNvSpPr txBox="1"/>
          <p:nvPr/>
        </p:nvSpPr>
        <p:spPr>
          <a:xfrm>
            <a:off x="701040" y="1197244"/>
            <a:ext cx="10773181" cy="5346144"/>
          </a:xfrm>
          <a:prstGeom prst="roundRect">
            <a:avLst/>
          </a:prstGeom>
          <a:noFill/>
          <a:ln w="28575">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Chuẩn bị: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cuốn sổ nhỏ hoặc giấy bìa màu, giấy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Bút màu, thước kẻ, keo dán,…</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Cách làm:</a:t>
            </a:r>
          </a:p>
          <a:p>
            <a:pPr lvl="0" algn="just"/>
            <a:r>
              <a:rPr lang="en-US" sz="2800" dirty="0">
                <a:solidFill>
                  <a:prstClr val="black"/>
                </a:solidFill>
              </a:rPr>
              <a:t>+ </a:t>
            </a:r>
            <a:r>
              <a:rPr lang="vi-VN" sz="2800" dirty="0">
                <a:solidFill>
                  <a:prstClr val="black"/>
                </a:solidFill>
              </a:rPr>
              <a:t>Trang trí bìa và trang đầu tiên </a:t>
            </a:r>
          </a:p>
          <a:p>
            <a:pPr lvl="0" algn="just"/>
            <a:r>
              <a:rPr lang="vi-VN" sz="2800" dirty="0">
                <a:solidFill>
                  <a:prstClr val="black"/>
                </a:solidFill>
              </a:rPr>
              <a:t>+ Bìa ghi: Sổ tay hướng dẫn du lịch địa phương và tên địa phương </a:t>
            </a:r>
          </a:p>
          <a:p>
            <a:pPr lvl="0" algn="just"/>
            <a:r>
              <a:rPr lang="vi-VN" sz="2800" dirty="0">
                <a:solidFill>
                  <a:prstClr val="black"/>
                </a:solidFill>
              </a:rPr>
              <a:t>+ Thiết kế khung nội dung sẽ ghi trong cuốn sổ: tên, vị trí của cảnh quan, phương tiện di chuyển, trạm nghỉ chân, điểm đặc trưng của cảnh quan thiên nhiên cần khám phá, những đặc sản, quà lưu niệm có thể mua.</a:t>
            </a:r>
          </a:p>
        </p:txBody>
      </p:sp>
      <p:sp>
        <p:nvSpPr>
          <p:cNvPr id="26" name="TextBox 25">
            <a:extLst>
              <a:ext uri="{FF2B5EF4-FFF2-40B4-BE49-F238E27FC236}">
                <a16:creationId xmlns:a16="http://schemas.microsoft.com/office/drawing/2014/main" id="{E15F43B0-F7F2-CBEE-F41B-6B2F97092004}"/>
              </a:ext>
            </a:extLst>
          </p:cNvPr>
          <p:cNvSpPr txBox="1"/>
          <p:nvPr/>
        </p:nvSpPr>
        <p:spPr>
          <a:xfrm>
            <a:off x="670560" y="535339"/>
            <a:ext cx="10800080" cy="584775"/>
          </a:xfrm>
          <a:prstGeom prst="rect">
            <a:avLst/>
          </a:prstGeom>
          <a:noFill/>
        </p:spPr>
        <p:txBody>
          <a:bodyPr wrap="square" rtlCol="0">
            <a:spAutoFit/>
          </a:bodyPr>
          <a:lstStyle/>
          <a:p>
            <a:pPr lvl="0" algn="ct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ổ tay hướng dẫn du lịch địa phương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theo</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gợi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ý:</a:t>
            </a:r>
          </a:p>
        </p:txBody>
      </p:sp>
    </p:spTree>
    <p:custDataLst>
      <p:tags r:id="rId1"/>
    </p:custDataLst>
    <p:extLst>
      <p:ext uri="{BB962C8B-B14F-4D97-AF65-F5344CB8AC3E}">
        <p14:creationId xmlns:p14="http://schemas.microsoft.com/office/powerpoint/2010/main" val="284100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03DD0499-209F-1C7C-4ED6-8EA955C6D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927" y="3639586"/>
            <a:ext cx="3914418" cy="3189525"/>
          </a:xfrm>
          <a:prstGeom prst="rect">
            <a:avLst/>
          </a:prstGeom>
        </p:spPr>
      </p:pic>
      <p:sp>
        <p:nvSpPr>
          <p:cNvPr id="11" name="TextBox 10">
            <a:extLst>
              <a:ext uri="{FF2B5EF4-FFF2-40B4-BE49-F238E27FC236}">
                <a16:creationId xmlns:a16="http://schemas.microsoft.com/office/drawing/2014/main" id="{108A02E6-31C1-4F64-BA52-92F2C326C4EA}"/>
              </a:ext>
            </a:extLst>
          </p:cNvPr>
          <p:cNvSpPr txBox="1"/>
          <p:nvPr/>
        </p:nvSpPr>
        <p:spPr>
          <a:xfrm>
            <a:off x="1339533" y="805399"/>
            <a:ext cx="9871363" cy="1754326"/>
          </a:xfrm>
          <a:prstGeom prst="rect">
            <a:avLst/>
          </a:prstGeom>
          <a:noFill/>
        </p:spPr>
        <p:txBody>
          <a:bodyPr wrap="square" rtlCol="0">
            <a:spAutoFit/>
          </a:bodyPr>
          <a:lstStyle/>
          <a:p>
            <a:pPr lvl="0" algn="ctr"/>
            <a:r>
              <a:rPr lang="vi-VN" sz="5400" b="1" dirty="0">
                <a:solidFill>
                  <a:srgbClr val="FF0000"/>
                </a:solidFill>
                <a:latin typeface="Calibri"/>
              </a:rPr>
              <a:t>Thực hành làm sổ tay hướng dẫn du lịch địa phương</a:t>
            </a:r>
            <a:endParaRPr kumimoji="0" lang="en-US" sz="5400" b="1" i="0" u="none" strike="noStrike" kern="1200" cap="none" spc="0" normalizeH="0" baseline="0" noProof="0" dirty="0">
              <a:ln>
                <a:noFill/>
              </a:ln>
              <a:solidFill>
                <a:srgbClr val="FF0000"/>
              </a:solidFill>
              <a:effectLst/>
              <a:uLnTx/>
              <a:uFillTx/>
              <a:latin typeface="Calibri"/>
            </a:endParaRPr>
          </a:p>
        </p:txBody>
      </p:sp>
      <p:pic>
        <p:nvPicPr>
          <p:cNvPr id="7" name="Picture 2" descr="Group Of People Background clipart - Child, Illustration, Drawing,  transparent clip art">
            <a:extLst>
              <a:ext uri="{FF2B5EF4-FFF2-40B4-BE49-F238E27FC236}">
                <a16:creationId xmlns:a16="http://schemas.microsoft.com/office/drawing/2014/main" id="{F464A4B7-BBEB-07D3-1BC1-7F53547EBA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827" y="3564742"/>
            <a:ext cx="2809249" cy="31149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7A37F8B-18D5-24DD-C0EB-0482846D1805}"/>
              </a:ext>
            </a:extLst>
          </p:cNvPr>
          <p:cNvPicPr>
            <a:picLocks noChangeAspect="1"/>
          </p:cNvPicPr>
          <p:nvPr/>
        </p:nvPicPr>
        <p:blipFill>
          <a:blip r:embed="rId5"/>
          <a:stretch>
            <a:fillRect/>
          </a:stretch>
        </p:blipFill>
        <p:spPr>
          <a:xfrm>
            <a:off x="4655820" y="2867660"/>
            <a:ext cx="4010660" cy="3007995"/>
          </a:xfrm>
          <a:prstGeom prst="rect">
            <a:avLst/>
          </a:prstGeom>
        </p:spPr>
      </p:pic>
    </p:spTree>
    <p:custDataLst>
      <p:tags r:id="rId1"/>
    </p:custDataLst>
    <p:extLst>
      <p:ext uri="{BB962C8B-B14F-4D97-AF65-F5344CB8AC3E}">
        <p14:creationId xmlns:p14="http://schemas.microsoft.com/office/powerpoint/2010/main" val="6687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0070C0"/>
                </a:solidFill>
                <a:latin typeface="Calibri" panose="020F0502020204030204" pitchFamily="34" charset="0"/>
                <a:cs typeface="Calibri" panose="020F0502020204030204" pitchFamily="34" charset="0"/>
              </a:rPr>
              <a:t>Kết luận: Cuốn sổ đặc biệt của riêng nhóm mình sẽ là nơi chúng ta ghi chép các thông tin liên quan tới cảnh quan tại địa phương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916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2" name="Picture 4" descr="GOEN | Hướng dẫn học online">
            <a:extLst>
              <a:ext uri="{FF2B5EF4-FFF2-40B4-BE49-F238E27FC236}">
                <a16:creationId xmlns:a16="http://schemas.microsoft.com/office/drawing/2014/main" id="{248D4A54-3E66-688E-9975-F9473E448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80"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F2A0D3E-8CE8-DF34-DEA8-03F979DBB455}"/>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3127188" y="66010"/>
            <a:ext cx="6115424" cy="3962147"/>
          </a:xfrm>
          <a:prstGeom prst="rect">
            <a:avLst/>
          </a:prstGeom>
        </p:spPr>
      </p:pic>
      <p:pic>
        <p:nvPicPr>
          <p:cNvPr id="5" name="Picture 4">
            <a:extLst>
              <a:ext uri="{FF2B5EF4-FFF2-40B4-BE49-F238E27FC236}">
                <a16:creationId xmlns:a16="http://schemas.microsoft.com/office/drawing/2014/main" id="{27B1B33F-6F90-08EF-6DFD-4EA10456BE0D}"/>
              </a:ext>
            </a:extLst>
          </p:cNvPr>
          <p:cNvPicPr>
            <a:picLocks noChangeAspect="1"/>
          </p:cNvPicPr>
          <p:nvPr/>
        </p:nvPicPr>
        <p:blipFill>
          <a:blip r:embed="rId6"/>
          <a:stretch>
            <a:fillRect/>
          </a:stretch>
        </p:blipFill>
        <p:spPr>
          <a:xfrm>
            <a:off x="3140201" y="509886"/>
            <a:ext cx="5870957" cy="3359187"/>
          </a:xfrm>
          <a:prstGeom prst="rect">
            <a:avLst/>
          </a:prstGeom>
        </p:spPr>
      </p:pic>
    </p:spTree>
    <p:custDataLst>
      <p:tags r:id="rId1"/>
    </p:custDataLst>
    <p:extLst>
      <p:ext uri="{BB962C8B-B14F-4D97-AF65-F5344CB8AC3E}">
        <p14:creationId xmlns:p14="http://schemas.microsoft.com/office/powerpoint/2010/main" val="1971752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descr="GOEN | Hướng dẫn học online">
            <a:extLst>
              <a:ext uri="{FF2B5EF4-FFF2-40B4-BE49-F238E27FC236}">
                <a16:creationId xmlns:a16="http://schemas.microsoft.com/office/drawing/2014/main" id="{394A7961-EE49-F3EB-45B9-2EED174CC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80"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834CF87-57C2-36EE-5840-AAC5A8E66EE6}"/>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3127188" y="66010"/>
            <a:ext cx="6115424" cy="3962147"/>
          </a:xfrm>
          <a:prstGeom prst="rect">
            <a:avLst/>
          </a:prstGeom>
        </p:spPr>
      </p:pic>
      <p:sp>
        <p:nvSpPr>
          <p:cNvPr id="7" name="TextBox 6">
            <a:extLst>
              <a:ext uri="{FF2B5EF4-FFF2-40B4-BE49-F238E27FC236}">
                <a16:creationId xmlns:a16="http://schemas.microsoft.com/office/drawing/2014/main" id="{53AEE473-9110-BE8F-9762-53E363CC6577}"/>
              </a:ext>
            </a:extLst>
          </p:cNvPr>
          <p:cNvSpPr txBox="1"/>
          <p:nvPr/>
        </p:nvSpPr>
        <p:spPr>
          <a:xfrm>
            <a:off x="3587811" y="475313"/>
            <a:ext cx="5493436"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1738132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194" name="Picture 2" descr="Wooden Plank Different Collection Isolated on White Background, Trapezoid Wood  Shape, Wooden Square, Horizontal Wood Shaped Plank Stock Vector -  Illustration of frame, hanging: 187602081">
            <a:extLst>
              <a:ext uri="{FF2B5EF4-FFF2-40B4-BE49-F238E27FC236}">
                <a16:creationId xmlns:a16="http://schemas.microsoft.com/office/drawing/2014/main" id="{BDEBBD37-C82B-AB88-5F55-1DB86DC34F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519" b="86589" l="11875" r="89000">
                        <a14:foregroundMark x1="15875" y1="59475" x2="15750" y2="74198"/>
                        <a14:foregroundMark x1="28375" y1="54665" x2="16500" y2="56560"/>
                        <a14:foregroundMark x1="16500" y1="56560" x2="11875" y2="55831"/>
                        <a14:foregroundMark x1="85500" y1="59913" x2="85125" y2="74344"/>
                        <a14:foregroundMark x1="55500" y1="85423" x2="71125" y2="83528"/>
                        <a14:foregroundMark x1="71125" y1="83528" x2="85125" y2="85131"/>
                        <a14:foregroundMark x1="89000" y1="59475" x2="87125" y2="85860"/>
                        <a14:foregroundMark x1="56375" y1="85860" x2="27125" y2="86589"/>
                        <a14:foregroundMark x1="27125" y1="86589" x2="17500" y2="82945"/>
                        <a14:foregroundMark x1="17500" y1="82945" x2="17375" y2="83090"/>
                        <a14:foregroundMark x1="37000" y1="54810" x2="53250" y2="55539"/>
                        <a14:foregroundMark x1="53250" y1="55539" x2="61250" y2="55248"/>
                        <a14:foregroundMark x1="61250" y1="55248" x2="64750" y2="55539"/>
                        <a14:foregroundMark x1="64625" y1="54519" x2="68375" y2="54810"/>
                      </a14:backgroundRemoval>
                    </a14:imgEffect>
                  </a14:imgLayer>
                </a14:imgProps>
              </a:ext>
              <a:ext uri="{28A0092B-C50C-407E-A947-70E740481C1C}">
                <a14:useLocalDpi xmlns:a14="http://schemas.microsoft.com/office/drawing/2010/main" val="0"/>
              </a:ext>
            </a:extLst>
          </a:blip>
          <a:srcRect l="9412" t="51104" r="8471" b="11080"/>
          <a:stretch/>
        </p:blipFill>
        <p:spPr bwMode="auto">
          <a:xfrm>
            <a:off x="3108204" y="-108672"/>
            <a:ext cx="6257365" cy="24710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1452457-C565-ABFE-5357-B62CA5E15D03}"/>
              </a:ext>
            </a:extLst>
          </p:cNvPr>
          <p:cNvSpPr txBox="1"/>
          <p:nvPr/>
        </p:nvSpPr>
        <p:spPr>
          <a:xfrm>
            <a:off x="3486929" y="262000"/>
            <a:ext cx="549991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mj-lt"/>
                <a:ea typeface="+mn-ea"/>
                <a:cs typeface="+mn-cs"/>
              </a:rPr>
              <a:t>Phần</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làm</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việc</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của</a:t>
            </a:r>
            <a:r>
              <a:rPr kumimoji="0" lang="en-US" sz="4800" b="1" i="0" u="none" strike="noStrike" kern="1200" cap="none" spc="0" normalizeH="0" baseline="0" noProof="0" dirty="0">
                <a:ln>
                  <a:noFill/>
                </a:ln>
                <a:solidFill>
                  <a:srgbClr val="002060"/>
                </a:solidFill>
                <a:effectLst/>
                <a:uLnTx/>
                <a:uFillTx/>
                <a:latin typeface="+mj-lt"/>
                <a:ea typeface="+mn-ea"/>
                <a:cs typeface="+mn-cs"/>
              </a:rPr>
              <a:t> ban </a:t>
            </a:r>
            <a:r>
              <a:rPr kumimoji="0" lang="en-US" sz="4800" b="1" i="0" u="none" strike="noStrike" kern="1200" cap="none" spc="0" normalizeH="0" baseline="0" noProof="0" dirty="0" err="1">
                <a:ln>
                  <a:noFill/>
                </a:ln>
                <a:solidFill>
                  <a:srgbClr val="002060"/>
                </a:solidFill>
                <a:effectLst/>
                <a:uLnTx/>
                <a:uFillTx/>
                <a:latin typeface="+mj-lt"/>
                <a:ea typeface="+mn-ea"/>
                <a:cs typeface="+mn-cs"/>
              </a:rPr>
              <a:t>cán</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sự</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lớp</a:t>
            </a:r>
            <a:endParaRPr kumimoji="0" lang="en-US" sz="4800" b="1" i="0" u="none" strike="noStrike" kern="1200" cap="none" spc="0" normalizeH="0" baseline="0" noProof="0" dirty="0">
              <a:ln>
                <a:noFill/>
              </a:ln>
              <a:solidFill>
                <a:srgbClr val="002060"/>
              </a:solidFill>
              <a:effectLst/>
              <a:uLnTx/>
              <a:uFillTx/>
              <a:latin typeface="+mj-lt"/>
              <a:ea typeface="+mn-ea"/>
              <a:cs typeface="+mn-cs"/>
            </a:endParaRPr>
          </a:p>
        </p:txBody>
      </p:sp>
      <p:sp>
        <p:nvSpPr>
          <p:cNvPr id="35" name="Speech Bubble: Oval 34">
            <a:extLst>
              <a:ext uri="{FF2B5EF4-FFF2-40B4-BE49-F238E27FC236}">
                <a16:creationId xmlns:a16="http://schemas.microsoft.com/office/drawing/2014/main" id="{28F49438-C1A0-2E73-1B17-6E9D5E8A8D4D}"/>
              </a:ext>
            </a:extLst>
          </p:cNvPr>
          <p:cNvSpPr/>
          <p:nvPr/>
        </p:nvSpPr>
        <p:spPr>
          <a:xfrm>
            <a:off x="272916" y="1974333"/>
            <a:ext cx="3643164" cy="1925273"/>
          </a:xfrm>
          <a:prstGeom prst="wedgeEllipseCallout">
            <a:avLst>
              <a:gd name="adj1" fmla="val 33974"/>
              <a:gd name="adj2" fmla="val 59820"/>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j-lt"/>
              <a:ea typeface="+mn-ea"/>
              <a:cs typeface="+mn-cs"/>
            </a:endParaRPr>
          </a:p>
        </p:txBody>
      </p:sp>
      <p:sp>
        <p:nvSpPr>
          <p:cNvPr id="36" name="TextBox 35">
            <a:extLst>
              <a:ext uri="{FF2B5EF4-FFF2-40B4-BE49-F238E27FC236}">
                <a16:creationId xmlns:a16="http://schemas.microsoft.com/office/drawing/2014/main" id="{DA3BAA8E-901A-FE4F-91DA-2723D94F6454}"/>
              </a:ext>
            </a:extLst>
          </p:cNvPr>
          <p:cNvSpPr txBox="1"/>
          <p:nvPr/>
        </p:nvSpPr>
        <p:spPr>
          <a:xfrm>
            <a:off x="628768" y="2162457"/>
            <a:ext cx="29314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tổ</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trưởng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báo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hoạt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tuần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tổ</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Speech Bubble: Oval 36">
            <a:extLst>
              <a:ext uri="{FF2B5EF4-FFF2-40B4-BE49-F238E27FC236}">
                <a16:creationId xmlns:a16="http://schemas.microsoft.com/office/drawing/2014/main" id="{426FDA2E-DAB0-670C-3461-5D09DB420D78}"/>
              </a:ext>
            </a:extLst>
          </p:cNvPr>
          <p:cNvSpPr/>
          <p:nvPr/>
        </p:nvSpPr>
        <p:spPr>
          <a:xfrm>
            <a:off x="8477642" y="1974333"/>
            <a:ext cx="3643164" cy="1981458"/>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trưởng</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báo</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cáo</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quả</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trong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tuần</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8" name="Picture 37">
            <a:extLst>
              <a:ext uri="{FF2B5EF4-FFF2-40B4-BE49-F238E27FC236}">
                <a16:creationId xmlns:a16="http://schemas.microsoft.com/office/drawing/2014/main" id="{AC9A80A9-0263-E724-058D-6FC504C284A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2498849" y="2664616"/>
            <a:ext cx="3068818" cy="4882210"/>
          </a:xfrm>
          <a:prstGeom prst="rect">
            <a:avLst/>
          </a:prstGeom>
        </p:spPr>
      </p:pic>
      <p:pic>
        <p:nvPicPr>
          <p:cNvPr id="39" name="Picture 38">
            <a:extLst>
              <a:ext uri="{FF2B5EF4-FFF2-40B4-BE49-F238E27FC236}">
                <a16:creationId xmlns:a16="http://schemas.microsoft.com/office/drawing/2014/main" id="{0547921A-A3BE-FFFD-1C1B-AF8470840C1B}"/>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741513" y="2685140"/>
            <a:ext cx="3068818" cy="4396745"/>
          </a:xfrm>
          <a:prstGeom prst="rect">
            <a:avLst/>
          </a:prstGeom>
        </p:spPr>
      </p:pic>
    </p:spTree>
    <p:extLst>
      <p:ext uri="{BB962C8B-B14F-4D97-AF65-F5344CB8AC3E}">
        <p14:creationId xmlns:p14="http://schemas.microsoft.com/office/powerpoint/2010/main" val="1614605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FEF409-695C-0C7F-415C-3F09EDE1A799}"/>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71580" y="0"/>
            <a:ext cx="6429188" cy="4165433"/>
          </a:xfrm>
          <a:prstGeom prst="rect">
            <a:avLst/>
          </a:prstGeom>
        </p:spPr>
      </p:pic>
      <p:sp>
        <p:nvSpPr>
          <p:cNvPr id="3" name="TextBox 2">
            <a:extLst>
              <a:ext uri="{FF2B5EF4-FFF2-40B4-BE49-F238E27FC236}">
                <a16:creationId xmlns:a16="http://schemas.microsoft.com/office/drawing/2014/main" id="{CB4C2D82-A879-EAA2-DD82-60F71BCD5E0C}"/>
              </a:ext>
            </a:extLst>
          </p:cNvPr>
          <p:cNvSpPr txBox="1"/>
          <p:nvPr/>
        </p:nvSpPr>
        <p:spPr>
          <a:xfrm>
            <a:off x="3542988" y="407650"/>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
        <p:nvSpPr>
          <p:cNvPr id="9" name="TextBox 8">
            <a:extLst>
              <a:ext uri="{FF2B5EF4-FFF2-40B4-BE49-F238E27FC236}">
                <a16:creationId xmlns:a16="http://schemas.microsoft.com/office/drawing/2014/main" id="{11356FFE-E4A3-7802-2ED4-2F55AA781456}"/>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pic>
        <p:nvPicPr>
          <p:cNvPr id="10" name="Picture 4" descr="GOEN | Hướng dẫn học online">
            <a:extLst>
              <a:ext uri="{FF2B5EF4-FFF2-40B4-BE49-F238E27FC236}">
                <a16:creationId xmlns:a16="http://schemas.microsoft.com/office/drawing/2014/main" id="{4089E056-18CB-B70B-4D26-FB601081D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16"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08163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2" y="2647666"/>
            <a:ext cx="2632007" cy="4251703"/>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9739954" y="1673842"/>
            <a:ext cx="2388358" cy="4935939"/>
          </a:xfrm>
          <a:prstGeom prst="rect">
            <a:avLst/>
          </a:prstGeom>
        </p:spPr>
      </p:pic>
      <p:pic>
        <p:nvPicPr>
          <p:cNvPr id="9" name="Picture 8"/>
          <p:cNvPicPr>
            <a:picLocks noChangeAspect="1"/>
          </p:cNvPicPr>
          <p:nvPr/>
        </p:nvPicPr>
        <p:blipFill>
          <a:blip r:embed="rId5"/>
          <a:stretch>
            <a:fillRect/>
          </a:stretch>
        </p:blipFill>
        <p:spPr>
          <a:xfrm>
            <a:off x="-84332" y="4615359"/>
            <a:ext cx="12351567" cy="2353260"/>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2" name="Picture 1">
            <a:extLst>
              <a:ext uri="{FF2B5EF4-FFF2-40B4-BE49-F238E27FC236}">
                <a16:creationId xmlns:a16="http://schemas.microsoft.com/office/drawing/2014/main" id="{5884A92D-BF60-4A04-AB61-D3ACA2B6D10A}"/>
              </a:ext>
            </a:extLst>
          </p:cNvPr>
          <p:cNvPicPr>
            <a:picLocks noChangeAspect="1"/>
          </p:cNvPicPr>
          <p:nvPr/>
        </p:nvPicPr>
        <p:blipFill>
          <a:blip r:embed="rId7"/>
          <a:stretch>
            <a:fillRect/>
          </a:stretch>
        </p:blipFill>
        <p:spPr>
          <a:xfrm>
            <a:off x="982699" y="277080"/>
            <a:ext cx="10162913" cy="6291617"/>
          </a:xfrm>
          <a:prstGeom prst="rect">
            <a:avLst/>
          </a:prstGeom>
        </p:spPr>
      </p:pic>
    </p:spTree>
    <p:extLst>
      <p:ext uri="{BB962C8B-B14F-4D97-AF65-F5344CB8AC3E}">
        <p14:creationId xmlns:p14="http://schemas.microsoft.com/office/powerpoint/2010/main" val="1597676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256-D5E5-75ED-710E-B96CE0FC1684}"/>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71580" y="0"/>
            <a:ext cx="6429188" cy="4165433"/>
          </a:xfrm>
          <a:prstGeom prst="rect">
            <a:avLst/>
          </a:prstGeom>
        </p:spPr>
      </p:pic>
      <p:sp>
        <p:nvSpPr>
          <p:cNvPr id="10" name="TextBox 9">
            <a:extLst>
              <a:ext uri="{FF2B5EF4-FFF2-40B4-BE49-F238E27FC236}">
                <a16:creationId xmlns:a16="http://schemas.microsoft.com/office/drawing/2014/main" id="{B9B72C1B-6908-E93E-B42F-71F2D774C620}"/>
              </a:ext>
            </a:extLst>
          </p:cNvPr>
          <p:cNvSpPr txBox="1"/>
          <p:nvPr/>
        </p:nvSpPr>
        <p:spPr>
          <a:xfrm>
            <a:off x="3542988" y="407650"/>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
        <p:nvSpPr>
          <p:cNvPr id="12" name="TextBox 11">
            <a:extLst>
              <a:ext uri="{FF2B5EF4-FFF2-40B4-BE49-F238E27FC236}">
                <a16:creationId xmlns:a16="http://schemas.microsoft.com/office/drawing/2014/main" id="{A5CCAFB8-D8AB-9197-8B55-D743F9908165}"/>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pic>
        <p:nvPicPr>
          <p:cNvPr id="14" name="Picture 4" descr="GOEN | Hướng dẫn học online">
            <a:extLst>
              <a:ext uri="{FF2B5EF4-FFF2-40B4-BE49-F238E27FC236}">
                <a16:creationId xmlns:a16="http://schemas.microsoft.com/office/drawing/2014/main" id="{05A81C79-5DCB-55A1-D55C-261CE31FA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16"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39734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Wooden Plank Different Collection Isolated on White Background, Trapezoid Wood  Shape, Wooden Square, Horizontal Wood Shaped Plank Stock Vector -  Illustration of frame, hanging: 187602081">
            <a:extLst>
              <a:ext uri="{FF2B5EF4-FFF2-40B4-BE49-F238E27FC236}">
                <a16:creationId xmlns:a16="http://schemas.microsoft.com/office/drawing/2014/main" id="{8CFB4209-3614-9F11-B7D8-415AF080FD9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519" b="86589" l="11875" r="89000">
                        <a14:foregroundMark x1="15875" y1="59475" x2="15750" y2="74198"/>
                        <a14:foregroundMark x1="28375" y1="54665" x2="16500" y2="56560"/>
                        <a14:foregroundMark x1="16500" y1="56560" x2="11875" y2="55831"/>
                        <a14:foregroundMark x1="85500" y1="59913" x2="85125" y2="74344"/>
                        <a14:foregroundMark x1="55500" y1="85423" x2="71125" y2="83528"/>
                        <a14:foregroundMark x1="71125" y1="83528" x2="85125" y2="85131"/>
                        <a14:foregroundMark x1="89000" y1="59475" x2="87125" y2="85860"/>
                        <a14:foregroundMark x1="56375" y1="85860" x2="27125" y2="86589"/>
                        <a14:foregroundMark x1="27125" y1="86589" x2="17500" y2="82945"/>
                        <a14:foregroundMark x1="17500" y1="82945" x2="17375" y2="83090"/>
                        <a14:foregroundMark x1="37000" y1="54810" x2="53250" y2="55539"/>
                        <a14:foregroundMark x1="53250" y1="55539" x2="61250" y2="55248"/>
                        <a14:foregroundMark x1="61250" y1="55248" x2="64750" y2="55539"/>
                        <a14:foregroundMark x1="64625" y1="54519" x2="68375" y2="54810"/>
                      </a14:backgroundRemoval>
                    </a14:imgEffect>
                  </a14:imgLayer>
                </a14:imgProps>
              </a:ext>
              <a:ext uri="{28A0092B-C50C-407E-A947-70E740481C1C}">
                <a14:useLocalDpi xmlns:a14="http://schemas.microsoft.com/office/drawing/2010/main" val="0"/>
              </a:ext>
            </a:extLst>
          </a:blip>
          <a:srcRect l="9412" t="51104" r="8471" b="11080"/>
          <a:stretch/>
        </p:blipFill>
        <p:spPr bwMode="auto">
          <a:xfrm>
            <a:off x="3069338" y="-11940"/>
            <a:ext cx="6257365" cy="2471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CC1989-EB21-C720-54CF-833801E104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297088" y="2658246"/>
            <a:ext cx="3068818" cy="4882210"/>
          </a:xfrm>
          <a:prstGeom prst="rect">
            <a:avLst/>
          </a:prstGeom>
        </p:spPr>
      </p:pic>
      <p:pic>
        <p:nvPicPr>
          <p:cNvPr id="11" name="Picture 10">
            <a:extLst>
              <a:ext uri="{FF2B5EF4-FFF2-40B4-BE49-F238E27FC236}">
                <a16:creationId xmlns:a16="http://schemas.microsoft.com/office/drawing/2014/main" id="{87449132-8FE3-FC34-D024-E9BA0306AE8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522603" y="2774788"/>
            <a:ext cx="3068818" cy="4396745"/>
          </a:xfrm>
          <a:prstGeom prst="rect">
            <a:avLst/>
          </a:prstGeom>
        </p:spPr>
      </p:pic>
      <p:sp>
        <p:nvSpPr>
          <p:cNvPr id="12" name="TextBox 11">
            <a:extLst>
              <a:ext uri="{FF2B5EF4-FFF2-40B4-BE49-F238E27FC236}">
                <a16:creationId xmlns:a16="http://schemas.microsoft.com/office/drawing/2014/main" id="{2A7CEB9A-8302-18BD-6A34-651242398074}"/>
              </a:ext>
            </a:extLst>
          </p:cNvPr>
          <p:cNvSpPr txBox="1"/>
          <p:nvPr/>
        </p:nvSpPr>
        <p:spPr>
          <a:xfrm>
            <a:off x="4175806" y="254068"/>
            <a:ext cx="404442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mj-lt"/>
                <a:ea typeface="+mn-ea"/>
                <a:cs typeface="+mn-cs"/>
              </a:rPr>
              <a:t>Góc</a:t>
            </a:r>
            <a:r>
              <a:rPr kumimoji="0" lang="en-US" sz="6000" b="1" i="0" u="none" strike="noStrike" kern="1200" cap="none" spc="0" normalizeH="0" baseline="0" noProof="0" dirty="0">
                <a:ln>
                  <a:noFill/>
                </a:ln>
                <a:solidFill>
                  <a:srgbClr val="002060"/>
                </a:solidFill>
                <a:effectLst/>
                <a:uLnTx/>
                <a:uFillTx/>
                <a:latin typeface="+mj-lt"/>
                <a:ea typeface="+mn-ea"/>
                <a:cs typeface="+mn-cs"/>
              </a:rPr>
              <a:t> </a:t>
            </a:r>
            <a:r>
              <a:rPr kumimoji="0" lang="en-US" sz="6000" b="1" i="0" u="none" strike="noStrike" kern="1200" cap="none" spc="0" normalizeH="0" baseline="0" noProof="0" dirty="0" err="1">
                <a:ln>
                  <a:noFill/>
                </a:ln>
                <a:solidFill>
                  <a:srgbClr val="002060"/>
                </a:solidFill>
                <a:effectLst/>
                <a:uLnTx/>
                <a:uFillTx/>
                <a:latin typeface="+mj-lt"/>
                <a:ea typeface="+mn-ea"/>
                <a:cs typeface="+mn-cs"/>
              </a:rPr>
              <a:t>tuyên</a:t>
            </a:r>
            <a:r>
              <a:rPr kumimoji="0" lang="en-US" sz="6000" b="1" i="0" u="none" strike="noStrike" kern="1200" cap="none" spc="0" normalizeH="0" baseline="0" noProof="0" dirty="0">
                <a:ln>
                  <a:noFill/>
                </a:ln>
                <a:solidFill>
                  <a:srgbClr val="002060"/>
                </a:solidFill>
                <a:effectLst/>
                <a:uLnTx/>
                <a:uFillTx/>
                <a:latin typeface="+mj-lt"/>
                <a:ea typeface="+mn-ea"/>
                <a:cs typeface="+mn-cs"/>
              </a:rPr>
              <a:t> </a:t>
            </a:r>
            <a:r>
              <a:rPr kumimoji="0" lang="en-US" sz="6000" b="1" i="0" u="none" strike="noStrike" kern="1200" cap="none" spc="0" normalizeH="0" baseline="0" noProof="0" dirty="0" err="1">
                <a:ln>
                  <a:noFill/>
                </a:ln>
                <a:solidFill>
                  <a:srgbClr val="002060"/>
                </a:solidFill>
                <a:effectLst/>
                <a:uLnTx/>
                <a:uFillTx/>
                <a:latin typeface="+mj-lt"/>
                <a:ea typeface="+mn-ea"/>
                <a:cs typeface="+mn-cs"/>
              </a:rPr>
              <a:t>dương</a:t>
            </a:r>
            <a:endParaRPr kumimoji="0" lang="en-US" sz="6000" b="1" i="0" u="none" strike="noStrike" kern="1200" cap="none" spc="0" normalizeH="0" baseline="0" noProof="0" dirty="0">
              <a:ln>
                <a:noFill/>
              </a:ln>
              <a:solidFill>
                <a:srgbClr val="002060"/>
              </a:solidFill>
              <a:effectLst/>
              <a:uLnTx/>
              <a:uFillTx/>
              <a:latin typeface="+mj-lt"/>
              <a:ea typeface="+mn-ea"/>
              <a:cs typeface="+mn-cs"/>
            </a:endParaRPr>
          </a:p>
        </p:txBody>
      </p:sp>
      <p:sp>
        <p:nvSpPr>
          <p:cNvPr id="13" name="TextBox 12">
            <a:extLst>
              <a:ext uri="{FF2B5EF4-FFF2-40B4-BE49-F238E27FC236}">
                <a16:creationId xmlns:a16="http://schemas.microsoft.com/office/drawing/2014/main" id="{C8E268DD-3E15-20EC-30C1-2D0BA8F4252A}"/>
              </a:ext>
            </a:extLst>
          </p:cNvPr>
          <p:cNvSpPr txBox="1"/>
          <p:nvPr/>
        </p:nvSpPr>
        <p:spPr>
          <a:xfrm>
            <a:off x="2536684" y="5360930"/>
            <a:ext cx="327824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mn-cs"/>
              </a:rPr>
              <a:t>Hoa chăm chỉ</a:t>
            </a:r>
            <a:endParaRPr kumimoji="0" lang="en-US" sz="4000" b="1" i="0" u="none" strike="noStrike" kern="1200" cap="none" spc="0" normalizeH="0" baseline="0" noProof="0" dirty="0">
              <a:ln>
                <a:noFill/>
              </a:ln>
              <a:solidFill>
                <a:srgbClr val="FF0000"/>
              </a:solidFill>
              <a:effectLst/>
              <a:uLnTx/>
              <a:uFillTx/>
              <a:latin typeface="+mj-lt"/>
              <a:ea typeface="+mn-ea"/>
              <a:cs typeface="+mn-cs"/>
            </a:endParaRPr>
          </a:p>
        </p:txBody>
      </p:sp>
      <p:sp>
        <p:nvSpPr>
          <p:cNvPr id="14" name="TextBox 13">
            <a:extLst>
              <a:ext uri="{FF2B5EF4-FFF2-40B4-BE49-F238E27FC236}">
                <a16:creationId xmlns:a16="http://schemas.microsoft.com/office/drawing/2014/main" id="{E0E627F2-9436-4A95-8204-E8B5E04A3A5D}"/>
              </a:ext>
            </a:extLst>
          </p:cNvPr>
          <p:cNvSpPr txBox="1"/>
          <p:nvPr/>
        </p:nvSpPr>
        <p:spPr>
          <a:xfrm>
            <a:off x="6479406" y="5362923"/>
            <a:ext cx="327824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mn-cs"/>
              </a:rPr>
              <a:t>Hoa chăm chỉ</a:t>
            </a:r>
            <a:endParaRPr kumimoji="0" lang="en-US" sz="4000" b="1" i="0" u="none" strike="noStrike" kern="1200" cap="none" spc="0" normalizeH="0" baseline="0" noProof="0" dirty="0">
              <a:ln>
                <a:noFill/>
              </a:ln>
              <a:solidFill>
                <a:srgbClr val="FF0000"/>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7218506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14"/>
                                        </p:tgtEl>
                                      </p:cBhvr>
                                    </p:animEffect>
                                    <p:animScale>
                                      <p:cBhvr>
                                        <p:cTn id="3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9D91D1C0-88C2-F30A-B96C-2EDDC8BABE8E}"/>
              </a:ext>
            </a:extLst>
          </p:cNvPr>
          <p:cNvGrpSpPr/>
          <p:nvPr/>
        </p:nvGrpSpPr>
        <p:grpSpPr>
          <a:xfrm>
            <a:off x="1846897" y="660937"/>
            <a:ext cx="8498205" cy="838200"/>
            <a:chOff x="1365" y="1525"/>
            <a:chExt cx="13383" cy="1320"/>
          </a:xfrm>
        </p:grpSpPr>
        <p:sp>
          <p:nvSpPr>
            <p:cNvPr id="3" name="圆角矩形 7">
              <a:extLst>
                <a:ext uri="{FF2B5EF4-FFF2-40B4-BE49-F238E27FC236}">
                  <a16:creationId xmlns:a16="http://schemas.microsoft.com/office/drawing/2014/main" id="{04E98BA7-56F2-762B-5A4D-7ADDDA06596D}"/>
                </a:ext>
              </a:extLst>
            </p:cNvPr>
            <p:cNvSpPr/>
            <p:nvPr/>
          </p:nvSpPr>
          <p:spPr>
            <a:xfrm>
              <a:off x="1473" y="1633"/>
              <a:ext cx="13275"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300" normalizeH="0" baseline="0" noProof="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25" name="圆角矩形 5">
              <a:extLst>
                <a:ext uri="{FF2B5EF4-FFF2-40B4-BE49-F238E27FC236}">
                  <a16:creationId xmlns:a16="http://schemas.microsoft.com/office/drawing/2014/main" id="{3EB8646C-41F1-121E-4C6E-CC953A41AF40}"/>
                </a:ext>
              </a:extLst>
            </p:cNvPr>
            <p:cNvSpPr/>
            <p:nvPr/>
          </p:nvSpPr>
          <p:spPr>
            <a:xfrm>
              <a:off x="1365" y="1525"/>
              <a:ext cx="1338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Phương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hướng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hoạt</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động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tuần</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endParaRPr kumimoji="0" lang="zh-CN" altLang="en-US"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endParaRPr>
            </a:p>
          </p:txBody>
        </p:sp>
      </p:grpSp>
      <p:pic>
        <p:nvPicPr>
          <p:cNvPr id="32" name="图片 6">
            <a:extLst>
              <a:ext uri="{FF2B5EF4-FFF2-40B4-BE49-F238E27FC236}">
                <a16:creationId xmlns:a16="http://schemas.microsoft.com/office/drawing/2014/main" id="{63E03BE0-23FD-70F1-C111-44411771D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4191000" y="5242052"/>
            <a:ext cx="4065567" cy="1308010"/>
          </a:xfrm>
          <a:prstGeom prst="rect">
            <a:avLst/>
          </a:prstGeom>
        </p:spPr>
      </p:pic>
      <p:sp>
        <p:nvSpPr>
          <p:cNvPr id="33" name="矩形: 圆角 7">
            <a:extLst>
              <a:ext uri="{FF2B5EF4-FFF2-40B4-BE49-F238E27FC236}">
                <a16:creationId xmlns:a16="http://schemas.microsoft.com/office/drawing/2014/main" id="{8DF64781-0BAF-8BD8-B34A-275644A725BB}"/>
              </a:ext>
            </a:extLst>
          </p:cNvPr>
          <p:cNvSpPr/>
          <p:nvPr/>
        </p:nvSpPr>
        <p:spPr>
          <a:xfrm>
            <a:off x="1132114" y="1567717"/>
            <a:ext cx="10043886" cy="3711854"/>
          </a:xfrm>
          <a:prstGeom prst="round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350364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F007AA-E237-2076-8D09-82FFD65E14C3}"/>
              </a:ext>
            </a:extLst>
          </p:cNvPr>
          <p:cNvSpPr txBox="1"/>
          <p:nvPr/>
        </p:nvSpPr>
        <p:spPr>
          <a:xfrm>
            <a:off x="2155372" y="152400"/>
            <a:ext cx="7565571" cy="851297"/>
          </a:xfrm>
          <a:prstGeom prst="roundRect">
            <a:avLst/>
          </a:prstGeom>
          <a:solidFill>
            <a:schemeClr val="bg1"/>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mj-lt"/>
                <a:ea typeface="+mn-ea"/>
                <a:cs typeface="+mn-cs"/>
              </a:rPr>
              <a:t>Chúc</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mừng</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sinh</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nhật</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Tháng</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p>
        </p:txBody>
      </p:sp>
      <p:sp>
        <p:nvSpPr>
          <p:cNvPr id="3" name="TextBox 2">
            <a:extLst>
              <a:ext uri="{FF2B5EF4-FFF2-40B4-BE49-F238E27FC236}">
                <a16:creationId xmlns:a16="http://schemas.microsoft.com/office/drawing/2014/main" id="{BCC89EA3-1575-7FEF-041B-20F541881852}"/>
              </a:ext>
            </a:extLst>
          </p:cNvPr>
          <p:cNvSpPr txBox="1"/>
          <p:nvPr/>
        </p:nvSpPr>
        <p:spPr>
          <a:xfrm>
            <a:off x="3472543" y="2002971"/>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Tree>
    <p:custDataLst>
      <p:tags r:id="rId1"/>
    </p:custDataLst>
    <p:extLst>
      <p:ext uri="{BB962C8B-B14F-4D97-AF65-F5344CB8AC3E}">
        <p14:creationId xmlns:p14="http://schemas.microsoft.com/office/powerpoint/2010/main" val="3987716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778A6-EFA0-A77F-C84E-AD1AAA1FB7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89780" l="7667" r="96556">
                        <a14:foregroundMark x1="9111" y1="52358" x2="8556" y2="57233"/>
                        <a14:foregroundMark x1="8556" y1="64780" x2="7667" y2="63994"/>
                        <a14:foregroundMark x1="10000" y1="81604" x2="11889" y2="79874"/>
                        <a14:foregroundMark x1="20937" y1="75472" x2="21000" y2="79560"/>
                        <a14:foregroundMark x1="20911" y1="73742" x2="20937" y2="75472"/>
                        <a14:foregroundMark x1="20889" y1="72327" x2="20911" y2="73742"/>
                        <a14:foregroundMark x1="24364" y1="75472" x2="24556" y2="79088"/>
                        <a14:foregroundMark x1="24272" y1="73742" x2="24364" y2="75472"/>
                        <a14:foregroundMark x1="24222" y1="72799" x2="24272" y2="73742"/>
                        <a14:foregroundMark x1="25000" y1="79088" x2="25000" y2="79088"/>
                        <a14:foregroundMark x1="15778" y1="61792" x2="17778" y2="62579"/>
                        <a14:foregroundMark x1="37222" y1="46855" x2="37222" y2="46855"/>
                        <a14:foregroundMark x1="39000" y1="45440" x2="39000" y2="45440"/>
                        <a14:foregroundMark x1="54222" y1="76887" x2="54222" y2="76887"/>
                        <a14:foregroundMark x1="52556" y1="74371" x2="52556" y2="74371"/>
                        <a14:foregroundMark x1="52556" y1="74371" x2="52556" y2="75629"/>
                        <a14:foregroundMark x1="59444" y1="75424" x2="59444" y2="77673"/>
                        <a14:foregroundMark x1="59444" y1="71855" x2="59444" y2="73428"/>
                        <a14:foregroundMark x1="62766" y1="74579" x2="63667" y2="79088"/>
                        <a14:foregroundMark x1="62222" y1="71855" x2="62426" y2="72879"/>
                        <a14:foregroundMark x1="64592" y1="60586" x2="63889" y2="61321"/>
                        <a14:foregroundMark x1="66294" y1="58805" x2="65874" y2="59245"/>
                        <a14:foregroundMark x1="66556" y1="62107" x2="66556" y2="62107"/>
                        <a14:foregroundMark x1="66000" y1="62107" x2="66000" y2="62107"/>
                        <a14:foregroundMark x1="65889" y1="62421" x2="65889" y2="62421"/>
                        <a14:foregroundMark x1="74556" y1="63365" x2="74556" y2="63365"/>
                        <a14:foregroundMark x1="74889" y1="63836" x2="74889" y2="63836"/>
                        <a14:foregroundMark x1="64667" y1="58962" x2="64667" y2="58962"/>
                        <a14:foregroundMark x1="54444" y1="63208" x2="54444" y2="63208"/>
                        <a14:foregroundMark x1="56667" y1="63522" x2="55111" y2="63050"/>
                        <a14:foregroundMark x1="69556" y1="76415" x2="69556" y2="76415"/>
                        <a14:foregroundMark x1="70556" y1="76258" x2="70556" y2="76258"/>
                        <a14:foregroundMark x1="74444" y1="76415" x2="74444" y2="76415"/>
                        <a14:foregroundMark x1="84778" y1="74686" x2="84778" y2="74686"/>
                        <a14:foregroundMark x1="83667" y1="74528" x2="83667" y2="74528"/>
                        <a14:foregroundMark x1="78889" y1="78774" x2="78889" y2="78774"/>
                        <a14:foregroundMark x1="88000" y1="50786" x2="90333" y2="59748"/>
                        <a14:foregroundMark x1="93778" y1="50314" x2="95111" y2="55346"/>
                        <a14:foregroundMark x1="95222" y1="58962" x2="95222" y2="58962"/>
                        <a14:foregroundMark x1="94778" y1="69811" x2="94778" y2="69811"/>
                        <a14:foregroundMark x1="95333" y1="70283" x2="95333" y2="70283"/>
                        <a14:foregroundMark x1="95722" y1="71698" x2="95889" y2="72170"/>
                        <a14:foregroundMark x1="95611" y1="71384" x2="95722" y2="71698"/>
                        <a14:foregroundMark x1="95389" y1="70755" x2="95500" y2="71069"/>
                        <a14:foregroundMark x1="95222" y1="70283" x2="95389" y2="70755"/>
                        <a14:foregroundMark x1="96334" y1="70755" x2="96556" y2="71069"/>
                        <a14:foregroundMark x1="96111" y1="70440" x2="96334" y2="70755"/>
                        <a14:foregroundMark x1="95778" y1="69969" x2="96111" y2="70440"/>
                        <a14:foregroundMark x1="94556" y1="80660" x2="94556" y2="80660"/>
                        <a14:foregroundMark x1="93333" y1="79088" x2="93333" y2="79088"/>
                        <a14:foregroundMark x1="93000" y1="77987" x2="93000" y2="77987"/>
                        <a14:foregroundMark x1="92778" y1="79088" x2="92778" y2="79088"/>
                        <a14:foregroundMark x1="88667" y1="78774" x2="88667" y2="78774"/>
                        <a14:foregroundMark x1="94000" y1="70440" x2="94000" y2="70440"/>
                        <a14:foregroundMark x1="94889" y1="71698" x2="94889" y2="71698"/>
                        <a14:backgroundMark x1="22778" y1="71855" x2="22791" y2="72268"/>
                        <a14:backgroundMark x1="22889" y1="75472" x2="22889" y2="75472"/>
                        <a14:backgroundMark x1="22667" y1="73742" x2="22667" y2="73742"/>
                        <a14:backgroundMark x1="25667" y1="58805" x2="25667" y2="58805"/>
                        <a14:backgroundMark x1="25444" y1="58333" x2="25444" y2="58333"/>
                        <a14:backgroundMark x1="20222" y1="58648" x2="20222" y2="58648"/>
                        <a14:backgroundMark x1="20889" y1="58491" x2="20889" y2="58491"/>
                        <a14:backgroundMark x1="17556" y1="59277" x2="17556" y2="59277"/>
                        <a14:backgroundMark x1="60889" y1="73428" x2="60889" y2="73428"/>
                        <a14:backgroundMark x1="60889" y1="73270" x2="61111" y2="75000"/>
                        <a14:backgroundMark x1="53778" y1="54403" x2="53778" y2="54403"/>
                        <a14:backgroundMark x1="65222" y1="52044" x2="65222" y2="52044"/>
                        <a14:backgroundMark x1="65222" y1="52987" x2="65222" y2="52987"/>
                        <a14:backgroundMark x1="64889" y1="53931" x2="64889" y2="53931"/>
                        <a14:backgroundMark x1="66556" y1="56918" x2="66556" y2="56918"/>
                        <a14:backgroundMark x1="66333" y1="57233" x2="66333" y2="57233"/>
                        <a14:backgroundMark x1="66444" y1="57233" x2="66444" y2="57233"/>
                        <a14:backgroundMark x1="67667" y1="59906" x2="67667" y2="59906"/>
                        <a14:backgroundMark x1="68111" y1="59748" x2="68111" y2="59748"/>
                        <a14:backgroundMark x1="68333" y1="59591" x2="68333" y2="59591"/>
                        <a14:backgroundMark x1="66778" y1="60377" x2="65556" y2="61792"/>
                        <a14:backgroundMark x1="75667" y1="63365" x2="75667" y2="63836"/>
                        <a14:backgroundMark x1="65556" y1="58176" x2="65556" y2="58176"/>
                        <a14:backgroundMark x1="65556" y1="58176" x2="65556" y2="58805"/>
                        <a14:backgroundMark x1="65222" y1="59277" x2="65333" y2="58805"/>
                        <a14:backgroundMark x1="65667" y1="56289" x2="65778" y2="56918"/>
                        <a14:backgroundMark x1="68333" y1="59119" x2="68333" y2="59119"/>
                        <a14:backgroundMark x1="54222" y1="61950" x2="54222" y2="61950"/>
                        <a14:backgroundMark x1="54667" y1="62264" x2="54667" y2="62264"/>
                        <a14:backgroundMark x1="55111" y1="61950" x2="55111" y2="61950"/>
                        <a14:backgroundMark x1="55667" y1="62107" x2="55667" y2="62107"/>
                        <a14:backgroundMark x1="87778" y1="63365" x2="87778" y2="63365"/>
                        <a14:backgroundMark x1="91556" y1="62736" x2="91556" y2="62736"/>
                        <a14:backgroundMark x1="93556" y1="69182" x2="93556" y2="69182"/>
                        <a14:backgroundMark x1="93778" y1="69811" x2="93778" y2="69811"/>
                        <a14:backgroundMark x1="92889" y1="68082" x2="92889" y2="68082"/>
                        <a14:backgroundMark x1="96556" y1="71069" x2="96556" y2="71069"/>
                        <a14:backgroundMark x1="96111" y1="71698" x2="96111" y2="71698"/>
                        <a14:backgroundMark x1="96111" y1="72327" x2="96111" y2="72327"/>
                        <a14:backgroundMark x1="95778" y1="72484" x2="95778" y2="72484"/>
                        <a14:backgroundMark x1="94111" y1="71384" x2="94111" y2="71384"/>
                        <a14:backgroundMark x1="94222" y1="71226" x2="94222" y2="71226"/>
                        <a14:backgroundMark x1="96333" y1="70755" x2="96333" y2="70755"/>
                        <a14:backgroundMark x1="96444" y1="70440" x2="96444" y2="70440"/>
                      </a14:backgroundRemoval>
                    </a14:imgEffect>
                  </a14:imgLayer>
                </a14:imgProps>
              </a:ext>
              <a:ext uri="{28A0092B-C50C-407E-A947-70E740481C1C}">
                <a14:useLocalDpi xmlns:a14="http://schemas.microsoft.com/office/drawing/2010/main" val="0"/>
              </a:ext>
            </a:extLst>
          </a:blip>
          <a:stretch>
            <a:fillRect/>
          </a:stretch>
        </p:blipFill>
        <p:spPr>
          <a:xfrm>
            <a:off x="1780674" y="1819722"/>
            <a:ext cx="8630652" cy="6098995"/>
          </a:xfrm>
          <a:prstGeom prst="rect">
            <a:avLst/>
          </a:prstGeom>
        </p:spPr>
      </p:pic>
      <p:pic>
        <p:nvPicPr>
          <p:cNvPr id="4" name="Picture 3">
            <a:extLst>
              <a:ext uri="{FF2B5EF4-FFF2-40B4-BE49-F238E27FC236}">
                <a16:creationId xmlns:a16="http://schemas.microsoft.com/office/drawing/2014/main" id="{B8E73C78-9161-C679-15B3-272248F5B941}"/>
              </a:ext>
            </a:extLst>
          </p:cNvPr>
          <p:cNvPicPr>
            <a:picLocks noChangeAspect="1"/>
          </p:cNvPicPr>
          <p:nvPr/>
        </p:nvPicPr>
        <p:blipFill>
          <a:blip r:embed="rId6"/>
          <a:stretch>
            <a:fillRect/>
          </a:stretch>
        </p:blipFill>
        <p:spPr>
          <a:xfrm>
            <a:off x="1752223" y="81280"/>
            <a:ext cx="8687553" cy="2668254"/>
          </a:xfrm>
          <a:prstGeom prst="rect">
            <a:avLst/>
          </a:prstGeom>
        </p:spPr>
      </p:pic>
    </p:spTree>
    <p:custDataLst>
      <p:tags r:id="rId1"/>
    </p:custDataLst>
    <p:extLst>
      <p:ext uri="{BB962C8B-B14F-4D97-AF65-F5344CB8AC3E}">
        <p14:creationId xmlns:p14="http://schemas.microsoft.com/office/powerpoint/2010/main" val="415967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941095" y="121919"/>
            <a:ext cx="10692051" cy="19087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err="1">
                <a:solidFill>
                  <a:srgbClr val="00B050"/>
                </a:solidFill>
                <a:latin typeface="Cambria" panose="02040503050406030204" pitchFamily="18" charset="0"/>
                <a:ea typeface="Cambria" panose="02040503050406030204" pitchFamily="18" charset="0"/>
              </a:rPr>
              <a:t>Sử</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dụng</a:t>
            </a:r>
            <a:r>
              <a:rPr lang="en-US" sz="4000" b="1" dirty="0">
                <a:solidFill>
                  <a:srgbClr val="00B05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Sổ tay hướng dẫn du lịch địa phương</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để</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giới</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thiệu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cảnh</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quan</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thiên</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nhiên</a:t>
            </a:r>
            <a:r>
              <a:rPr lang="vi-VN" sz="4000" b="1" dirty="0">
                <a:solidFill>
                  <a:srgbClr val="00B050"/>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423557" y="214749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9703" y="2296033"/>
            <a:ext cx="3132213" cy="49094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74C5955-E90B-FCD0-D7E4-888074E98317}"/>
              </a:ext>
            </a:extLst>
          </p:cNvPr>
          <p:cNvSpPr/>
          <p:nvPr/>
        </p:nvSpPr>
        <p:spPr>
          <a:xfrm>
            <a:off x="3088640" y="2418080"/>
            <a:ext cx="6553200" cy="4236720"/>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vi-VN" sz="3200" b="1" dirty="0">
                <a:solidFill>
                  <a:prstClr val="black"/>
                </a:solidFill>
                <a:latin typeface="Calibri"/>
              </a:rPr>
              <a:t>VD: </a:t>
            </a:r>
          </a:p>
          <a:p>
            <a:pPr lvl="0" algn="just"/>
            <a:r>
              <a:rPr lang="vi-VN" sz="3200" dirty="0">
                <a:solidFill>
                  <a:prstClr val="black"/>
                </a:solidFill>
                <a:latin typeface="Calibri"/>
              </a:rPr>
              <a:t>+ Tên, vị trí của cảnh quan</a:t>
            </a:r>
          </a:p>
          <a:p>
            <a:pPr lvl="0" algn="just"/>
            <a:r>
              <a:rPr lang="vi-VN" sz="3200" dirty="0">
                <a:solidFill>
                  <a:prstClr val="black"/>
                </a:solidFill>
                <a:latin typeface="Calibri"/>
              </a:rPr>
              <a:t>+ Phương tiện di chuyển </a:t>
            </a:r>
          </a:p>
          <a:p>
            <a:pPr lvl="0" algn="just"/>
            <a:r>
              <a:rPr lang="vi-VN" sz="3200" dirty="0">
                <a:solidFill>
                  <a:prstClr val="black"/>
                </a:solidFill>
                <a:latin typeface="Calibri"/>
              </a:rPr>
              <a:t>+  Trạm nghỉ chân </a:t>
            </a:r>
          </a:p>
          <a:p>
            <a:pPr lvl="0" algn="just"/>
            <a:r>
              <a:rPr lang="vi-VN" sz="3200" dirty="0">
                <a:solidFill>
                  <a:prstClr val="black"/>
                </a:solidFill>
                <a:latin typeface="Calibri"/>
              </a:rPr>
              <a:t>+ Điểm đặc trưng của cảnh quan thiên nhiên cần khám phá</a:t>
            </a:r>
          </a:p>
          <a:p>
            <a:pPr lvl="0" algn="just"/>
            <a:r>
              <a:rPr lang="vi-VN" sz="3200" dirty="0">
                <a:solidFill>
                  <a:prstClr val="black"/>
                </a:solidFill>
                <a:latin typeface="Calibri"/>
              </a:rPr>
              <a:t>+</a:t>
            </a:r>
            <a:r>
              <a:rPr lang="en-US" sz="3200" dirty="0">
                <a:solidFill>
                  <a:prstClr val="black"/>
                </a:solidFill>
                <a:latin typeface="Calibri"/>
              </a:rPr>
              <a:t> </a:t>
            </a:r>
            <a:r>
              <a:rPr lang="vi-VN" sz="3200" dirty="0">
                <a:solidFill>
                  <a:prstClr val="black"/>
                </a:solidFill>
                <a:latin typeface="Calibri"/>
              </a:rPr>
              <a:t>Những đặc sản, quà lưu niệm có thể mua.</a:t>
            </a:r>
          </a:p>
        </p:txBody>
      </p:sp>
    </p:spTree>
    <p:custDataLst>
      <p:tags r:id="rId1"/>
    </p:custDataLst>
    <p:extLst>
      <p:ext uri="{BB962C8B-B14F-4D97-AF65-F5344CB8AC3E}">
        <p14:creationId xmlns:p14="http://schemas.microsoft.com/office/powerpoint/2010/main" val="197885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Những thông tin về cảnh quan được ghi chép một cách khoa học trong từng cuốn sổ của các nhóm sẽ là cẩm nang chỉ dãn cho mọi người khám phá du lịch quê hương mình</a:t>
            </a:r>
            <a:r>
              <a:rPr lang="en-US" sz="4400" b="1" dirty="0">
                <a:solidFill>
                  <a:prstClr val="black"/>
                </a:solidFill>
                <a:latin typeface="Calibri" panose="020F0502020204030204"/>
              </a:rPr>
              <a: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D0C3A64E-DB7F-C90B-8571-E26A9AE4C5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56" t="25792" r="7243" b="16962"/>
          <a:stretch/>
        </p:blipFill>
        <p:spPr>
          <a:xfrm>
            <a:off x="1733887" y="-147338"/>
            <a:ext cx="8724225" cy="5848107"/>
          </a:xfrm>
          <a:prstGeom prst="rect">
            <a:avLst/>
          </a:prstGeom>
          <a:ln>
            <a:noFill/>
          </a:ln>
        </p:spPr>
      </p:pic>
      <p:sp>
        <p:nvSpPr>
          <p:cNvPr id="3" name="TextBox 2">
            <a:extLst>
              <a:ext uri="{FF2B5EF4-FFF2-40B4-BE49-F238E27FC236}">
                <a16:creationId xmlns:a16="http://schemas.microsoft.com/office/drawing/2014/main" id="{9CAB5523-C849-40A6-33AE-C4C01FCF174B}"/>
              </a:ext>
            </a:extLst>
          </p:cNvPr>
          <p:cNvSpPr txBox="1"/>
          <p:nvPr/>
        </p:nvSpPr>
        <p:spPr>
          <a:xfrm>
            <a:off x="2733040" y="1769891"/>
            <a:ext cx="6634480" cy="3046988"/>
          </a:xfrm>
          <a:prstGeom prst="rect">
            <a:avLst/>
          </a:prstGeom>
          <a:noFill/>
        </p:spPr>
        <p:txBody>
          <a:bodyPr wrap="square" rtlCol="0">
            <a:spAutoFit/>
          </a:bodyPr>
          <a:lstStyle/>
          <a:p>
            <a:pPr lvl="0" algn="ctr">
              <a:defRPr/>
            </a:pPr>
            <a:r>
              <a:rPr lang="en-US" sz="4800" b="1" dirty="0">
                <a:solidFill>
                  <a:prstClr val="white"/>
                </a:solidFill>
              </a:rPr>
              <a:t>C</a:t>
            </a:r>
            <a:r>
              <a:rPr lang="vi-VN" sz="4800" b="1" dirty="0">
                <a:solidFill>
                  <a:prstClr val="white"/>
                </a:solidFill>
              </a:rPr>
              <a:t>hia sẻ về cảm xúc của mình về quá trình tìm hiểu cảnh quan thiên nhiên ở địa phương </a:t>
            </a:r>
            <a:endParaRPr kumimoji="0" lang="en-US" sz="4800" b="1" i="0" u="none" strike="noStrike" kern="1200" cap="none" spc="0" normalizeH="0" baseline="0" noProof="0" dirty="0">
              <a:ln>
                <a:noFill/>
              </a:ln>
              <a:solidFill>
                <a:prstClr val="white"/>
              </a:solidFill>
              <a:effectLst/>
              <a:uLnTx/>
              <a:uFillTx/>
            </a:endParaRPr>
          </a:p>
        </p:txBody>
      </p:sp>
      <p:pic>
        <p:nvPicPr>
          <p:cNvPr id="14" name="Picture 5">
            <a:extLst>
              <a:ext uri="{FF2B5EF4-FFF2-40B4-BE49-F238E27FC236}">
                <a16:creationId xmlns:a16="http://schemas.microsoft.com/office/drawing/2014/main" id="{CF029157-40B2-CDA1-072D-490CEF7436E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81540"/>
          <a:stretch/>
        </p:blipFill>
        <p:spPr>
          <a:xfrm>
            <a:off x="-1844339" y="5493795"/>
            <a:ext cx="14735270" cy="1360031"/>
          </a:xfrm>
          <a:prstGeom prst="rect">
            <a:avLst/>
          </a:prstGeom>
        </p:spPr>
      </p:pic>
      <p:pic>
        <p:nvPicPr>
          <p:cNvPr id="12" name="Picture 4" descr="Cute woman teacher in thailand uniform character education back to school logo cartoon art illustration">
            <a:extLst>
              <a:ext uri="{FF2B5EF4-FFF2-40B4-BE49-F238E27FC236}">
                <a16:creationId xmlns:a16="http://schemas.microsoft.com/office/drawing/2014/main" id="{7C96F9EA-33DE-EDD3-50A2-A7C5610A23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84" b="92016" l="9744" r="89776">
                        <a14:foregroundMark x1="46965" y1="8184" x2="46006" y2="10579"/>
                        <a14:foregroundMark x1="52556" y1="92016" x2="52396" y2="90020"/>
                      </a14:backgroundRemoval>
                    </a14:imgEffect>
                  </a14:imgLayer>
                </a14:imgProps>
              </a:ext>
              <a:ext uri="{28A0092B-C50C-407E-A947-70E740481C1C}">
                <a14:useLocalDpi xmlns:a14="http://schemas.microsoft.com/office/drawing/2010/main" val="0"/>
              </a:ext>
            </a:extLst>
          </a:blip>
          <a:srcRect/>
          <a:stretch>
            <a:fillRect/>
          </a:stretch>
        </p:blipFill>
        <p:spPr bwMode="auto">
          <a:xfrm>
            <a:off x="-983044" y="3043777"/>
            <a:ext cx="3910980" cy="3130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te man teacher in thailand uniform character education back to school logo cartoon art illustration">
            <a:extLst>
              <a:ext uri="{FF2B5EF4-FFF2-40B4-BE49-F238E27FC236}">
                <a16:creationId xmlns:a16="http://schemas.microsoft.com/office/drawing/2014/main" id="{CD3679E8-96D2-BAB2-EA22-3A0E5382F67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0619" l="9585" r="89617">
                        <a14:foregroundMark x1="51757" y1="9780" x2="53035" y2="11577"/>
                        <a14:foregroundMark x1="47125" y1="90020" x2="47923" y2="88024"/>
                        <a14:foregroundMark x1="62141" y1="90619" x2="60064" y2="87026"/>
                      </a14:backgroundRemoval>
                    </a14:imgEffect>
                  </a14:imgLayer>
                </a14:imgProps>
              </a:ext>
              <a:ext uri="{28A0092B-C50C-407E-A947-70E740481C1C}">
                <a14:useLocalDpi xmlns:a14="http://schemas.microsoft.com/office/drawing/2010/main" val="0"/>
              </a:ext>
            </a:extLst>
          </a:blip>
          <a:srcRect/>
          <a:stretch>
            <a:fillRect/>
          </a:stretch>
        </p:blipFill>
        <p:spPr bwMode="auto">
          <a:xfrm>
            <a:off x="8941381" y="3043777"/>
            <a:ext cx="3910980" cy="313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4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2" name="Picture 1">
            <a:extLst>
              <a:ext uri="{FF2B5EF4-FFF2-40B4-BE49-F238E27FC236}">
                <a16:creationId xmlns:a16="http://schemas.microsoft.com/office/drawing/2014/main" id="{4F433EF7-A493-3157-E6C0-44F839DD204E}"/>
              </a:ext>
            </a:extLst>
          </p:cNvPr>
          <p:cNvPicPr>
            <a:picLocks noChangeAspect="1"/>
          </p:cNvPicPr>
          <p:nvPr/>
        </p:nvPicPr>
        <p:blipFill>
          <a:blip r:embed="rId3"/>
          <a:stretch>
            <a:fillRect/>
          </a:stretch>
        </p:blipFill>
        <p:spPr>
          <a:xfrm>
            <a:off x="2352731" y="1133646"/>
            <a:ext cx="7486537" cy="4834547"/>
          </a:xfrm>
          <a:prstGeom prst="rect">
            <a:avLst/>
          </a:prstGeom>
        </p:spPr>
      </p:pic>
    </p:spTree>
    <p:extLst>
      <p:ext uri="{BB962C8B-B14F-4D97-AF65-F5344CB8AC3E}">
        <p14:creationId xmlns:p14="http://schemas.microsoft.com/office/powerpoint/2010/main" val="184569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4" y="3004458"/>
            <a:ext cx="2411136" cy="3894912"/>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10102036" y="2390503"/>
            <a:ext cx="2203698" cy="4554309"/>
          </a:xfrm>
          <a:prstGeom prst="rect">
            <a:avLst/>
          </a:prstGeom>
        </p:spPr>
      </p:pic>
      <p:pic>
        <p:nvPicPr>
          <p:cNvPr id="9" name="Picture 8"/>
          <p:cNvPicPr>
            <a:picLocks noChangeAspect="1"/>
          </p:cNvPicPr>
          <p:nvPr/>
        </p:nvPicPr>
        <p:blipFill rotWithShape="1">
          <a:blip r:embed="rId5"/>
          <a:srcRect b="18023"/>
          <a:stretch/>
        </p:blipFill>
        <p:spPr>
          <a:xfrm>
            <a:off x="-159567" y="4928868"/>
            <a:ext cx="12351567" cy="1929132"/>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sp>
        <p:nvSpPr>
          <p:cNvPr id="2" name="Rectangle 1"/>
          <p:cNvSpPr/>
          <p:nvPr/>
        </p:nvSpPr>
        <p:spPr>
          <a:xfrm>
            <a:off x="1914249" y="1081318"/>
            <a:ext cx="8242663" cy="3123932"/>
          </a:xfrm>
          <a:prstGeom prst="rect">
            <a:avLst/>
          </a:prstGeom>
        </p:spPr>
        <p:txBody>
          <a:bodyPr wrap="square">
            <a:spAutoFit/>
          </a:bodyPr>
          <a:lstStyle/>
          <a:p>
            <a:pPr algn="just">
              <a:spcAft>
                <a:spcPts val="600"/>
              </a:spcAft>
              <a:defRPr/>
            </a:pPr>
            <a:r>
              <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đoạn nhạc bắt đầu </a:t>
            </a:r>
            <a:r>
              <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hì sẽ bắt đầu chuyền hoa, nhạc dừng ở đâu thì </a:t>
            </a:r>
            <a:r>
              <a:rPr lang="en-US" sz="3200" noProof="0" dirty="0">
                <a:solidFill>
                  <a:prstClr val="black"/>
                </a:solidFill>
                <a:latin typeface="Cambria" panose="02040503050406030204" pitchFamily="18" charset="0"/>
                <a:ea typeface="Cambria" panose="02040503050406030204" pitchFamily="18" charset="0"/>
              </a:rPr>
              <a:t>GV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khóa</a:t>
            </a:r>
            <a:r>
              <a:rPr lang="en-US" sz="3200"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được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hoa</a:t>
            </a:r>
            <a:r>
              <a:rPr lang="en-US" sz="3200" dirty="0">
                <a:solidFill>
                  <a:prstClr val="black"/>
                </a:solidFill>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ngay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khóa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a:t>
            </a:r>
          </a:p>
          <a:p>
            <a:pPr algn="just">
              <a:spcAft>
                <a:spcPts val="600"/>
              </a:spcAft>
              <a:defRPr/>
            </a:pPr>
            <a:r>
              <a:rPr kumimoji="0" lang="en-US" sz="32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Ví</a:t>
            </a:r>
            <a:r>
              <a:rPr kumimoji="0" lang="en-US"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dụ</a:t>
            </a:r>
            <a:r>
              <a:rPr kumimoji="0" lang="en-US"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rPr>
              <a:t>Biển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xanh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bát</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ngát</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lang="en-US"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D4DD65C-E1B4-BA8C-2CA2-CBB00EC7F06A}"/>
              </a:ext>
            </a:extLst>
          </p:cNvPr>
          <p:cNvPicPr>
            <a:picLocks noChangeAspect="1"/>
          </p:cNvPicPr>
          <p:nvPr/>
        </p:nvPicPr>
        <p:blipFill>
          <a:blip r:embed="rId7"/>
          <a:stretch>
            <a:fillRect/>
          </a:stretch>
        </p:blipFill>
        <p:spPr>
          <a:xfrm>
            <a:off x="4513564" y="0"/>
            <a:ext cx="3298222" cy="1420491"/>
          </a:xfrm>
          <a:prstGeom prst="rect">
            <a:avLst/>
          </a:prstGeom>
        </p:spPr>
      </p:pic>
    </p:spTree>
    <p:extLst>
      <p:ext uri="{BB962C8B-B14F-4D97-AF65-F5344CB8AC3E}">
        <p14:creationId xmlns:p14="http://schemas.microsoft.com/office/powerpoint/2010/main" val="252665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2930818" y="3180558"/>
            <a:ext cx="10237373" cy="5048005"/>
          </a:xfrm>
          <a:prstGeom prst="rect">
            <a:avLst/>
          </a:prstGeom>
        </p:spPr>
      </p:pic>
      <p:pic>
        <p:nvPicPr>
          <p:cNvPr id="7" name="Picture 25">
            <a:extLst>
              <a:ext uri="{FF2B5EF4-FFF2-40B4-BE49-F238E27FC236}">
                <a16:creationId xmlns:a16="http://schemas.microsoft.com/office/drawing/2014/main" id="{ACD0730E-32CF-9F91-2464-F5BBDA53B2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163128">
            <a:off x="-49913" y="222620"/>
            <a:ext cx="3710449" cy="3232728"/>
          </a:xfrm>
          <a:prstGeom prst="rect">
            <a:avLst/>
          </a:prstGeom>
        </p:spPr>
      </p:pic>
      <p:pic>
        <p:nvPicPr>
          <p:cNvPr id="2" name="Picture 1">
            <a:extLst>
              <a:ext uri="{FF2B5EF4-FFF2-40B4-BE49-F238E27FC236}">
                <a16:creationId xmlns:a16="http://schemas.microsoft.com/office/drawing/2014/main" id="{7199FEF8-9E54-BEF0-5DB5-86B32250B363}"/>
              </a:ext>
            </a:extLst>
          </p:cNvPr>
          <p:cNvPicPr>
            <a:picLocks noChangeAspect="1"/>
          </p:cNvPicPr>
          <p:nvPr/>
        </p:nvPicPr>
        <p:blipFill>
          <a:blip r:embed="rId7"/>
          <a:stretch>
            <a:fillRect/>
          </a:stretch>
        </p:blipFill>
        <p:spPr>
          <a:xfrm>
            <a:off x="-105707" y="1597052"/>
            <a:ext cx="3926164" cy="2292295"/>
          </a:xfrm>
          <a:prstGeom prst="rect">
            <a:avLst/>
          </a:prstGeom>
        </p:spPr>
      </p:pic>
      <p:pic>
        <p:nvPicPr>
          <p:cNvPr id="3" name="Picture 2">
            <a:extLst>
              <a:ext uri="{FF2B5EF4-FFF2-40B4-BE49-F238E27FC236}">
                <a16:creationId xmlns:a16="http://schemas.microsoft.com/office/drawing/2014/main" id="{4C5451D5-B745-5A2C-C1E8-2223237B7653}"/>
              </a:ext>
            </a:extLst>
          </p:cNvPr>
          <p:cNvPicPr>
            <a:picLocks noChangeAspect="1"/>
          </p:cNvPicPr>
          <p:nvPr/>
        </p:nvPicPr>
        <p:blipFill>
          <a:blip r:embed="rId8"/>
          <a:stretch>
            <a:fillRect/>
          </a:stretch>
        </p:blipFill>
        <p:spPr>
          <a:xfrm>
            <a:off x="3520458" y="874667"/>
            <a:ext cx="8370533" cy="2517866"/>
          </a:xfrm>
          <a:prstGeom prst="rect">
            <a:avLst/>
          </a:prstGeom>
        </p:spPr>
      </p:pic>
    </p:spTree>
    <p:extLst>
      <p:ext uri="{BB962C8B-B14F-4D97-AF65-F5344CB8AC3E}">
        <p14:creationId xmlns:p14="http://schemas.microsoft.com/office/powerpoint/2010/main" val="132634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75E-6 -2.96296E-6 L -1.03672 0.03496 " pathEditMode="relative" rAng="0" ptsTypes="AA">
                                      <p:cBhvr>
                                        <p:cTn id="18" dur="2000" fill="hold"/>
                                        <p:tgtEl>
                                          <p:spTgt spid="6"/>
                                        </p:tgtEl>
                                        <p:attrNameLst>
                                          <p:attrName>ppt_x</p:attrName>
                                          <p:attrName>ppt_y</p:attrName>
                                        </p:attrNameLst>
                                      </p:cBhvr>
                                      <p:rCtr x="-51836" y="1736"/>
                                    </p:animMotion>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3FCBF-ADDD-4332-A1F6-11F245C5879B}"/>
              </a:ext>
            </a:extLst>
          </p:cNvPr>
          <p:cNvPicPr>
            <a:picLocks noChangeAspect="1"/>
          </p:cNvPicPr>
          <p:nvPr/>
        </p:nvPicPr>
        <p:blipFill>
          <a:blip r:embed="rId3"/>
          <a:stretch>
            <a:fillRect/>
          </a:stretch>
        </p:blipFill>
        <p:spPr>
          <a:xfrm>
            <a:off x="2921223" y="538657"/>
            <a:ext cx="6578154" cy="1780186"/>
          </a:xfrm>
          <a:prstGeom prst="rect">
            <a:avLst/>
          </a:prstGeom>
        </p:spPr>
      </p:pic>
      <p:sp>
        <p:nvSpPr>
          <p:cNvPr id="4" name="TextBox 3">
            <a:extLst>
              <a:ext uri="{FF2B5EF4-FFF2-40B4-BE49-F238E27FC236}">
                <a16:creationId xmlns:a16="http://schemas.microsoft.com/office/drawing/2014/main" id="{7BF24EA7-B0E7-4D28-C690-E8295CC5A18E}"/>
              </a:ext>
            </a:extLst>
          </p:cNvPr>
          <p:cNvSpPr txBox="1"/>
          <p:nvPr/>
        </p:nvSpPr>
        <p:spPr>
          <a:xfrm>
            <a:off x="1181100" y="2343150"/>
            <a:ext cx="9963150" cy="2630015"/>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Giới thiệu được cảnh quan thiên nhiên , quê hương em</a:t>
            </a:r>
            <a:endParaRPr lang="en-US" sz="28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Thực hiện nhuần nhuyễn việc giới thiệu những cảnh quan thiên nhiên qua sơ đồ hoặc mô hình cảnh quan - Hành trình trải nghiệm của nhóm mình </a:t>
            </a:r>
            <a:endParaRPr lang="en-US" sz="28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Thực hành làm sổ tay hướng dẫn du lịch địa phương . </a:t>
            </a:r>
            <a:endParaRPr lang="en-US" sz="28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03794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A9439C-69F5-A825-C9C0-661521033C4D}"/>
              </a:ext>
            </a:extLst>
          </p:cNvPr>
          <p:cNvSpPr txBox="1"/>
          <p:nvPr/>
        </p:nvSpPr>
        <p:spPr>
          <a:xfrm>
            <a:off x="2754948" y="1151507"/>
            <a:ext cx="62587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rPr>
              <a:t>KHÁM</a:t>
            </a:r>
            <a:r>
              <a:rPr kumimoji="0" lang="pt-BR" sz="8800" b="0" i="0" u="none" strike="noStrike" kern="1200" cap="none" spc="0" normalizeH="0" noProof="0" dirty="0">
                <a:ln>
                  <a:noFill/>
                </a:ln>
                <a:solidFill>
                  <a:srgbClr val="FFFF99"/>
                </a:solidFill>
                <a:effectLst/>
                <a:uLnTx/>
                <a:uFillTx/>
                <a:latin typeface="UTM Cookies" panose="02040603050506020204" pitchFamily="18" charset="0"/>
                <a:ea typeface="+mn-ea"/>
                <a:cs typeface="+mn-cs"/>
              </a:rPr>
              <a:t> PHÁ</a:t>
            </a:r>
            <a:endParaRPr kumimoji="0" lang="en-US"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755569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98" descr="Ảnh có chứa đồ chơi, búp bê&#10;&#10;Mô tả được tạo tự động">
            <a:extLst>
              <a:ext uri="{FF2B5EF4-FFF2-40B4-BE49-F238E27FC236}">
                <a16:creationId xmlns:a16="http://schemas.microsoft.com/office/drawing/2014/main" id="{B2711996-AD91-5831-2DF3-FED31C1B811F}"/>
              </a:ext>
            </a:extLst>
          </p:cNvPr>
          <p:cNvPicPr>
            <a:picLocks noChangeAspect="1"/>
          </p:cNvPicPr>
          <p:nvPr/>
        </p:nvPicPr>
        <p:blipFill>
          <a:blip r:embed="rId3"/>
          <a:stretch>
            <a:fillRect/>
          </a:stretch>
        </p:blipFill>
        <p:spPr>
          <a:xfrm>
            <a:off x="5293360" y="2544397"/>
            <a:ext cx="6580704" cy="4237800"/>
          </a:xfrm>
          <a:prstGeom prst="rect">
            <a:avLst/>
          </a:prstGeom>
        </p:spPr>
      </p:pic>
      <p:sp>
        <p:nvSpPr>
          <p:cNvPr id="2" name="Rectangle: Rounded Corners 1">
            <a:extLst>
              <a:ext uri="{FF2B5EF4-FFF2-40B4-BE49-F238E27FC236}">
                <a16:creationId xmlns:a16="http://schemas.microsoft.com/office/drawing/2014/main" id="{4F4C1B24-104D-CD16-C149-52F623846C32}"/>
              </a:ext>
            </a:extLst>
          </p:cNvPr>
          <p:cNvSpPr/>
          <p:nvPr/>
        </p:nvSpPr>
        <p:spPr>
          <a:xfrm>
            <a:off x="822064" y="508000"/>
            <a:ext cx="7448176" cy="2509520"/>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400" b="1" dirty="0">
                <a:solidFill>
                  <a:prstClr val="black"/>
                </a:solidFill>
                <a:latin typeface="Calibri"/>
              </a:rPr>
              <a:t>HĐ1: </a:t>
            </a:r>
            <a:r>
              <a:rPr lang="vi-VN" sz="4400" b="1" dirty="0">
                <a:solidFill>
                  <a:prstClr val="black"/>
                </a:solidFill>
                <a:latin typeface="Calibri"/>
              </a:rPr>
              <a:t>Giới thiệu cảnh quan thiên nhiên địa phương qua </a:t>
            </a:r>
            <a:r>
              <a:rPr lang="vi-VN" sz="4400" b="1" i="1" dirty="0">
                <a:solidFill>
                  <a:prstClr val="black"/>
                </a:solidFill>
                <a:latin typeface="Calibri"/>
              </a:rPr>
              <a:t>Hành trình trải nghiệm</a:t>
            </a:r>
            <a:endParaRPr kumimoji="0" lang="en-US" sz="4400" b="1"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154704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id="{5773F22F-29C6-198D-7172-CA9DC9A89A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59528" y="-64112"/>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te cartoon thai student namaste greeting in the school uniform. Free Vector">
            <a:extLst>
              <a:ext uri="{FF2B5EF4-FFF2-40B4-BE49-F238E27FC236}">
                <a16:creationId xmlns:a16="http://schemas.microsoft.com/office/drawing/2014/main" id="{9873B07B-96E5-F4C9-AD43-BFB4C05EB2D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6124865" y="0"/>
            <a:ext cx="3132213" cy="490948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A83B2843-BCBF-81B8-1E4E-9D4C08AB3D76}"/>
              </a:ext>
            </a:extLst>
          </p:cNvPr>
          <p:cNvSpPr/>
          <p:nvPr/>
        </p:nvSpPr>
        <p:spPr>
          <a:xfrm>
            <a:off x="1361440" y="4627814"/>
            <a:ext cx="10078720" cy="1707304"/>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từng</a:t>
            </a:r>
            <a:r>
              <a:rPr lang="en-US" sz="4000" b="1" dirty="0">
                <a:solidFill>
                  <a:prstClr val="black"/>
                </a:solidFill>
              </a:rPr>
              <a:t> </a:t>
            </a:r>
            <a:r>
              <a:rPr lang="en-US" sz="4000" b="1" dirty="0" err="1">
                <a:solidFill>
                  <a:prstClr val="black"/>
                </a:solidFill>
              </a:rPr>
              <a:t>cảnh</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thiên</a:t>
            </a:r>
            <a:r>
              <a:rPr lang="en-US" sz="4000" b="1" dirty="0">
                <a:solidFill>
                  <a:prstClr val="black"/>
                </a:solidFill>
              </a:rPr>
              <a:t> </a:t>
            </a:r>
            <a:r>
              <a:rPr lang="en-US" sz="4000" b="1" dirty="0" err="1">
                <a:solidFill>
                  <a:prstClr val="black"/>
                </a:solidFill>
              </a:rPr>
              <a:t>nhiên</a:t>
            </a:r>
            <a:r>
              <a:rPr lang="en-US" sz="4000" b="1" dirty="0">
                <a:solidFill>
                  <a:prstClr val="black"/>
                </a:solidFill>
              </a:rPr>
              <a:t> qua </a:t>
            </a:r>
            <a:r>
              <a:rPr lang="en-US" sz="4000" b="1" i="1" dirty="0" err="1">
                <a:solidFill>
                  <a:prstClr val="black"/>
                </a:solidFill>
              </a:rPr>
              <a:t>Hành</a:t>
            </a:r>
            <a:r>
              <a:rPr lang="en-US" sz="4000" b="1" i="1" dirty="0">
                <a:solidFill>
                  <a:prstClr val="black"/>
                </a:solidFill>
              </a:rPr>
              <a:t> </a:t>
            </a:r>
            <a:r>
              <a:rPr lang="en-US" sz="4000" b="1" i="1" dirty="0" err="1">
                <a:solidFill>
                  <a:prstClr val="black"/>
                </a:solidFill>
              </a:rPr>
              <a:t>trình</a:t>
            </a:r>
            <a:r>
              <a:rPr lang="en-US" sz="4000" b="1" i="1" dirty="0">
                <a:solidFill>
                  <a:prstClr val="black"/>
                </a:solidFill>
              </a:rPr>
              <a:t> </a:t>
            </a:r>
            <a:r>
              <a:rPr lang="en-US" sz="4000" b="1" i="1" dirty="0" err="1">
                <a:solidFill>
                  <a:prstClr val="black"/>
                </a:solidFill>
              </a:rPr>
              <a:t>trải</a:t>
            </a:r>
            <a:r>
              <a:rPr lang="en-US" sz="4000" b="1" i="1" dirty="0">
                <a:solidFill>
                  <a:prstClr val="black"/>
                </a:solidFill>
              </a:rPr>
              <a:t> </a:t>
            </a:r>
            <a:r>
              <a:rPr lang="en-US" sz="4000" b="1" i="1" dirty="0" err="1">
                <a:solidFill>
                  <a:prstClr val="black"/>
                </a:solidFill>
              </a:rPr>
              <a:t>nghiệm</a:t>
            </a:r>
            <a:r>
              <a:rPr lang="en-US" sz="4000" b="1" i="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nhóm</a:t>
            </a:r>
            <a:r>
              <a:rPr lang="en-US" sz="4000" b="1" dirty="0">
                <a:solidFill>
                  <a:prstClr val="black"/>
                </a:solidFill>
              </a:rPr>
              <a:t>.</a:t>
            </a:r>
          </a:p>
        </p:txBody>
      </p:sp>
    </p:spTree>
    <p:custDataLst>
      <p:tags r:id="rId1"/>
    </p:custDataLst>
    <p:extLst>
      <p:ext uri="{BB962C8B-B14F-4D97-AF65-F5344CB8AC3E}">
        <p14:creationId xmlns:p14="http://schemas.microsoft.com/office/powerpoint/2010/main" val="66976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1D71E-854A-460B-8CBD-104ECF02A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13" y="2198210"/>
            <a:ext cx="3614601" cy="4210866"/>
          </a:xfrm>
          <a:prstGeom prst="rect">
            <a:avLst/>
          </a:prstGeom>
        </p:spPr>
      </p:pic>
      <p:grpSp>
        <p:nvGrpSpPr>
          <p:cNvPr id="8" name="Group 7">
            <a:extLst>
              <a:ext uri="{FF2B5EF4-FFF2-40B4-BE49-F238E27FC236}">
                <a16:creationId xmlns:a16="http://schemas.microsoft.com/office/drawing/2014/main" id="{6D29C1CE-5BB4-4293-8482-D8E7835BF4F0}"/>
              </a:ext>
            </a:extLst>
          </p:cNvPr>
          <p:cNvGrpSpPr/>
          <p:nvPr/>
        </p:nvGrpSpPr>
        <p:grpSpPr>
          <a:xfrm>
            <a:off x="3220720" y="328770"/>
            <a:ext cx="8229599" cy="1191792"/>
            <a:chOff x="6888008" y="1589237"/>
            <a:chExt cx="4410211" cy="1191792"/>
          </a:xfrm>
        </p:grpSpPr>
        <p:sp>
          <p:nvSpPr>
            <p:cNvPr id="6" name="Speech Bubble: Rectangle with Corners Rounded 5">
              <a:extLst>
                <a:ext uri="{FF2B5EF4-FFF2-40B4-BE49-F238E27FC236}">
                  <a16:creationId xmlns:a16="http://schemas.microsoft.com/office/drawing/2014/main" id="{EF9B75F2-9A64-4DB1-8E79-DD741DDA6A31}"/>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7924121-265F-43D5-A39D-DB824444CA03}"/>
                </a:ext>
              </a:extLst>
            </p:cNvPr>
            <p:cNvSpPr txBox="1"/>
            <p:nvPr/>
          </p:nvSpPr>
          <p:spPr>
            <a:xfrm>
              <a:off x="7004905" y="1703811"/>
              <a:ext cx="4176416" cy="1077218"/>
            </a:xfrm>
            <a:prstGeom prst="rect">
              <a:avLst/>
            </a:prstGeom>
            <a:noFill/>
          </p:spPr>
          <p:txBody>
            <a:bodyPr wrap="square" rtlCol="0">
              <a:spAutoFit/>
            </a:bodyPr>
            <a:lstStyle/>
            <a:p>
              <a:pPr marL="0" marR="0" algn="just">
                <a:spcBef>
                  <a:spcPts val="0"/>
                </a:spcBef>
                <a:spcAft>
                  <a:spcPts val="0"/>
                </a:spcAft>
              </a:pPr>
              <a:r>
                <a:rPr lang="nl-NL" sz="3200" b="1" dirty="0">
                  <a:effectLst/>
                  <a:latin typeface="+mj-lt"/>
                  <a:ea typeface="Calibri" panose="020F0502020204030204" pitchFamily="34" charset="0"/>
                </a:rPr>
                <a:t>Chúng ta có thể đi đến đó bằng phương tiện nào? Mất thời gian bao lâu để đến nơi đó?</a:t>
              </a:r>
              <a:endParaRPr lang="en-US" sz="3200" b="1" dirty="0">
                <a:effectLst/>
                <a:latin typeface="+mj-lt"/>
                <a:ea typeface="Calibri" panose="020F0502020204030204" pitchFamily="34" charset="0"/>
              </a:endParaRPr>
            </a:p>
          </p:txBody>
        </p:sp>
      </p:grpSp>
      <p:grpSp>
        <p:nvGrpSpPr>
          <p:cNvPr id="3" name="Group 2">
            <a:extLst>
              <a:ext uri="{FF2B5EF4-FFF2-40B4-BE49-F238E27FC236}">
                <a16:creationId xmlns:a16="http://schemas.microsoft.com/office/drawing/2014/main" id="{5931E9CB-7685-AB53-90C5-5225C0BAB55F}"/>
              </a:ext>
            </a:extLst>
          </p:cNvPr>
          <p:cNvGrpSpPr/>
          <p:nvPr/>
        </p:nvGrpSpPr>
        <p:grpSpPr>
          <a:xfrm>
            <a:off x="4033521" y="2025490"/>
            <a:ext cx="6106159" cy="788830"/>
            <a:chOff x="6888008" y="1589237"/>
            <a:chExt cx="4410211" cy="1174910"/>
          </a:xfrm>
        </p:grpSpPr>
        <p:sp>
          <p:nvSpPr>
            <p:cNvPr id="5" name="Speech Bubble: Rectangle with Corners Rounded 4">
              <a:extLst>
                <a:ext uri="{FF2B5EF4-FFF2-40B4-BE49-F238E27FC236}">
                  <a16:creationId xmlns:a16="http://schemas.microsoft.com/office/drawing/2014/main" id="{2BF34C6D-D116-731D-0B66-2B874485C3DA}"/>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3764A937-1F63-8E1E-02EE-86AA5F8EC42C}"/>
                </a:ext>
              </a:extLst>
            </p:cNvPr>
            <p:cNvSpPr txBox="1"/>
            <p:nvPr/>
          </p:nvSpPr>
          <p:spPr>
            <a:xfrm>
              <a:off x="7004905" y="1703811"/>
              <a:ext cx="4176416" cy="584775"/>
            </a:xfrm>
            <a:prstGeom prst="rect">
              <a:avLst/>
            </a:prstGeom>
            <a:noFill/>
          </p:spPr>
          <p:txBody>
            <a:bodyPr wrap="square" rtlCol="0">
              <a:spAutoFit/>
            </a:bodyPr>
            <a:lstStyle/>
            <a:p>
              <a:pPr marL="0" marR="0" algn="just">
                <a:spcBef>
                  <a:spcPts val="0"/>
                </a:spcBef>
                <a:spcAft>
                  <a:spcPts val="0"/>
                </a:spcAft>
              </a:pPr>
              <a:r>
                <a:rPr lang="nl-NL" sz="3200" b="1" dirty="0">
                  <a:effectLst/>
                  <a:latin typeface="+mj-lt"/>
                  <a:ea typeface="Calibri" panose="020F0502020204030204" pitchFamily="34" charset="0"/>
                </a:rPr>
                <a:t>Nên đến đó vào thời gian nào? </a:t>
              </a:r>
              <a:endParaRPr lang="en-US" sz="3200" b="1" dirty="0">
                <a:effectLst/>
                <a:latin typeface="+mj-lt"/>
                <a:ea typeface="Calibri" panose="020F0502020204030204" pitchFamily="34" charset="0"/>
              </a:endParaRPr>
            </a:p>
          </p:txBody>
        </p:sp>
      </p:grpSp>
      <p:grpSp>
        <p:nvGrpSpPr>
          <p:cNvPr id="10" name="Group 9">
            <a:extLst>
              <a:ext uri="{FF2B5EF4-FFF2-40B4-BE49-F238E27FC236}">
                <a16:creationId xmlns:a16="http://schemas.microsoft.com/office/drawing/2014/main" id="{CF22A6B7-92DC-D5E3-FAD1-0268F030DCB1}"/>
              </a:ext>
            </a:extLst>
          </p:cNvPr>
          <p:cNvGrpSpPr/>
          <p:nvPr/>
        </p:nvGrpSpPr>
        <p:grpSpPr>
          <a:xfrm>
            <a:off x="4124961" y="3417410"/>
            <a:ext cx="7498079" cy="758350"/>
            <a:chOff x="6888008" y="1589237"/>
            <a:chExt cx="4410211" cy="1174910"/>
          </a:xfrm>
        </p:grpSpPr>
        <p:sp>
          <p:nvSpPr>
            <p:cNvPr id="11" name="Speech Bubble: Rectangle with Corners Rounded 10">
              <a:extLst>
                <a:ext uri="{FF2B5EF4-FFF2-40B4-BE49-F238E27FC236}">
                  <a16:creationId xmlns:a16="http://schemas.microsoft.com/office/drawing/2014/main" id="{15C74815-F540-36EE-6F7B-B46CEB254D47}"/>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2166194-5195-FB49-8DC9-98788E95E0A9}"/>
                </a:ext>
              </a:extLst>
            </p:cNvPr>
            <p:cNvSpPr txBox="1"/>
            <p:nvPr/>
          </p:nvSpPr>
          <p:spPr>
            <a:xfrm>
              <a:off x="6993018" y="1596651"/>
              <a:ext cx="4176416" cy="1136168"/>
            </a:xfrm>
            <a:prstGeom prst="rect">
              <a:avLst/>
            </a:prstGeom>
            <a:noFill/>
          </p:spPr>
          <p:txBody>
            <a:bodyPr wrap="square" rtlCol="0">
              <a:spAutoFit/>
            </a:bodyPr>
            <a:lstStyle/>
            <a:p>
              <a:pPr marL="0" marR="0" algn="just">
                <a:spcBef>
                  <a:spcPts val="0"/>
                </a:spcBef>
                <a:spcAft>
                  <a:spcPts val="0"/>
                </a:spcAft>
              </a:pPr>
              <a:r>
                <a:rPr lang="nl-NL" sz="3200" b="1" dirty="0">
                  <a:effectLst/>
                  <a:ea typeface="Calibri" panose="020F0502020204030204" pitchFamily="34" charset="0"/>
                </a:rPr>
                <a:t>Ở đó, điều gì thu hút khách du lịch nhất? </a:t>
              </a:r>
              <a:endParaRPr lang="en-US" sz="3200" b="1" dirty="0">
                <a:effectLst/>
                <a:ea typeface="Calibri" panose="020F0502020204030204" pitchFamily="34" charset="0"/>
              </a:endParaRPr>
            </a:p>
          </p:txBody>
        </p:sp>
      </p:grpSp>
      <p:grpSp>
        <p:nvGrpSpPr>
          <p:cNvPr id="13" name="Group 12">
            <a:extLst>
              <a:ext uri="{FF2B5EF4-FFF2-40B4-BE49-F238E27FC236}">
                <a16:creationId xmlns:a16="http://schemas.microsoft.com/office/drawing/2014/main" id="{57E96D99-4381-4BFE-F38D-BDD019807CF4}"/>
              </a:ext>
            </a:extLst>
          </p:cNvPr>
          <p:cNvGrpSpPr/>
          <p:nvPr/>
        </p:nvGrpSpPr>
        <p:grpSpPr>
          <a:xfrm>
            <a:off x="4561841" y="4677250"/>
            <a:ext cx="6725919" cy="1182615"/>
            <a:chOff x="6888008" y="1589237"/>
            <a:chExt cx="4410211" cy="1285604"/>
          </a:xfrm>
        </p:grpSpPr>
        <p:sp>
          <p:nvSpPr>
            <p:cNvPr id="14" name="Speech Bubble: Rectangle with Corners Rounded 13">
              <a:extLst>
                <a:ext uri="{FF2B5EF4-FFF2-40B4-BE49-F238E27FC236}">
                  <a16:creationId xmlns:a16="http://schemas.microsoft.com/office/drawing/2014/main" id="{3AA22AA5-C58E-9915-EBF0-426D3A7BB773}"/>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1C97CF2-A2CD-8BE1-D549-518EA7DA573C}"/>
                </a:ext>
              </a:extLst>
            </p:cNvPr>
            <p:cNvSpPr txBox="1"/>
            <p:nvPr/>
          </p:nvSpPr>
          <p:spPr>
            <a:xfrm>
              <a:off x="7004905" y="1703812"/>
              <a:ext cx="4176416" cy="1171029"/>
            </a:xfrm>
            <a:prstGeom prst="rect">
              <a:avLst/>
            </a:prstGeom>
            <a:noFill/>
          </p:spPr>
          <p:txBody>
            <a:bodyPr wrap="square" rtlCol="0">
              <a:spAutoFit/>
            </a:bodyPr>
            <a:lstStyle/>
            <a:p>
              <a:pPr marL="0" marR="0" algn="just">
                <a:spcBef>
                  <a:spcPts val="0"/>
                </a:spcBef>
                <a:spcAft>
                  <a:spcPts val="0"/>
                </a:spcAft>
              </a:pPr>
              <a:r>
                <a:rPr lang="vi-VN" sz="3200" b="1" dirty="0">
                  <a:effectLst/>
                  <a:latin typeface="Calibri" panose="020F0502020204030204" pitchFamily="34" charset="0"/>
                  <a:ea typeface="Calibri" panose="020F0502020204030204" pitchFamily="34" charset="0"/>
                  <a:cs typeface="Calibri" panose="020F0502020204030204" pitchFamily="34" charset="0"/>
                </a:rPr>
                <a:t>Ở đó có  đặc sản gì để có thể mua về tặng người thân?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5451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0.5|0.4|0.5"/>
</p:tagLst>
</file>

<file path=ppt/tags/tag10.xml><?xml version="1.0" encoding="utf-8"?>
<p:tagLst xmlns:a="http://schemas.openxmlformats.org/drawingml/2006/main" xmlns:r="http://schemas.openxmlformats.org/officeDocument/2006/relationships" xmlns:p="http://schemas.openxmlformats.org/presentationml/2006/main">
  <p:tag name="TIMING" val="|0.7|0.8"/>
</p:tagLst>
</file>

<file path=ppt/tags/tag11.xml><?xml version="1.0" encoding="utf-8"?>
<p:tagLst xmlns:a="http://schemas.openxmlformats.org/drawingml/2006/main" xmlns:r="http://schemas.openxmlformats.org/officeDocument/2006/relationships" xmlns:p="http://schemas.openxmlformats.org/presentationml/2006/main">
  <p:tag name="TIMING" val="|0.4|0.4|0.4|0.4|0.4|0.3|0.4|0.3|0.3|0.3"/>
</p:tagLst>
</file>

<file path=ppt/tags/tag12.xml><?xml version="1.0" encoding="utf-8"?>
<p:tagLst xmlns:a="http://schemas.openxmlformats.org/drawingml/2006/main" xmlns:r="http://schemas.openxmlformats.org/officeDocument/2006/relationships" xmlns:p="http://schemas.openxmlformats.org/presentationml/2006/main">
  <p:tag name="TIMING" val="|0.4|0.4|0.3"/>
</p:tagLst>
</file>

<file path=ppt/tags/tag13.xml><?xml version="1.0" encoding="utf-8"?>
<p:tagLst xmlns:a="http://schemas.openxmlformats.org/drawingml/2006/main" xmlns:r="http://schemas.openxmlformats.org/officeDocument/2006/relationships" xmlns:p="http://schemas.openxmlformats.org/presentationml/2006/main">
  <p:tag name="TIMING" val="|0.3|0.4"/>
</p:tagLst>
</file>

<file path=ppt/tags/tag14.xml><?xml version="1.0" encoding="utf-8"?>
<p:tagLst xmlns:a="http://schemas.openxmlformats.org/drawingml/2006/main" xmlns:r="http://schemas.openxmlformats.org/officeDocument/2006/relationships" xmlns:p="http://schemas.openxmlformats.org/presentationml/2006/main">
  <p:tag name="TIMING" val="|0.7|0.8"/>
</p:tagLst>
</file>

<file path=ppt/tags/tag15.xml><?xml version="1.0" encoding="utf-8"?>
<p:tagLst xmlns:a="http://schemas.openxmlformats.org/drawingml/2006/main" xmlns:r="http://schemas.openxmlformats.org/officeDocument/2006/relationships" xmlns:p="http://schemas.openxmlformats.org/presentationml/2006/main">
  <p:tag name="TIMING" val="|0.4|0.4|0.4|0.4|0.4|0.4"/>
</p:tagLst>
</file>

<file path=ppt/tags/tag16.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TIMING" val="|3.6|0.4"/>
</p:tagLst>
</file>

<file path=ppt/tags/tag3.xml><?xml version="1.0" encoding="utf-8"?>
<p:tagLst xmlns:a="http://schemas.openxmlformats.org/drawingml/2006/main" xmlns:r="http://schemas.openxmlformats.org/officeDocument/2006/relationships" xmlns:p="http://schemas.openxmlformats.org/presentationml/2006/main">
  <p:tag name="TIMING" val="|0.8|0.5|0.4|0.5"/>
</p:tagLst>
</file>

<file path=ppt/tags/tag4.xml><?xml version="1.0" encoding="utf-8"?>
<p:tagLst xmlns:a="http://schemas.openxmlformats.org/drawingml/2006/main" xmlns:r="http://schemas.openxmlformats.org/officeDocument/2006/relationships" xmlns:p="http://schemas.openxmlformats.org/presentationml/2006/main">
  <p:tag name="TIMING" val="|0.2|0.2|0.2"/>
</p:tagLst>
</file>

<file path=ppt/tags/tag5.xml><?xml version="1.0" encoding="utf-8"?>
<p:tagLst xmlns:a="http://schemas.openxmlformats.org/drawingml/2006/main" xmlns:r="http://schemas.openxmlformats.org/officeDocument/2006/relationships" xmlns:p="http://schemas.openxmlformats.org/presentationml/2006/main">
  <p:tag name="TIMING" val="|0.5|0.4"/>
</p:tagLst>
</file>

<file path=ppt/tags/tag6.xml><?xml version="1.0" encoding="utf-8"?>
<p:tagLst xmlns:a="http://schemas.openxmlformats.org/drawingml/2006/main" xmlns:r="http://schemas.openxmlformats.org/officeDocument/2006/relationships" xmlns:p="http://schemas.openxmlformats.org/presentationml/2006/main">
  <p:tag name="TIMING" val="|0.4|0.3|0.5|0.4|0.4|0.4"/>
</p:tagLst>
</file>

<file path=ppt/tags/tag7.xml><?xml version="1.0" encoding="utf-8"?>
<p:tagLst xmlns:a="http://schemas.openxmlformats.org/drawingml/2006/main" xmlns:r="http://schemas.openxmlformats.org/officeDocument/2006/relationships" xmlns:p="http://schemas.openxmlformats.org/presentationml/2006/main">
  <p:tag name="TIMING" val="|0.2|0.2|0.2"/>
</p:tagLst>
</file>

<file path=ppt/tags/tag8.xml><?xml version="1.0" encoding="utf-8"?>
<p:tagLst xmlns:a="http://schemas.openxmlformats.org/drawingml/2006/main" xmlns:r="http://schemas.openxmlformats.org/officeDocument/2006/relationships" xmlns:p="http://schemas.openxmlformats.org/presentationml/2006/main">
  <p:tag name="TIMING" val="|0.4|0.4"/>
</p:tagLst>
</file>

<file path=ppt/tags/tag9.xml><?xml version="1.0" encoding="utf-8"?>
<p:tagLst xmlns:a="http://schemas.openxmlformats.org/drawingml/2006/main" xmlns:r="http://schemas.openxmlformats.org/officeDocument/2006/relationships" xmlns:p="http://schemas.openxmlformats.org/presentationml/2006/main">
  <p:tag name="TIMING" val="|0.5|0.4|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TotalTime>
  <Words>743</Words>
  <Application>Microsoft Office PowerPoint</Application>
  <PresentationFormat>Widescreen</PresentationFormat>
  <Paragraphs>54</Paragraphs>
  <Slides>28</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28</vt:i4>
      </vt:variant>
    </vt:vector>
  </HeadingPairs>
  <TitlesOfParts>
    <vt:vector size="40" baseType="lpstr">
      <vt:lpstr>Arial</vt:lpstr>
      <vt:lpstr>Calibri</vt:lpstr>
      <vt:lpstr>Cambria</vt:lpstr>
      <vt:lpstr>Times New Roman</vt:lpstr>
      <vt:lpstr>UTM Cookies</vt:lpstr>
      <vt:lpstr>Wingdings</vt:lpstr>
      <vt:lpstr>字魂189号-星岩乐黑体</vt:lpstr>
      <vt:lpstr>1_Office Theme</vt:lpstr>
      <vt:lpstr>Office 主题</vt:lpstr>
      <vt:lpstr>3_Office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24</cp:revision>
  <dcterms:created xsi:type="dcterms:W3CDTF">2024-02-08T07:41:46Z</dcterms:created>
  <dcterms:modified xsi:type="dcterms:W3CDTF">2024-02-20T03:46:48Z</dcterms:modified>
  <cp:category>9Slide.vn</cp:category>
</cp:coreProperties>
</file>