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8" r:id="rId3"/>
    <p:sldMasterId id="2147483690" r:id="rId4"/>
    <p:sldMasterId id="2147483702" r:id="rId5"/>
  </p:sldMasterIdLst>
  <p:sldIdLst>
    <p:sldId id="257" r:id="rId6"/>
    <p:sldId id="259" r:id="rId7"/>
    <p:sldId id="262" r:id="rId8"/>
    <p:sldId id="263" r:id="rId9"/>
    <p:sldId id="299" r:id="rId10"/>
    <p:sldId id="301" r:id="rId11"/>
    <p:sldId id="307" r:id="rId12"/>
    <p:sldId id="319" r:id="rId13"/>
    <p:sldId id="308" r:id="rId14"/>
    <p:sldId id="320" r:id="rId15"/>
    <p:sldId id="321" r:id="rId16"/>
    <p:sldId id="322" r:id="rId17"/>
    <p:sldId id="264" r:id="rId18"/>
    <p:sldId id="420" r:id="rId19"/>
    <p:sldId id="269" r:id="rId20"/>
    <p:sldId id="295" r:id="rId21"/>
    <p:sldId id="296" r:id="rId22"/>
    <p:sldId id="297" r:id="rId23"/>
    <p:sldId id="288" r:id="rId24"/>
    <p:sldId id="298" r:id="rId25"/>
    <p:sldId id="275" r:id="rId26"/>
    <p:sldId id="265" r:id="rId27"/>
    <p:sldId id="421" r:id="rId28"/>
    <p:sldId id="422" r:id="rId29"/>
    <p:sldId id="29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6587" autoAdjust="0"/>
  </p:normalViewPr>
  <p:slideViewPr>
    <p:cSldViewPr snapToGrid="0">
      <p:cViewPr>
        <p:scale>
          <a:sx n="33" d="100"/>
          <a:sy n="33" d="100"/>
        </p:scale>
        <p:origin x="2166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8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ãi Biển Mùa Hè Hoạt Hình. Thiên Đường Nghỉ Dưỡng Thiên Nhiên, Đại Dương  Hoặc Bờ Biển. Minh Họa Nền Phong Cảnh Bên Bờ Biển Vector - Free.Vector6.com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445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9562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2394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B53C03A2-72B8-7FA1-3510-59536988D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62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630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91529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8717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642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5802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1880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246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lm Vector PNG, Vector, PSD, and Clipart With Transparent Background for  Free Download | Pngtree">
            <a:extLst>
              <a:ext uri="{FF2B5EF4-FFF2-40B4-BE49-F238E27FC236}">
                <a16:creationId xmlns:a16="http://schemas.microsoft.com/office/drawing/2014/main" id="{AC29A984-8073-F680-26F4-ACD761DA30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115"/>
            <a:ext cx="12192000" cy="836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628930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1905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6122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7607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5553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8906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910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3317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01626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1645603-8C61-FC2F-1243-F4FB09FE7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2D0B430-4D70-FA83-2F96-C997B5EDA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C639CA-7306-C1A4-E0A2-3D6A1DD43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D4D9C21-55B4-0068-B83F-D8002C07C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C46EED-6699-2F20-1D87-7C82FF651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18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AC6134D-A2A1-2A6B-3808-8AFAD7BFE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EDDC637-5638-AF20-88E3-B74DBB5D6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550FF9-71AF-517E-5B87-7C1534B8D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1B712F-7460-6F32-BB1D-51B8807A7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C49FDE8-EE5A-CD21-079A-620EC96E9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90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ờ biển bãi cát tuyệt đẹp vector - Free.Vector6.com">
            <a:extLst>
              <a:ext uri="{FF2B5EF4-FFF2-40B4-BE49-F238E27FC236}">
                <a16:creationId xmlns:a16="http://schemas.microsoft.com/office/drawing/2014/main" id="{B11712D1-B001-30EE-0737-BBB7680C9A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0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588736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52D7EA-6AB5-BD15-0D6D-0D3A0BA30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75243A7-795C-C77D-D611-39BFB1E0B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44D47D3-314B-A128-A2C2-EB706970F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BDE231C-C1B0-D391-8D34-8DC658C3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CA71F8A-B40F-CD08-3F62-820B62482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6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D388E3-4968-CFF3-BBD5-A6EBB263E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3D0290-AB45-DCEA-3686-4CCEB73EB5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E603886-FCFC-ACB4-E465-9345D2B3C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0009509-9046-DFF7-DBE4-94D39C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2B1BE0F-EC15-F79C-DBEE-CD86EB750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9D0E821-536C-3E37-20E1-EC096D1A1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05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989259-FAC0-BB01-F3B1-EF1B9D4D1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F7CEFC2-EC52-FD59-0219-9AEF123D2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F9E8128-C74B-263F-8E42-B2F7FCF85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515A402-317F-37DE-83E6-BCA510D0C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D2DC4615-CAE8-EEB8-F54E-0EB899B670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B151C40-9D78-878E-DCF2-C4C60019D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0637635-32CF-B230-B21B-29E5153E2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5F36475F-FAB9-BCD3-4F1B-F234D06D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28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4654D1-A50B-590F-F55E-7CE30CF02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F01568A-3D65-3764-DBE3-800EDA6A5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D002BFD8-1FB9-B5C5-4338-44620C8FF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B309E3E-CDAF-74E9-5D6E-9DA95A0A0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8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FC71415-47CB-3C9D-4F8D-4C6EDE79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6C3D3D6-C2CE-CB6A-2BC2-641BB687C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6FDD683-F8B2-C85F-21B5-4F0CD1B5C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97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7E40EA-2603-9F4A-239D-03D858150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D8CC8FC-AA18-D750-CB92-8A9AE27E5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B920F3E-73D9-93A1-1ACF-506EE3611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9ED8A64-98BB-3460-36F1-2B9608FC4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CECA9D3-3389-9902-1B2D-8A9A35818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351A92C-7BFA-D901-4467-C7813681C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2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B8D570-384D-F9EF-506E-108F31DA5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4EB1D58-934D-E750-9329-0880D56F99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CA57721-7805-2268-384D-2121AD5F8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8E3CA5-42A1-6CA6-C021-181884480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F2C1217-B312-046E-928E-50BC98F5C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3BF6503-B679-F0B4-BCA3-7B9D13C46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70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C67F9E-60F8-43C1-A5AF-3F7173F49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ED9C7D8-98C7-8AFA-9B27-34BC1C36D5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2630F-BFE6-558C-A158-4C72752FD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1D86B48-E135-E120-111F-3CD99C039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08C872-F6AC-BFE6-3513-A16189553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6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262F80C-B564-2E4B-269A-FFF1644165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537581F-D206-F5E7-4DF3-FED1C8C1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B36D1B9-37A7-F196-2070-11ED57216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9BA34EE-2AD4-39B2-CD2B-63094C9E3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068DE9-9B28-2385-EE3D-7C7A0BFC6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46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19140-99A3-4B37-8738-7932FB3FD7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EF1B4D-F0FB-46A7-9697-B745CAD56F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D6204-40B4-4A0E-9392-9CCA81966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A8B0A-12CC-44C8-BC28-2AC296120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ACEA3-BB9C-4EA0-AE0A-F005D1CE1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363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1345569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F2D9A-0A8C-4A24-A7C5-BC806979F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1E9B1-3B94-4D07-B686-2FF6EE461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6F60B-1E71-43E2-AFA4-A9172B55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9E1C0-6C40-43A4-8C21-77B3D9D5E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3FCE7-8A8B-4A04-8F7D-76B7C915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658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5EB61-6666-4002-ADD0-BB5E1E094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509DD8-410D-4C70-BA3A-CC8952472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EC8A6-F91E-4D73-AA9A-D4FDCF1387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79325-43F5-4290-9760-C8818F91C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04E56-5925-4E64-8074-1758E3C10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2291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FF971-713C-406A-A9E3-353A144A3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72A03-1FB2-4EAA-87C2-0995DEE017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B1ED61-9B91-4902-841E-B8AA8B9A4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E14880-A819-4D98-B923-CEF45784F6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0E2F2B-1A9B-48EE-B88B-53A659B99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DCA6BB-EF72-480E-885D-3F4208273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051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978CA-20FF-4DB8-8AC8-4512833BE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9201E6-A293-4C83-8237-BBD273C6A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8B19F-A245-43C2-8AEC-250702849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F8C962-4014-410A-A709-CFAA85A96A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0DFA13-C27B-4106-A9C4-B252723E28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CA8C50-011D-4C3A-8B0B-BFF03B309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0C50A9-C63A-44E8-AC56-99174F8C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CFA456-A2CE-4CFF-B6C0-38078809B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19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C605C-2DED-49FC-B081-B5496387E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8953C9-04F0-4CEC-9384-9A11FD4783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135F11-A6F4-4DF2-9D42-68839F4DE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D0286-4350-477A-B8BF-EDCD63E32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4086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94670B-DAC2-4E52-9C2A-52C5DFF9B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BC74E1-45AD-4BE3-96AC-E7DC3BCE9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B759F-DB88-4A4F-B569-739370A63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1695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67008-8D3B-4B89-AC70-9B79BA3E3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49FA3-7484-470F-A82E-A30FFD648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BE5E26-6805-4737-ADB8-A456337EC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C06BC2-6A0C-4207-8868-C5CF0291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1C44C-99D6-44D5-8F32-49217A02C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F741-73C3-4EB6-9661-949719544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385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EDBB5-4830-4A2B-9929-3E74284F2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E54164-6AD7-4841-9685-AE5FAF15C5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78504-B14E-46A8-93DA-07D3D55578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700A99-0F17-484B-9975-22E67D21D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568839-AA98-4E0F-B917-361646C19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CA205A-649B-4610-9AA6-B16FD75C9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159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83F-4614-47D9-9822-D3AC2A3F7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A51734-0334-46E3-BB2C-05C6B29797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6B8A4-81E9-4549-9EAA-86EE33A409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AD228-6864-4253-B9EE-39A524DC9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E4999-8A8A-4343-B31E-D1AA8E99D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207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848369-8363-4C8F-8047-7226784C64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9BDC87-5C11-41E6-A7FA-D3916DD02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2C893-B740-457A-938D-A6F5087CB2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E751E-62C3-4C8C-8406-1E9069A5F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3C85E-18CD-424F-AA8F-7222B1D8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345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B559BD-4447-36DF-A99E-060D83E031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304494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702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622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053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202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C923D10-AF24-D022-4847-A062D493DD1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51757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8A430E7-A17C-F9E1-6FE3-986BFE07D3F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547377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6057F546-860C-2E23-EB28-FCDBB08940E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251097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2467718C-D593-556E-FC9E-CCAA73DC6B2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479EBDA-21E0-25BA-9FBF-8FFA5168D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2C27F80-2D3C-0024-325E-3F2E6FD5F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E565C7-EEC4-3801-A452-7A24933EB6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D3017-C9EE-40A3-919E-E766EDC3D7CB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F62378-D0B9-A50F-5166-33E0F6B4B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010C01-6546-DD63-541F-7B1C5E537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888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FBD0D0D-D2F4-3D6C-ECE0-F0D6242CA64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35D7B9-8FA2-43D9-B9C1-8518F9B765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67EB422-25A1-489A-987F-68CFCC93C807}"/>
              </a:ext>
            </a:extLst>
          </p:cNvPr>
          <p:cNvSpPr/>
          <p:nvPr userDrawn="1"/>
        </p:nvSpPr>
        <p:spPr>
          <a:xfrm>
            <a:off x="2047568" y="2697163"/>
            <a:ext cx="7551173" cy="10784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494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60.pn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Relationship Id="rId14" Type="http://schemas.openxmlformats.org/officeDocument/2006/relationships/image" Target="../media/image6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12" Type="http://schemas.openxmlformats.org/officeDocument/2006/relationships/image" Target="../media/image6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9.xml"/><Relationship Id="rId6" Type="http://schemas.microsoft.com/office/2007/relationships/hdphoto" Target="../media/hdphoto3.wdp"/><Relationship Id="rId11" Type="http://schemas.openxmlformats.org/officeDocument/2006/relationships/image" Target="../media/image68.png"/><Relationship Id="rId5" Type="http://schemas.openxmlformats.org/officeDocument/2006/relationships/image" Target="../media/image65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1.png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9.xml"/><Relationship Id="rId6" Type="http://schemas.microsoft.com/office/2007/relationships/hdphoto" Target="../media/hdphoto7.wdp"/><Relationship Id="rId5" Type="http://schemas.openxmlformats.org/officeDocument/2006/relationships/image" Target="../media/image74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1.png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1.png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9.xml"/><Relationship Id="rId6" Type="http://schemas.microsoft.com/office/2007/relationships/hdphoto" Target="../media/hdphoto7.wdp"/><Relationship Id="rId5" Type="http://schemas.openxmlformats.org/officeDocument/2006/relationships/image" Target="../media/image74.pn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9.xml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9.xml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0.png"/><Relationship Id="rId5" Type="http://schemas.microsoft.com/office/2007/relationships/hdphoto" Target="../media/hdphoto10.wdp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9.xml"/><Relationship Id="rId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12" Type="http://schemas.openxmlformats.org/officeDocument/2006/relationships/image" Target="../media/image6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microsoft.com/office/2007/relationships/hdphoto" Target="../media/hdphoto1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png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4" Type="http://schemas.openxmlformats.org/officeDocument/2006/relationships/image" Target="../media/image12.sv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6" Type="http://schemas.openxmlformats.org/officeDocument/2006/relationships/image" Target="../media/image5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Relationship Id="rId14" Type="http://schemas.openxmlformats.org/officeDocument/2006/relationships/image" Target="../media/image5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471" y="1686203"/>
            <a:ext cx="3974309" cy="29807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606" y="1961718"/>
            <a:ext cx="1924741" cy="14435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091207-8AEB-252F-FD70-5436DAF5C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54032"/>
            <a:ext cx="12192000" cy="355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58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9D810D5-AED3-F6E8-0EB2-029F4932CE2F}"/>
              </a:ext>
            </a:extLst>
          </p:cNvPr>
          <p:cNvSpPr/>
          <p:nvPr/>
        </p:nvSpPr>
        <p:spPr>
          <a:xfrm>
            <a:off x="239842" y="-284813"/>
            <a:ext cx="11602387" cy="691796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CEFA34-ABDE-EB6F-7CCE-ACFD87A8E6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2196432"/>
            <a:ext cx="3293128" cy="4709545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4FBFCC8F-3167-139B-466D-1C79BF7E68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08618">
            <a:off x="3297157" y="1254988"/>
            <a:ext cx="8213565" cy="51128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209A2A-A884-3066-4AA2-6F987D714149}"/>
              </a:ext>
            </a:extLst>
          </p:cNvPr>
          <p:cNvSpPr txBox="1"/>
          <p:nvPr/>
        </p:nvSpPr>
        <p:spPr>
          <a:xfrm rot="21387797">
            <a:off x="3593109" y="1735704"/>
            <a:ext cx="75345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</a:rPr>
              <a:t>Các bạn sưu tầm đượ sản phẩm này bằng cách nào?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</a:rPr>
              <a:t>Bạn đã bao giờ sử dụng sản phẩm này chưa?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</a:rPr>
              <a:t>Khi sử dụng, bạn cảm thấy thế nào?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</a:rPr>
              <a:t>Sản phẩm nên bảo quản như thế nào?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1A74C3-8313-E28E-B571-0A09653E5A83}"/>
              </a:ext>
            </a:extLst>
          </p:cNvPr>
          <p:cNvSpPr txBox="1"/>
          <p:nvPr/>
        </p:nvSpPr>
        <p:spPr>
          <a:xfrm>
            <a:off x="1339702" y="95693"/>
            <a:ext cx="9813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ặt câu hỏi về các sản phẩm đang trưng bày.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82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B9FF4CC-2626-FC01-9CFA-3B5B66D14E9E}"/>
              </a:ext>
            </a:extLst>
          </p:cNvPr>
          <p:cNvGrpSpPr/>
          <p:nvPr/>
        </p:nvGrpSpPr>
        <p:grpSpPr>
          <a:xfrm>
            <a:off x="-33053" y="0"/>
            <a:ext cx="12192000" cy="4392606"/>
            <a:chOff x="0" y="0"/>
            <a:chExt cx="6186311" cy="222884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6A68767-EA05-3CCC-9059-EF2377F25188}"/>
                </a:ext>
              </a:extLst>
            </p:cNvPr>
            <p:cNvSpPr/>
            <p:nvPr/>
          </p:nvSpPr>
          <p:spPr>
            <a:xfrm>
              <a:off x="0" y="0"/>
              <a:ext cx="6186311" cy="2228841"/>
            </a:xfrm>
            <a:custGeom>
              <a:avLst/>
              <a:gdLst/>
              <a:ahLst/>
              <a:cxnLst/>
              <a:rect l="l" t="t" r="r" b="b"/>
              <a:pathLst>
                <a:path w="6186311" h="2228841">
                  <a:moveTo>
                    <a:pt x="0" y="0"/>
                  </a:moveTo>
                  <a:lnTo>
                    <a:pt x="6186311" y="0"/>
                  </a:lnTo>
                  <a:lnTo>
                    <a:pt x="6186311" y="2228841"/>
                  </a:lnTo>
                  <a:lnTo>
                    <a:pt x="0" y="2228841"/>
                  </a:lnTo>
                  <a:close/>
                </a:path>
              </a:pathLst>
            </a:custGeom>
            <a:solidFill>
              <a:srgbClr val="C8E5C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21BD2B63-42B5-911A-6BDF-6BB69FDB0ACC}"/>
              </a:ext>
            </a:extLst>
          </p:cNvPr>
          <p:cNvGrpSpPr/>
          <p:nvPr/>
        </p:nvGrpSpPr>
        <p:grpSpPr>
          <a:xfrm>
            <a:off x="0" y="4392606"/>
            <a:ext cx="12192000" cy="365587"/>
            <a:chOff x="0" y="0"/>
            <a:chExt cx="6186311" cy="18550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2FBD35B8-1DC5-279D-70A4-1A6153777704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6">
            <a:extLst>
              <a:ext uri="{FF2B5EF4-FFF2-40B4-BE49-F238E27FC236}">
                <a16:creationId xmlns:a16="http://schemas.microsoft.com/office/drawing/2014/main" id="{58E919B3-EC35-AC04-F547-7C2EB6E89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4758193"/>
            <a:ext cx="12192000" cy="3002280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E99A7B22-CB3A-951E-F869-DCD8D58E2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956572" y="589058"/>
            <a:ext cx="4278856" cy="3214491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6AB75D43-7EB8-E5A4-1337-A7254AE132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654570" y="527592"/>
            <a:ext cx="2624543" cy="4534847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2B56DDD3-2DC5-72DD-E21E-82914CBF9B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98054" y="642243"/>
            <a:ext cx="2152772" cy="2152772"/>
          </a:xfrm>
          <a:prstGeom prst="rect">
            <a:avLst/>
          </a:prstGeom>
        </p:spPr>
      </p:pic>
      <p:grpSp>
        <p:nvGrpSpPr>
          <p:cNvPr id="10" name="Group 12">
            <a:extLst>
              <a:ext uri="{FF2B5EF4-FFF2-40B4-BE49-F238E27FC236}">
                <a16:creationId xmlns:a16="http://schemas.microsoft.com/office/drawing/2014/main" id="{F1AE993E-CD35-DB4C-0F19-D464DB2D39BE}"/>
              </a:ext>
            </a:extLst>
          </p:cNvPr>
          <p:cNvGrpSpPr/>
          <p:nvPr/>
        </p:nvGrpSpPr>
        <p:grpSpPr>
          <a:xfrm>
            <a:off x="0" y="0"/>
            <a:ext cx="12192000" cy="300350"/>
            <a:chOff x="0" y="0"/>
            <a:chExt cx="6186311" cy="152400"/>
          </a:xfrm>
        </p:grpSpPr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2AB5BE4B-355A-21D2-CEEB-5C2F731DA03A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BBDEC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4">
            <a:extLst>
              <a:ext uri="{FF2B5EF4-FFF2-40B4-BE49-F238E27FC236}">
                <a16:creationId xmlns:a16="http://schemas.microsoft.com/office/drawing/2014/main" id="{2299CA58-A570-175D-36D4-C71B233CF798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0"/>
            <a:chOff x="0" y="0"/>
            <a:chExt cx="2220955" cy="152400"/>
          </a:xfrm>
        </p:grpSpPr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585159F9-35AB-7363-0DC0-21342996CCC8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BBDEC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6">
            <a:extLst>
              <a:ext uri="{FF2B5EF4-FFF2-40B4-BE49-F238E27FC236}">
                <a16:creationId xmlns:a16="http://schemas.microsoft.com/office/drawing/2014/main" id="{6B758829-A185-8092-8118-A4833BD71A6B}"/>
              </a:ext>
            </a:extLst>
          </p:cNvPr>
          <p:cNvGrpSpPr/>
          <p:nvPr/>
        </p:nvGrpSpPr>
        <p:grpSpPr>
          <a:xfrm rot="-5400000">
            <a:off x="9853293" y="2046128"/>
            <a:ext cx="4377064" cy="300350"/>
            <a:chOff x="0" y="0"/>
            <a:chExt cx="2220955" cy="152400"/>
          </a:xfrm>
        </p:grpSpPr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FECDFF19-BC99-561F-3024-FB94874AEF81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BBDEC0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" name="Picture 18">
            <a:extLst>
              <a:ext uri="{FF2B5EF4-FFF2-40B4-BE49-F238E27FC236}">
                <a16:creationId xmlns:a16="http://schemas.microsoft.com/office/drawing/2014/main" id="{969F5A09-AC91-B755-226A-F2C5A1DD6F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076811" y="2561465"/>
            <a:ext cx="1423035" cy="2743200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DBA9ED1D-D58A-B737-B85D-200B91A2EDF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934586" y="1477925"/>
            <a:ext cx="9257414" cy="59010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3F0D4C7-6B9C-D08E-8036-8A31D3EEE228}"/>
              </a:ext>
            </a:extLst>
          </p:cNvPr>
          <p:cNvSpPr txBox="1"/>
          <p:nvPr/>
        </p:nvSpPr>
        <p:spPr>
          <a:xfrm>
            <a:off x="4158253" y="2550689"/>
            <a:ext cx="7353263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300" b="1" dirty="0">
                <a:solidFill>
                  <a:prstClr val="black"/>
                </a:solidFill>
                <a:latin typeface="Calibri"/>
              </a:rPr>
              <a:t>Sản phẩm thấy ẩn tượng nhất;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300" b="1" dirty="0">
                <a:solidFill>
                  <a:prstClr val="black"/>
                </a:solidFill>
                <a:latin typeface="Calibri"/>
              </a:rPr>
              <a:t>Câu chuyện về sản phẩm hoặc về quá trình sưu tầm sản phẩm mà em cảm thấy thú vị nhất.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300" b="1" dirty="0">
                <a:solidFill>
                  <a:prstClr val="black"/>
                </a:solidFill>
                <a:latin typeface="Calibri"/>
              </a:rPr>
              <a:t>Những điều em học được trong quá trình sưu tầm, đi “theo dấu nghệ nhân” của mình và của các bạn.</a:t>
            </a:r>
          </a:p>
        </p:txBody>
      </p:sp>
      <p:pic>
        <p:nvPicPr>
          <p:cNvPr id="21" name="Picture 17">
            <a:extLst>
              <a:ext uri="{FF2B5EF4-FFF2-40B4-BE49-F238E27FC236}">
                <a16:creationId xmlns:a16="http://schemas.microsoft.com/office/drawing/2014/main" id="{A3061792-3CF8-21DD-C606-95E7741871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119637" y="2831091"/>
            <a:ext cx="2377889" cy="4739142"/>
          </a:xfrm>
          <a:prstGeom prst="rect">
            <a:avLst/>
          </a:prstGeom>
        </p:spPr>
      </p:pic>
      <p:sp>
        <p:nvSpPr>
          <p:cNvPr id="22" name="Thought Bubble: Cloud 21">
            <a:extLst>
              <a:ext uri="{FF2B5EF4-FFF2-40B4-BE49-F238E27FC236}">
                <a16:creationId xmlns:a16="http://schemas.microsoft.com/office/drawing/2014/main" id="{C3AFFCFF-F451-CA63-6009-DCC94261AB17}"/>
              </a:ext>
            </a:extLst>
          </p:cNvPr>
          <p:cNvSpPr/>
          <p:nvPr/>
        </p:nvSpPr>
        <p:spPr>
          <a:xfrm>
            <a:off x="640826" y="408328"/>
            <a:ext cx="3091202" cy="2581004"/>
          </a:xfrm>
          <a:prstGeom prst="cloudCallout">
            <a:avLst>
              <a:gd name="adj1" fmla="val -25257"/>
              <a:gd name="adj2" fmla="val 59538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1198881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4392606"/>
            <a:chOff x="0" y="0"/>
            <a:chExt cx="6186311" cy="22288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2228841"/>
            </a:xfrm>
            <a:custGeom>
              <a:avLst/>
              <a:gdLst/>
              <a:ahLst/>
              <a:cxnLst/>
              <a:rect l="l" t="t" r="r" b="b"/>
              <a:pathLst>
                <a:path w="6186311" h="2228841">
                  <a:moveTo>
                    <a:pt x="0" y="0"/>
                  </a:moveTo>
                  <a:lnTo>
                    <a:pt x="6186311" y="0"/>
                  </a:lnTo>
                  <a:lnTo>
                    <a:pt x="6186311" y="2228841"/>
                  </a:lnTo>
                  <a:lnTo>
                    <a:pt x="0" y="2228841"/>
                  </a:lnTo>
                  <a:close/>
                </a:path>
              </a:pathLst>
            </a:custGeom>
            <a:solidFill>
              <a:srgbClr val="C8E5C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4392606"/>
            <a:ext cx="12192000" cy="365587"/>
            <a:chOff x="0" y="0"/>
            <a:chExt cx="6186311" cy="1855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4758193"/>
            <a:ext cx="12192000" cy="30022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956572" y="589058"/>
            <a:ext cx="4278856" cy="32144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253201" y="71913"/>
            <a:ext cx="2624543" cy="4534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98054" y="642243"/>
            <a:ext cx="2152772" cy="215277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0"/>
            <a:ext cx="12192000" cy="300350"/>
            <a:chOff x="0" y="0"/>
            <a:chExt cx="6186311" cy="152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BBDEC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-2038357" y="2053899"/>
            <a:ext cx="4377064" cy="300350"/>
            <a:chOff x="0" y="0"/>
            <a:chExt cx="2220955" cy="152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BBDEC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9853293" y="2046128"/>
            <a:ext cx="4377064" cy="300350"/>
            <a:chOff x="0" y="0"/>
            <a:chExt cx="2220955" cy="152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BBDEC0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076811" y="2561465"/>
            <a:ext cx="1423035" cy="2743200"/>
          </a:xfrm>
          <a:prstGeom prst="rect">
            <a:avLst/>
          </a:prstGeom>
        </p:spPr>
      </p:pic>
      <p:pic>
        <p:nvPicPr>
          <p:cNvPr id="24" name="Picture 17">
            <a:extLst>
              <a:ext uri="{FF2B5EF4-FFF2-40B4-BE49-F238E27FC236}">
                <a16:creationId xmlns:a16="http://schemas.microsoft.com/office/drawing/2014/main" id="{F1C2B83B-0FF4-D9FE-60DD-6D4B4436D2D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298" r="298" b="4945"/>
          <a:stretch>
            <a:fillRect/>
          </a:stretch>
        </p:blipFill>
        <p:spPr>
          <a:xfrm flipH="1">
            <a:off x="85167" y="2164035"/>
            <a:ext cx="2789351" cy="4710487"/>
          </a:xfrm>
          <a:prstGeom prst="rect">
            <a:avLst/>
          </a:prstGeom>
        </p:spPr>
      </p:pic>
      <p:sp>
        <p:nvSpPr>
          <p:cNvPr id="32" name="Rectangle: Diagonal Corners Rounded 31">
            <a:extLst>
              <a:ext uri="{FF2B5EF4-FFF2-40B4-BE49-F238E27FC236}">
                <a16:creationId xmlns:a16="http://schemas.microsoft.com/office/drawing/2014/main" id="{27556949-5FF2-3AEA-C57A-69BD52859F0C}"/>
              </a:ext>
            </a:extLst>
          </p:cNvPr>
          <p:cNvSpPr/>
          <p:nvPr/>
        </p:nvSpPr>
        <p:spPr>
          <a:xfrm>
            <a:off x="2142493" y="1148317"/>
            <a:ext cx="9517318" cy="5310903"/>
          </a:xfrm>
          <a:prstGeom prst="round2Diag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 LUẬN:</a:t>
            </a:r>
          </a:p>
          <a:p>
            <a:pPr lvl="0" algn="just"/>
            <a:r>
              <a:rPr lang="vi-VN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để tâm tìm hiểu, quan sát, phỏng vấn, tìm tòi,.. “Theo dấu nghệ nhân” cũng là một hoạt động quan tâm nhằm nâng cao hiểu biết của </a:t>
            </a:r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</a:t>
            </a:r>
            <a:r>
              <a:rPr lang="vi-VN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về chính quê hương mình, bởi có biết bao điều thú vị, đáng tự hào ản chứa trong từng vật dụng, món ăn ở địa phương.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9AEFEE2-D743-8F05-2EB6-EF8DDC248E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6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9017369" y="2406875"/>
            <a:ext cx="3572177" cy="4566960"/>
          </a:xfrm>
          <a:prstGeom prst="rect">
            <a:avLst/>
          </a:prstGeom>
        </p:spPr>
      </p:pic>
      <p:pic>
        <p:nvPicPr>
          <p:cNvPr id="28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-190791" y="2454899"/>
            <a:ext cx="3232443" cy="4588374"/>
          </a:xfrm>
          <a:prstGeom prst="rect">
            <a:avLst/>
          </a:prstGeom>
        </p:spPr>
      </p:pic>
      <p:pic>
        <p:nvPicPr>
          <p:cNvPr id="30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89354" y="2586007"/>
            <a:ext cx="4124118" cy="4457266"/>
          </a:xfrm>
          <a:prstGeom prst="rect">
            <a:avLst/>
          </a:prstGeom>
        </p:spPr>
      </p:pic>
      <p:pic>
        <p:nvPicPr>
          <p:cNvPr id="3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346804" y="2705455"/>
            <a:ext cx="3538131" cy="46158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530DBE-C30F-D294-9625-3531777A09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25132" y="442653"/>
            <a:ext cx="12004064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15">
            <a:extLst>
              <a:ext uri="{FF2B5EF4-FFF2-40B4-BE49-F238E27FC236}">
                <a16:creationId xmlns:a16="http://schemas.microsoft.com/office/drawing/2014/main" id="{3DB47CC7-60E4-18A1-B895-A05B4BAA76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EC6A7A0B-FADF-ACF6-3470-AF6F6F326A7C}"/>
              </a:ext>
            </a:extLst>
          </p:cNvPr>
          <p:cNvSpPr/>
          <p:nvPr/>
        </p:nvSpPr>
        <p:spPr>
          <a:xfrm>
            <a:off x="289334" y="2093372"/>
            <a:ext cx="7573642" cy="4017042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5362AD-22A2-7516-2E33-C9BC06BB92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770" y="245296"/>
            <a:ext cx="1204674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4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FC47C5-A023-A062-9890-8A8F75DC8A75}"/>
              </a:ext>
            </a:extLst>
          </p:cNvPr>
          <p:cNvSpPr/>
          <p:nvPr/>
        </p:nvSpPr>
        <p:spPr>
          <a:xfrm>
            <a:off x="3377240" y="67000"/>
            <a:ext cx="5133373" cy="197278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sự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B1F2EE-F8FD-75F5-5DC5-711C7703A776}"/>
              </a:ext>
            </a:extLst>
          </p:cNvPr>
          <p:cNvSpPr txBox="1"/>
          <p:nvPr/>
        </p:nvSpPr>
        <p:spPr>
          <a:xfrm>
            <a:off x="273876" y="1851284"/>
            <a:ext cx="3643699" cy="1532334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F6BC6C-93C9-D982-15BD-9D511EE50B93}"/>
              </a:ext>
            </a:extLst>
          </p:cNvPr>
          <p:cNvSpPr txBox="1"/>
          <p:nvPr/>
        </p:nvSpPr>
        <p:spPr>
          <a:xfrm>
            <a:off x="7830389" y="2039786"/>
            <a:ext cx="3958199" cy="1532334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 trưởng báo cáo kết quả học tập của lớp trong tuần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Hình ảnh 2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85D0EABF-2F2C-4343-9982-41B988171A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46" t="12631" r="21640" b="19326"/>
          <a:stretch/>
        </p:blipFill>
        <p:spPr>
          <a:xfrm>
            <a:off x="2578825" y="2533150"/>
            <a:ext cx="3225212" cy="4505381"/>
          </a:xfrm>
          <a:prstGeom prst="rect">
            <a:avLst/>
          </a:prstGeom>
        </p:spPr>
      </p:pic>
      <p:pic>
        <p:nvPicPr>
          <p:cNvPr id="22" name="Hình ảnh 2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9F8E7196-D75B-9680-77BF-FD45A8574F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85408" l="34898" r="69490">
                        <a14:foregroundMark x1="49694" y1="20102" x2="49694" y2="20102"/>
                        <a14:foregroundMark x1="44898" y1="30816" x2="49286" y2="33673"/>
                        <a14:foregroundMark x1="58673" y1="32857" x2="51633" y2="34388"/>
                        <a14:foregroundMark x1="51020" y1="37245" x2="51020" y2="39796"/>
                        <a14:foregroundMark x1="47041" y1="81837" x2="43061" y2="83571"/>
                        <a14:foregroundMark x1="60612" y1="81429" x2="64035" y2="83770"/>
                        <a14:foregroundMark x1="45918" y1="29694" x2="46327" y2="25918"/>
                        <a14:foregroundMark x1="60000" y1="28265" x2="57041" y2="30612"/>
                        <a14:backgroundMark x1="67551" y1="85408" x2="64184" y2="8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9" t="12537" r="26115" b="10647"/>
          <a:stretch/>
        </p:blipFill>
        <p:spPr>
          <a:xfrm>
            <a:off x="6263468" y="2681533"/>
            <a:ext cx="2424651" cy="420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2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5">
            <a:extLst>
              <a:ext uri="{FF2B5EF4-FFF2-40B4-BE49-F238E27FC236}">
                <a16:creationId xmlns:a16="http://schemas.microsoft.com/office/drawing/2014/main" id="{6CA1C907-3C3E-EFDD-CBB6-06A7C23174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BC33F8BD-3F1A-9443-93D1-A0E322A5E476}"/>
              </a:ext>
            </a:extLst>
          </p:cNvPr>
          <p:cNvSpPr/>
          <p:nvPr/>
        </p:nvSpPr>
        <p:spPr>
          <a:xfrm>
            <a:off x="289334" y="2093372"/>
            <a:ext cx="7573642" cy="4017042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B84613-7171-7AA2-9CD0-B33E30AA6354}"/>
              </a:ext>
            </a:extLst>
          </p:cNvPr>
          <p:cNvSpPr txBox="1"/>
          <p:nvPr/>
        </p:nvSpPr>
        <p:spPr>
          <a:xfrm>
            <a:off x="643976" y="2248220"/>
            <a:ext cx="233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Ưu điểm: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562129-247E-5E3D-9477-54D698624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0546"/>
            <a:ext cx="1204674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15">
            <a:extLst>
              <a:ext uri="{FF2B5EF4-FFF2-40B4-BE49-F238E27FC236}">
                <a16:creationId xmlns:a16="http://schemas.microsoft.com/office/drawing/2014/main" id="{B375D944-3212-73DE-AC06-141F8CDF8C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97ACA998-ED6B-D2E6-E6A5-64BA8F01816C}"/>
              </a:ext>
            </a:extLst>
          </p:cNvPr>
          <p:cNvSpPr/>
          <p:nvPr/>
        </p:nvSpPr>
        <p:spPr>
          <a:xfrm>
            <a:off x="289334" y="2093372"/>
            <a:ext cx="7573642" cy="4017042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8EE888-7E1F-3C3C-D0C2-8E104B526E76}"/>
              </a:ext>
            </a:extLst>
          </p:cNvPr>
          <p:cNvSpPr txBox="1"/>
          <p:nvPr/>
        </p:nvSpPr>
        <p:spPr>
          <a:xfrm>
            <a:off x="643976" y="2248220"/>
            <a:ext cx="233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Hạn chế: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248B66-24DD-E4E5-66CE-356A38CB3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9596"/>
            <a:ext cx="1204674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0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11A82AB-3A81-58AB-7B22-B0C70769955B}"/>
              </a:ext>
            </a:extLst>
          </p:cNvPr>
          <p:cNvSpPr/>
          <p:nvPr/>
        </p:nvSpPr>
        <p:spPr>
          <a:xfrm>
            <a:off x="3377710" y="251011"/>
            <a:ext cx="4948518" cy="1434914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tuyên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dương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85464C-058D-171C-FC2B-482E6B44BA01}"/>
              </a:ext>
            </a:extLst>
          </p:cNvPr>
          <p:cNvSpPr txBox="1"/>
          <p:nvPr/>
        </p:nvSpPr>
        <p:spPr>
          <a:xfrm>
            <a:off x="407771" y="2008951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Ngôi sao chăm chỉ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968A2D-3E18-166D-44AB-EB3733827683}"/>
              </a:ext>
            </a:extLst>
          </p:cNvPr>
          <p:cNvSpPr txBox="1"/>
          <p:nvPr/>
        </p:nvSpPr>
        <p:spPr>
          <a:xfrm>
            <a:off x="7910639" y="2105883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 ngoan ngoãn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Hình ảnh 2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E4DC6B6F-D16A-4ADE-ACF0-312E190B3C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46" t="12631" r="21640" b="19326"/>
          <a:stretch/>
        </p:blipFill>
        <p:spPr>
          <a:xfrm>
            <a:off x="2578825" y="2533150"/>
            <a:ext cx="3225212" cy="4505381"/>
          </a:xfrm>
          <a:prstGeom prst="rect">
            <a:avLst/>
          </a:prstGeom>
        </p:spPr>
      </p:pic>
      <p:pic>
        <p:nvPicPr>
          <p:cNvPr id="6" name="Hình ảnh 2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DE74C73-FA3B-EC08-D14F-2113A837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85408" l="34898" r="69490">
                        <a14:foregroundMark x1="49694" y1="20102" x2="49694" y2="20102"/>
                        <a14:foregroundMark x1="44898" y1="30816" x2="49286" y2="33673"/>
                        <a14:foregroundMark x1="58673" y1="32857" x2="51633" y2="34388"/>
                        <a14:foregroundMark x1="51020" y1="37245" x2="51020" y2="39796"/>
                        <a14:foregroundMark x1="47041" y1="81837" x2="43061" y2="83571"/>
                        <a14:foregroundMark x1="60612" y1="81429" x2="64035" y2="83770"/>
                        <a14:foregroundMark x1="45918" y1="29694" x2="46327" y2="25918"/>
                        <a14:foregroundMark x1="60000" y1="28265" x2="57041" y2="30612"/>
                        <a14:backgroundMark x1="67551" y1="85408" x2="64184" y2="8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9" t="12537" r="26115" b="10647"/>
          <a:stretch/>
        </p:blipFill>
        <p:spPr>
          <a:xfrm>
            <a:off x="6263468" y="2681533"/>
            <a:ext cx="2424651" cy="420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1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9AEFEE2-D743-8F05-2EB6-EF8DDC248E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BF2331F6-BFD7-7F84-63EF-850002B03814}"/>
              </a:ext>
            </a:extLst>
          </p:cNvPr>
          <p:cNvSpPr txBox="1"/>
          <p:nvPr/>
        </p:nvSpPr>
        <p:spPr>
          <a:xfrm>
            <a:off x="190647" y="25848"/>
            <a:ext cx="12001333" cy="11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905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Phương hướng hoạt động Tuần …</a:t>
            </a:r>
            <a:endParaRPr kumimoji="0" lang="en-US" sz="6000" b="1" i="0" u="none" strike="noStrike" kern="1200" cap="none" spc="0" normalizeH="0" baseline="0" noProof="0" dirty="0">
              <a:ln w="1905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D9D57F1F-C214-7EC9-7911-C032E4EA8E26}"/>
              </a:ext>
            </a:extLst>
          </p:cNvPr>
          <p:cNvSpPr txBox="1"/>
          <p:nvPr/>
        </p:nvSpPr>
        <p:spPr>
          <a:xfrm>
            <a:off x="190667" y="57199"/>
            <a:ext cx="12001333" cy="11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ư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ơ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3F2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ư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ớ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ACF0F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5F1D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ạ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ộ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3F2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ầ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…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F09CF2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7AA27F6-1499-E8BA-8CC9-36BE51BB883C}"/>
              </a:ext>
            </a:extLst>
          </p:cNvPr>
          <p:cNvSpPr/>
          <p:nvPr/>
        </p:nvSpPr>
        <p:spPr>
          <a:xfrm>
            <a:off x="3068732" y="1605692"/>
            <a:ext cx="8615081" cy="4132728"/>
          </a:xfrm>
          <a:prstGeom prst="roundRect">
            <a:avLst/>
          </a:prstGeom>
          <a:solidFill>
            <a:srgbClr val="CCECFF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Hình ảnh 6" descr="Ảnh có chứa mẫu họa&#10;&#10;Mô tả được tạo tự động">
            <a:extLst>
              <a:ext uri="{FF2B5EF4-FFF2-40B4-BE49-F238E27FC236}">
                <a16:creationId xmlns:a16="http://schemas.microsoft.com/office/drawing/2014/main" id="{DEA06674-89B9-6D56-FAD9-4C8C69D45B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57" b="91531" l="9878" r="89878">
                        <a14:foregroundMark x1="57224" y1="9184" x2="52163" y2="7959"/>
                        <a14:foregroundMark x1="46204" y1="88367" x2="48000" y2="91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30" t="4179" r="21610" b="4477"/>
          <a:stretch/>
        </p:blipFill>
        <p:spPr>
          <a:xfrm flipH="1">
            <a:off x="-184239" y="3109801"/>
            <a:ext cx="2955539" cy="36079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B97E7C-AE4E-FB80-058F-34263EE367CC}"/>
              </a:ext>
            </a:extLst>
          </p:cNvPr>
          <p:cNvSpPr txBox="1"/>
          <p:nvPr/>
        </p:nvSpPr>
        <p:spPr>
          <a:xfrm>
            <a:off x="4822371" y="1981200"/>
            <a:ext cx="2579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6965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3.7037E-7 L -2.5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7.40741E-7 L -2.5E-6 -0.0722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  <p:bldP spid="12" grpId="1"/>
      <p:bldP spid="2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Em Yêu Trường Em">
            <a:hlinkClick r:id="" action="ppaction://media"/>
            <a:extLst>
              <a:ext uri="{FF2B5EF4-FFF2-40B4-BE49-F238E27FC236}">
                <a16:creationId xmlns:a16="http://schemas.microsoft.com/office/drawing/2014/main" id="{38652295-4C63-8EC2-3C6D-D1FB234FFB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2551" y="0"/>
            <a:ext cx="12361333" cy="72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9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and Painted Children S Cartoon Creative Birthday Background | Happy  birthday greetings friends, Happy birthday wishes cards, Birthday background">
            <a:extLst>
              <a:ext uri="{FF2B5EF4-FFF2-40B4-BE49-F238E27FC236}">
                <a16:creationId xmlns:a16="http://schemas.microsoft.com/office/drawing/2014/main" id="{3AB8730D-EDD1-E561-5FC7-A6BB18C79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1" b="94688" l="10000" r="95231">
                        <a14:foregroundMark x1="10154" y1="48499" x2="10154" y2="48499"/>
                        <a14:foregroundMark x1="10308" y1="70670" x2="10308" y2="70670"/>
                        <a14:foregroundMark x1="13077" y1="91224" x2="13077" y2="91224"/>
                        <a14:foregroundMark x1="23231" y1="90300" x2="23231" y2="90300"/>
                        <a14:foregroundMark x1="36462" y1="93764" x2="36462" y2="93764"/>
                        <a14:foregroundMark x1="58462" y1="45958" x2="58462" y2="45958"/>
                        <a14:foregroundMark x1="55231" y1="59815" x2="55231" y2="59815"/>
                        <a14:foregroundMark x1="92000" y1="37644" x2="92000" y2="37644"/>
                        <a14:foregroundMark x1="95231" y1="34180" x2="95231" y2="34180"/>
                        <a14:foregroundMark x1="81077" y1="59122" x2="81077" y2="59122"/>
                        <a14:foregroundMark x1="79846" y1="59122" x2="80615" y2="60970"/>
                        <a14:foregroundMark x1="68923" y1="92610" x2="68923" y2="92610"/>
                        <a14:foregroundMark x1="50154" y1="69977" x2="50154" y2="69977"/>
                        <a14:foregroundMark x1="54615" y1="73672" x2="54615" y2="73672"/>
                        <a14:foregroundMark x1="46154" y1="93533" x2="46154" y2="93533"/>
                        <a14:foregroundMark x1="46462" y1="94688" x2="57231" y2="92379"/>
                        <a14:foregroundMark x1="57231" y1="92379" x2="58462" y2="91224"/>
                        <a14:foregroundMark x1="64769" y1="90531" x2="68000" y2="92379"/>
                        <a14:foregroundMark x1="59907" y1="69284" x2="59885" y2="70934"/>
                        <a14:backgroundMark x1="61692" y1="64203" x2="61692" y2="64203"/>
                        <a14:backgroundMark x1="56000" y1="72286" x2="58462" y2="75520"/>
                        <a14:backgroundMark x1="61231" y1="63048" x2="60923" y2="64203"/>
                        <a14:backgroundMark x1="60923" y1="66282" x2="60308" y2="67436"/>
                        <a14:backgroundMark x1="58308" y1="64896" x2="58308" y2="64896"/>
                        <a14:backgroundMark x1="58308" y1="64896" x2="58308" y2="64896"/>
                        <a14:backgroundMark x1="59385" y1="60277" x2="59385" y2="60277"/>
                        <a14:backgroundMark x1="59846" y1="63510" x2="59846" y2="63510"/>
                        <a14:backgroundMark x1="60769" y1="64665" x2="60769" y2="64665"/>
                        <a14:backgroundMark x1="60769" y1="64665" x2="60000" y2="68591"/>
                        <a14:backgroundMark x1="59692" y1="64896" x2="59692" y2="69284"/>
                        <a14:backgroundMark x1="62000" y1="60739" x2="63692" y2="61432"/>
                        <a14:backgroundMark x1="60923" y1="63279" x2="59231" y2="62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1550391"/>
            <a:ext cx="8124825" cy="541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DA80AC-287F-7DD1-0E6F-99C00F6B5224}"/>
              </a:ext>
            </a:extLst>
          </p:cNvPr>
          <p:cNvSpPr txBox="1"/>
          <p:nvPr/>
        </p:nvSpPr>
        <p:spPr>
          <a:xfrm>
            <a:off x="812274" y="203261"/>
            <a:ext cx="1027722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…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C69474-A76E-4B6F-7CBB-F06E7D04C349}"/>
              </a:ext>
            </a:extLst>
          </p:cNvPr>
          <p:cNvCxnSpPr/>
          <p:nvPr/>
        </p:nvCxnSpPr>
        <p:spPr>
          <a:xfrm>
            <a:off x="7038975" y="5000625"/>
            <a:ext cx="171450" cy="3810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D3249AF-AADA-1DC8-897F-10335D457863}"/>
              </a:ext>
            </a:extLst>
          </p:cNvPr>
          <p:cNvCxnSpPr>
            <a:cxnSpLocks/>
          </p:cNvCxnSpPr>
          <p:nvPr/>
        </p:nvCxnSpPr>
        <p:spPr>
          <a:xfrm>
            <a:off x="7191375" y="4600575"/>
            <a:ext cx="19050" cy="857250"/>
          </a:xfrm>
          <a:prstGeom prst="line">
            <a:avLst/>
          </a:prstGeom>
          <a:ln>
            <a:solidFill>
              <a:srgbClr val="F9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C1F67CE-8DAF-D374-1DD0-4DFEF5C2D7F1}"/>
              </a:ext>
            </a:extLst>
          </p:cNvPr>
          <p:cNvCxnSpPr>
            <a:cxnSpLocks/>
          </p:cNvCxnSpPr>
          <p:nvPr/>
        </p:nvCxnSpPr>
        <p:spPr>
          <a:xfrm flipH="1">
            <a:off x="7200900" y="4810125"/>
            <a:ext cx="76200" cy="647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23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-7.40741E-7 L -1.04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507BCAD-27C1-57FA-59EE-32476CA558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AF45DDCB-DEEA-744B-3866-50828F7BE3C3}"/>
              </a:ext>
            </a:extLst>
          </p:cNvPr>
          <p:cNvSpPr/>
          <p:nvPr/>
        </p:nvSpPr>
        <p:spPr>
          <a:xfrm>
            <a:off x="817089" y="524839"/>
            <a:ext cx="8176438" cy="6018835"/>
          </a:xfrm>
          <a:custGeom>
            <a:avLst/>
            <a:gdLst>
              <a:gd name="connsiteX0" fmla="*/ 0 w 8176438"/>
              <a:gd name="connsiteY0" fmla="*/ 1003159 h 6018835"/>
              <a:gd name="connsiteX1" fmla="*/ 1003159 w 8176438"/>
              <a:gd name="connsiteY1" fmla="*/ 0 h 6018835"/>
              <a:gd name="connsiteX2" fmla="*/ 7173279 w 8176438"/>
              <a:gd name="connsiteY2" fmla="*/ 0 h 6018835"/>
              <a:gd name="connsiteX3" fmla="*/ 8176438 w 8176438"/>
              <a:gd name="connsiteY3" fmla="*/ 1003159 h 6018835"/>
              <a:gd name="connsiteX4" fmla="*/ 8176438 w 8176438"/>
              <a:gd name="connsiteY4" fmla="*/ 5015676 h 6018835"/>
              <a:gd name="connsiteX5" fmla="*/ 7173279 w 8176438"/>
              <a:gd name="connsiteY5" fmla="*/ 6018835 h 6018835"/>
              <a:gd name="connsiteX6" fmla="*/ 1003159 w 8176438"/>
              <a:gd name="connsiteY6" fmla="*/ 6018835 h 6018835"/>
              <a:gd name="connsiteX7" fmla="*/ 0 w 8176438"/>
              <a:gd name="connsiteY7" fmla="*/ 5015676 h 6018835"/>
              <a:gd name="connsiteX8" fmla="*/ 0 w 8176438"/>
              <a:gd name="connsiteY8" fmla="*/ 1003159 h 601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76438" h="6018835" fill="none" extrusionOk="0">
                <a:moveTo>
                  <a:pt x="0" y="1003159"/>
                </a:moveTo>
                <a:cubicBezTo>
                  <a:pt x="-54790" y="452537"/>
                  <a:pt x="430104" y="108038"/>
                  <a:pt x="1003159" y="0"/>
                </a:cubicBezTo>
                <a:cubicBezTo>
                  <a:pt x="2071890" y="77600"/>
                  <a:pt x="4896375" y="-27269"/>
                  <a:pt x="7173279" y="0"/>
                </a:cubicBezTo>
                <a:cubicBezTo>
                  <a:pt x="7734895" y="-10009"/>
                  <a:pt x="8267374" y="475901"/>
                  <a:pt x="8176438" y="1003159"/>
                </a:cubicBezTo>
                <a:cubicBezTo>
                  <a:pt x="8285438" y="2738288"/>
                  <a:pt x="8098229" y="3773028"/>
                  <a:pt x="8176438" y="5015676"/>
                </a:cubicBezTo>
                <a:cubicBezTo>
                  <a:pt x="8142903" y="5556586"/>
                  <a:pt x="7628321" y="6062491"/>
                  <a:pt x="7173279" y="6018835"/>
                </a:cubicBezTo>
                <a:cubicBezTo>
                  <a:pt x="5589765" y="6068012"/>
                  <a:pt x="3474126" y="5896133"/>
                  <a:pt x="1003159" y="6018835"/>
                </a:cubicBezTo>
                <a:cubicBezTo>
                  <a:pt x="442235" y="6071791"/>
                  <a:pt x="-68027" y="5628277"/>
                  <a:pt x="0" y="5015676"/>
                </a:cubicBezTo>
                <a:cubicBezTo>
                  <a:pt x="47022" y="4476548"/>
                  <a:pt x="104569" y="1843506"/>
                  <a:pt x="0" y="1003159"/>
                </a:cubicBezTo>
                <a:close/>
              </a:path>
              <a:path w="8176438" h="6018835" stroke="0" extrusionOk="0">
                <a:moveTo>
                  <a:pt x="0" y="1003159"/>
                </a:moveTo>
                <a:cubicBezTo>
                  <a:pt x="39818" y="444579"/>
                  <a:pt x="473446" y="-1623"/>
                  <a:pt x="1003159" y="0"/>
                </a:cubicBezTo>
                <a:cubicBezTo>
                  <a:pt x="2438542" y="-129276"/>
                  <a:pt x="6189222" y="-77778"/>
                  <a:pt x="7173279" y="0"/>
                </a:cubicBezTo>
                <a:cubicBezTo>
                  <a:pt x="7708369" y="-60378"/>
                  <a:pt x="8172238" y="473346"/>
                  <a:pt x="8176438" y="1003159"/>
                </a:cubicBezTo>
                <a:cubicBezTo>
                  <a:pt x="8258037" y="1414857"/>
                  <a:pt x="8330738" y="4435568"/>
                  <a:pt x="8176438" y="5015676"/>
                </a:cubicBezTo>
                <a:cubicBezTo>
                  <a:pt x="8206159" y="5632384"/>
                  <a:pt x="7711910" y="6024068"/>
                  <a:pt x="7173279" y="6018835"/>
                </a:cubicBezTo>
                <a:cubicBezTo>
                  <a:pt x="6311702" y="6063055"/>
                  <a:pt x="3262200" y="5989453"/>
                  <a:pt x="1003159" y="6018835"/>
                </a:cubicBezTo>
                <a:cubicBezTo>
                  <a:pt x="439168" y="5980559"/>
                  <a:pt x="-72629" y="5552919"/>
                  <a:pt x="0" y="5015676"/>
                </a:cubicBezTo>
                <a:cubicBezTo>
                  <a:pt x="-159954" y="3306283"/>
                  <a:pt x="22140" y="2264407"/>
                  <a:pt x="0" y="1003159"/>
                </a:cubicBezTo>
                <a:close/>
              </a:path>
            </a:pathLst>
          </a:custGeom>
          <a:solidFill>
            <a:schemeClr val="lt1"/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Hình ảnh 11" descr="Ảnh có chứa mẫu họa&#10;&#10;Mô tả được tạo tự động">
            <a:extLst>
              <a:ext uri="{FF2B5EF4-FFF2-40B4-BE49-F238E27FC236}">
                <a16:creationId xmlns:a16="http://schemas.microsoft.com/office/drawing/2014/main" id="{20A07B72-174B-A980-2377-A6B36B7284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694" b="74388" l="13388" r="81143">
                        <a14:foregroundMark x1="47429" y1="21224" x2="35429" y2="30408"/>
                        <a14:foregroundMark x1="41224" y1="23163" x2="42531" y2="22551"/>
                        <a14:foregroundMark x1="38857" y1="24388" x2="41878" y2="30816"/>
                        <a14:foregroundMark x1="74204" y1="44184" x2="75429" y2="44184"/>
                        <a14:foregroundMark x1="20082" y1="47041" x2="20898" y2="46224"/>
                        <a14:foregroundMark x1="20898" y1="54592" x2="20408" y2="54592"/>
                        <a14:foregroundMark x1="13388" y1="59592" x2="13388" y2="59592"/>
                        <a14:foregroundMark x1="44571" y1="14796" x2="47184" y2="15612"/>
                        <a14:foregroundMark x1="45388" y1="72959" x2="47755" y2="73571"/>
                        <a14:foregroundMark x1="52735" y1="74184" x2="54367" y2="74388"/>
                        <a14:foregroundMark x1="43429" y1="23061" x2="45061" y2="26837"/>
                        <a14:backgroundMark x1="70041" y1="26122" x2="75837" y2="23163"/>
                        <a14:backgroundMark x1="77469" y1="22653" x2="73061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7480" r="10611" b="20000"/>
          <a:stretch/>
        </p:blipFill>
        <p:spPr>
          <a:xfrm flipH="1">
            <a:off x="7878515" y="3429000"/>
            <a:ext cx="5043459" cy="3561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A4FDD3-C2A3-56BE-3D5F-62BF34211657}"/>
              </a:ext>
            </a:extLst>
          </p:cNvPr>
          <p:cNvSpPr txBox="1"/>
          <p:nvPr/>
        </p:nvSpPr>
        <p:spPr>
          <a:xfrm>
            <a:off x="1477925" y="935665"/>
            <a:ext cx="3732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Chủ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34: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D37B82-B0E4-795F-4E87-FDB50686B7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279" y="2286924"/>
            <a:ext cx="8503593" cy="219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1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35378 -0.0023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95" y="-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>
            <a:extLst>
              <a:ext uri="{FF2B5EF4-FFF2-40B4-BE49-F238E27FC236}">
                <a16:creationId xmlns:a16="http://schemas.microsoft.com/office/drawing/2014/main" id="{3D5B0EEB-ED8B-15F8-2055-9661AAF9B2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27964B4-A109-66F1-D100-D4A4BD96DD92}"/>
              </a:ext>
            </a:extLst>
          </p:cNvPr>
          <p:cNvSpPr/>
          <p:nvPr/>
        </p:nvSpPr>
        <p:spPr>
          <a:xfrm>
            <a:off x="368247" y="287079"/>
            <a:ext cx="11455505" cy="639016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A0EB07-8B9D-011E-C5F5-B0C4BE03C684}"/>
              </a:ext>
            </a:extLst>
          </p:cNvPr>
          <p:cNvSpPr txBox="1"/>
          <p:nvPr/>
        </p:nvSpPr>
        <p:spPr>
          <a:xfrm>
            <a:off x="941450" y="666750"/>
            <a:ext cx="10531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FF0000"/>
                </a:solidFill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</a:rPr>
              <a:t>sẻ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kinh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nghiệm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cảm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xúc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về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nghề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truyền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thống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E241D9-BF23-6982-A62F-23904D11881F}"/>
              </a:ext>
            </a:extLst>
          </p:cNvPr>
          <p:cNvSpPr txBox="1"/>
          <p:nvPr/>
        </p:nvSpPr>
        <p:spPr>
          <a:xfrm>
            <a:off x="981930" y="1511856"/>
            <a:ext cx="10469336" cy="43926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Liệt kê những làng nghề mà nhóm hoặc từng thành viên đã đến cùng gia đình, bạn bè, thầy cô. Ở mỗi làng nghề các em đặt chân đến.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Kể tên những người liên quan đến nghề truyền thống mà nhóm hoặc từng các nhân đã gặp. 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Liệt kê những sản phẩm mà nhóm đã trưng bày trong triển lãm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Kể những điều thù vị, mới mẻ chưa từng biết mà nhóm hoặc mỗi cá  nhân đã phát hiện ra.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Kể một số kinh nghiệm sử dụng công cụ lao động an toàn.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56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5">
            <a:extLst>
              <a:ext uri="{FF2B5EF4-FFF2-40B4-BE49-F238E27FC236}">
                <a16:creationId xmlns:a16="http://schemas.microsoft.com/office/drawing/2014/main" id="{6CA1C907-3C3E-EFDD-CBB6-06A7C23174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BC33F8BD-3F1A-9443-93D1-A0E322A5E476}"/>
              </a:ext>
            </a:extLst>
          </p:cNvPr>
          <p:cNvSpPr/>
          <p:nvPr/>
        </p:nvSpPr>
        <p:spPr>
          <a:xfrm>
            <a:off x="289334" y="2434856"/>
            <a:ext cx="7573642" cy="3675558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B84613-7171-7AA2-9CD0-B33E30AA6354}"/>
              </a:ext>
            </a:extLst>
          </p:cNvPr>
          <p:cNvSpPr txBox="1"/>
          <p:nvPr/>
        </p:nvSpPr>
        <p:spPr>
          <a:xfrm>
            <a:off x="808075" y="2960601"/>
            <a:ext cx="65815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Chia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sẻ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xúc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quá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trình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tham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63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4392606"/>
            <a:chOff x="0" y="0"/>
            <a:chExt cx="6186311" cy="22288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2228841"/>
            </a:xfrm>
            <a:custGeom>
              <a:avLst/>
              <a:gdLst/>
              <a:ahLst/>
              <a:cxnLst/>
              <a:rect l="l" t="t" r="r" b="b"/>
              <a:pathLst>
                <a:path w="6186311" h="2228841">
                  <a:moveTo>
                    <a:pt x="0" y="0"/>
                  </a:moveTo>
                  <a:lnTo>
                    <a:pt x="6186311" y="0"/>
                  </a:lnTo>
                  <a:lnTo>
                    <a:pt x="6186311" y="2228841"/>
                  </a:lnTo>
                  <a:lnTo>
                    <a:pt x="0" y="2228841"/>
                  </a:lnTo>
                  <a:close/>
                </a:path>
              </a:pathLst>
            </a:custGeom>
            <a:solidFill>
              <a:srgbClr val="C8E5C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4392606"/>
            <a:ext cx="12192000" cy="365587"/>
            <a:chOff x="0" y="0"/>
            <a:chExt cx="6186311" cy="1855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4758193"/>
            <a:ext cx="12192000" cy="30022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956572" y="589058"/>
            <a:ext cx="4278856" cy="32144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253201" y="71913"/>
            <a:ext cx="2624543" cy="4534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98054" y="642243"/>
            <a:ext cx="2152772" cy="215277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0"/>
            <a:ext cx="12192000" cy="300350"/>
            <a:chOff x="0" y="0"/>
            <a:chExt cx="6186311" cy="152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BBDEC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-2038357" y="2053899"/>
            <a:ext cx="4377064" cy="300350"/>
            <a:chOff x="0" y="0"/>
            <a:chExt cx="2220955" cy="152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BBDEC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9853293" y="2046128"/>
            <a:ext cx="4377064" cy="300350"/>
            <a:chOff x="0" y="0"/>
            <a:chExt cx="2220955" cy="152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BBDEC0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076811" y="2561465"/>
            <a:ext cx="1423035" cy="2743200"/>
          </a:xfrm>
          <a:prstGeom prst="rect">
            <a:avLst/>
          </a:prstGeom>
        </p:spPr>
      </p:pic>
      <p:pic>
        <p:nvPicPr>
          <p:cNvPr id="24" name="Picture 17">
            <a:extLst>
              <a:ext uri="{FF2B5EF4-FFF2-40B4-BE49-F238E27FC236}">
                <a16:creationId xmlns:a16="http://schemas.microsoft.com/office/drawing/2014/main" id="{F1C2B83B-0FF4-D9FE-60DD-6D4B4436D2D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298" r="298" b="4945"/>
          <a:stretch>
            <a:fillRect/>
          </a:stretch>
        </p:blipFill>
        <p:spPr>
          <a:xfrm flipH="1">
            <a:off x="85167" y="2164035"/>
            <a:ext cx="2789351" cy="4710487"/>
          </a:xfrm>
          <a:prstGeom prst="rect">
            <a:avLst/>
          </a:prstGeom>
        </p:spPr>
      </p:pic>
      <p:sp>
        <p:nvSpPr>
          <p:cNvPr id="32" name="Rectangle: Diagonal Corners Rounded 31">
            <a:extLst>
              <a:ext uri="{FF2B5EF4-FFF2-40B4-BE49-F238E27FC236}">
                <a16:creationId xmlns:a16="http://schemas.microsoft.com/office/drawing/2014/main" id="{27556949-5FF2-3AEA-C57A-69BD52859F0C}"/>
              </a:ext>
            </a:extLst>
          </p:cNvPr>
          <p:cNvSpPr/>
          <p:nvPr/>
        </p:nvSpPr>
        <p:spPr>
          <a:xfrm>
            <a:off x="2142493" y="1148317"/>
            <a:ext cx="9517318" cy="5310903"/>
          </a:xfrm>
          <a:prstGeom prst="round2Diag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KẾT LUẬN:</a:t>
            </a:r>
          </a:p>
          <a:p>
            <a:pPr lvl="0" algn="just"/>
            <a:r>
              <a:rPr lang="vi-VN" sz="4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 trình “Theo dấu nghệ nhân” đã cho chúng ta nhiều điểm khám phá hấp dẫn, thú vị về nghề truyền thống; đồng thời khám phá được năng lực của mình, khiến mỗi người đều tự hào về bản thân, về nhóm mình.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38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9037" y="-386956"/>
            <a:ext cx="2961348" cy="22210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922" y="-386956"/>
            <a:ext cx="3974309" cy="2980732"/>
          </a:xfrm>
          <a:prstGeom prst="rect">
            <a:avLst/>
          </a:prstGeom>
        </p:spPr>
      </p:pic>
      <p:pic>
        <p:nvPicPr>
          <p:cNvPr id="2" name="Picture 2" descr="Hình ảnh Ngư Dân Ngư Dân đánh Cá PNG , Clipart Ngư Dân, Một Con Cá, Cái Cần  Câu Cá PNG miễn phí tải tập tin PSDComment và Vector">
            <a:extLst>
              <a:ext uri="{FF2B5EF4-FFF2-40B4-BE49-F238E27FC236}">
                <a16:creationId xmlns:a16="http://schemas.microsoft.com/office/drawing/2014/main" id="{73B7F0A7-4E42-5CCC-D7B8-C7832CEC5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1094" l="10000" r="90000">
                        <a14:foregroundMark x1="44219" y1="91094" x2="49063" y2="90938"/>
                        <a14:foregroundMark x1="61875" y1="88125" x2="61406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9678" y="1103410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98F0FA-E835-1F37-132E-9EC760D235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0984" y="2287633"/>
            <a:ext cx="8401016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7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975F012-E5C7-100E-39C9-D0CF2ED197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232" r="113" b="1533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D14D0AD6-FEA8-A795-152F-C89229AB3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47350" y="836885"/>
            <a:ext cx="7342346" cy="43870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822B3D-0629-CCD1-2475-940AD44CD97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809003" y="5909737"/>
            <a:ext cx="13810005" cy="2623901"/>
          </a:xfrm>
          <a:prstGeom prst="rect">
            <a:avLst/>
          </a:prstGeom>
        </p:spPr>
      </p:pic>
      <p:pic>
        <p:nvPicPr>
          <p:cNvPr id="6" name="Picture 17">
            <a:extLst>
              <a:ext uri="{FF2B5EF4-FFF2-40B4-BE49-F238E27FC236}">
                <a16:creationId xmlns:a16="http://schemas.microsoft.com/office/drawing/2014/main" id="{96FA1736-A1BD-BE7A-03C4-003D96E2D1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026326" y="833940"/>
            <a:ext cx="2045386" cy="2045386"/>
          </a:xfrm>
          <a:prstGeom prst="rect">
            <a:avLst/>
          </a:prstGeom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F106EF57-47D9-6F18-0D86-44DB058A1C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917659" y="3429000"/>
            <a:ext cx="1177082" cy="2743200"/>
          </a:xfrm>
          <a:prstGeom prst="rect">
            <a:avLst/>
          </a:prstGeom>
        </p:spPr>
      </p:pic>
      <p:pic>
        <p:nvPicPr>
          <p:cNvPr id="8" name="Picture 19">
            <a:extLst>
              <a:ext uri="{FF2B5EF4-FFF2-40B4-BE49-F238E27FC236}">
                <a16:creationId xmlns:a16="http://schemas.microsoft.com/office/drawing/2014/main" id="{0EBC2B8B-B29C-4AE6-2259-B37511FCF57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-618866"/>
            <a:ext cx="1722235" cy="2905611"/>
          </a:xfrm>
          <a:prstGeom prst="rect">
            <a:avLst/>
          </a:prstGeom>
        </p:spPr>
      </p:pic>
      <p:pic>
        <p:nvPicPr>
          <p:cNvPr id="9" name="Picture 20">
            <a:extLst>
              <a:ext uri="{FF2B5EF4-FFF2-40B4-BE49-F238E27FC236}">
                <a16:creationId xmlns:a16="http://schemas.microsoft.com/office/drawing/2014/main" id="{8A1F9E76-229F-F436-C742-0098AE0CFC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461356" y="3429000"/>
            <a:ext cx="2294313" cy="2743200"/>
          </a:xfrm>
          <a:prstGeom prst="rect">
            <a:avLst/>
          </a:prstGeom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9FE7282A-2D2C-2BCE-16DE-5937F500F3D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230428" y="3094310"/>
            <a:ext cx="2566607" cy="4114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33BF04-AC22-BFC5-8287-824DEDAEEDD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32022" y="1137244"/>
            <a:ext cx="2975106" cy="9449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199239-01C6-416C-D4C5-59A894C7029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4819" y="2242471"/>
            <a:ext cx="7443861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9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471" y="1686203"/>
            <a:ext cx="3974309" cy="29807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606" y="1961718"/>
            <a:ext cx="1924741" cy="14435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378737-A4CF-BB61-DECD-9F5ADC4DA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81752"/>
            <a:ext cx="1186994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5008" y="41060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044848" y="410601"/>
            <a:ext cx="8491176" cy="3704197"/>
            <a:chOff x="515008" y="486637"/>
            <a:chExt cx="8491176" cy="3704197"/>
          </a:xfrm>
        </p:grpSpPr>
        <p:pic>
          <p:nvPicPr>
            <p:cNvPr id="7" name="Picture 44">
              <a:extLst>
                <a:ext uri="{FF2B5EF4-FFF2-40B4-BE49-F238E27FC236}">
                  <a16:creationId xmlns:a16="http://schemas.microsoft.com/office/drawing/2014/main" id="{2EAE9798-899E-45B0-8F5E-46A08A2E8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15008" y="486637"/>
              <a:ext cx="8491176" cy="370419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585367" y="1205855"/>
              <a:ext cx="6704964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động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1: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Trưng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bày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sản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phẩm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mà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nhóm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yêu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thích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và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sưu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tầm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9" name="Graphic 4">
            <a:extLst>
              <a:ext uri="{FF2B5EF4-FFF2-40B4-BE49-F238E27FC236}">
                <a16:creationId xmlns:a16="http://schemas.microsoft.com/office/drawing/2014/main" id="{04098A9B-BF12-975A-31C5-5DB9D82760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5008" y="410601"/>
            <a:ext cx="4002671" cy="618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1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5008" y="41060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81016" y="1057275"/>
            <a:ext cx="8796634" cy="2876549"/>
            <a:chOff x="515008" y="486634"/>
            <a:chExt cx="8491176" cy="6993401"/>
          </a:xfrm>
        </p:grpSpPr>
        <p:pic>
          <p:nvPicPr>
            <p:cNvPr id="7" name="Picture 44">
              <a:extLst>
                <a:ext uri="{FF2B5EF4-FFF2-40B4-BE49-F238E27FC236}">
                  <a16:creationId xmlns:a16="http://schemas.microsoft.com/office/drawing/2014/main" id="{2EAE9798-899E-45B0-8F5E-46A08A2E8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15008" y="486634"/>
              <a:ext cx="8491176" cy="6993401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277838" y="1372876"/>
              <a:ext cx="7086362" cy="47392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vi-VN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ựa chọn các sản phẩm đã sư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u</a:t>
              </a:r>
              <a:r>
                <a:rPr lang="vi-VN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tầm được để tiến hành trưng bày ở góc triển lãm.</a:t>
              </a:r>
              <a:endPara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EDEDC39E-FD23-D65A-8EFF-45426B21C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9" y="2706891"/>
            <a:ext cx="4377375" cy="380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75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9D810D5-AED3-F6E8-0EB2-029F4932CE2F}"/>
              </a:ext>
            </a:extLst>
          </p:cNvPr>
          <p:cNvSpPr/>
          <p:nvPr/>
        </p:nvSpPr>
        <p:spPr>
          <a:xfrm>
            <a:off x="239842" y="-284813"/>
            <a:ext cx="11602387" cy="691796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CEFA34-ABDE-EB6F-7CCE-ACFD87A8E6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2196432"/>
            <a:ext cx="3293128" cy="4709545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4FBFCC8F-3167-139B-466D-1C79BF7E68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08618">
            <a:off x="3750370" y="1262396"/>
            <a:ext cx="7063290" cy="51128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209A2A-A884-3066-4AA2-6F987D714149}"/>
              </a:ext>
            </a:extLst>
          </p:cNvPr>
          <p:cNvSpPr txBox="1"/>
          <p:nvPr/>
        </p:nvSpPr>
        <p:spPr>
          <a:xfrm rot="21387797">
            <a:off x="4284688" y="2257640"/>
            <a:ext cx="619291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srgbClr val="FF0000"/>
                </a:solidFill>
              </a:rPr>
              <a:t>+ Chức năng của sản phẩm</a:t>
            </a:r>
            <a:r>
              <a:rPr lang="en-US" sz="4400" dirty="0">
                <a:solidFill>
                  <a:srgbClr val="FF0000"/>
                </a:solidFill>
              </a:rPr>
              <a:t>.</a:t>
            </a:r>
            <a:endParaRPr lang="vi-VN" sz="4400" dirty="0">
              <a:solidFill>
                <a:srgbClr val="FF0000"/>
              </a:solidFill>
            </a:endParaRPr>
          </a:p>
          <a:p>
            <a:pPr lvl="0" algn="just"/>
            <a:r>
              <a:rPr lang="vi-VN" sz="4400" dirty="0">
                <a:solidFill>
                  <a:srgbClr val="FF0000"/>
                </a:solidFill>
              </a:rPr>
              <a:t>+ Nơi làm ra sản phẩm</a:t>
            </a:r>
          </a:p>
          <a:p>
            <a:pPr lvl="0" algn="just"/>
            <a:r>
              <a:rPr lang="vi-VN" sz="4400" dirty="0">
                <a:solidFill>
                  <a:srgbClr val="FF0000"/>
                </a:solidFill>
              </a:rPr>
              <a:t>+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vi-VN" sz="4400" dirty="0">
                <a:solidFill>
                  <a:srgbClr val="FF0000"/>
                </a:solidFill>
              </a:rPr>
              <a:t>Nguyên liệu làm ra sản phẩm</a:t>
            </a:r>
            <a:r>
              <a:rPr lang="en-US" sz="4400" dirty="0">
                <a:solidFill>
                  <a:srgbClr val="FF0000"/>
                </a:solidFill>
              </a:rPr>
              <a:t>.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1A74C3-8313-E28E-B571-0A09653E5A83}"/>
              </a:ext>
            </a:extLst>
          </p:cNvPr>
          <p:cNvSpPr txBox="1"/>
          <p:nvPr/>
        </p:nvSpPr>
        <p:spPr>
          <a:xfrm>
            <a:off x="1339702" y="95693"/>
            <a:ext cx="9813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Giới</a:t>
            </a:r>
            <a:r>
              <a:rPr lang="en-US" sz="4000" b="1" dirty="0"/>
              <a:t> </a:t>
            </a:r>
            <a:r>
              <a:rPr lang="en-US" sz="4000" b="1" dirty="0" err="1"/>
              <a:t>thiệu</a:t>
            </a:r>
            <a:r>
              <a:rPr lang="en-US" sz="4000" b="1" dirty="0"/>
              <a:t> </a:t>
            </a:r>
            <a:r>
              <a:rPr lang="en-US" sz="4000" b="1" dirty="0" err="1"/>
              <a:t>về</a:t>
            </a:r>
            <a:r>
              <a:rPr lang="en-US" sz="4000" b="1" dirty="0"/>
              <a:t> </a:t>
            </a:r>
            <a:r>
              <a:rPr lang="en-US" sz="4000" b="1" dirty="0" err="1"/>
              <a:t>các</a:t>
            </a:r>
            <a:r>
              <a:rPr lang="en-US" sz="4000" b="1" dirty="0"/>
              <a:t> </a:t>
            </a:r>
            <a:r>
              <a:rPr lang="en-US" sz="4000" b="1" dirty="0" err="1"/>
              <a:t>sản</a:t>
            </a:r>
            <a:r>
              <a:rPr lang="en-US" sz="4000" b="1" dirty="0"/>
              <a:t> </a:t>
            </a:r>
            <a:r>
              <a:rPr lang="en-US" sz="4000" b="1" dirty="0" err="1"/>
              <a:t>phẩm</a:t>
            </a:r>
            <a:r>
              <a:rPr lang="en-US" sz="4000" b="1" dirty="0"/>
              <a:t> </a:t>
            </a:r>
            <a:r>
              <a:rPr lang="en-US" sz="4000" b="1" dirty="0" err="1"/>
              <a:t>của</a:t>
            </a:r>
            <a:r>
              <a:rPr lang="en-US" sz="4000" b="1" dirty="0"/>
              <a:t> </a:t>
            </a:r>
            <a:r>
              <a:rPr lang="en-US" sz="4000" b="1" dirty="0" err="1"/>
              <a:t>nhóm</a:t>
            </a:r>
            <a:r>
              <a:rPr lang="en-US" sz="4000" b="1" dirty="0"/>
              <a:t> </a:t>
            </a:r>
            <a:r>
              <a:rPr lang="en-US" sz="4000" b="1" dirty="0" err="1"/>
              <a:t>mình</a:t>
            </a:r>
            <a:r>
              <a:rPr lang="en-US" sz="40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78887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8082" y="-637621"/>
            <a:ext cx="9679401" cy="6200221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08FA1023-6AC4-6343-FE2A-5C3212B9D4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356774" y="968414"/>
            <a:ext cx="1161476" cy="7665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B3E179-306D-3CB6-2E02-AE83339E5A15}"/>
              </a:ext>
            </a:extLst>
          </p:cNvPr>
          <p:cNvSpPr txBox="1"/>
          <p:nvPr/>
        </p:nvSpPr>
        <p:spPr>
          <a:xfrm>
            <a:off x="1722475" y="818932"/>
            <a:ext cx="79850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 err="1">
                <a:solidFill>
                  <a:prstClr val="white"/>
                </a:solidFill>
                <a:latin typeface="+mj-lt"/>
              </a:rPr>
              <a:t>Hoạt</a:t>
            </a:r>
            <a:r>
              <a:rPr lang="en-US" sz="48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+mj-lt"/>
              </a:rPr>
              <a:t>động</a:t>
            </a:r>
            <a:r>
              <a:rPr lang="en-US" sz="4800" b="1" dirty="0">
                <a:solidFill>
                  <a:prstClr val="white"/>
                </a:solidFill>
                <a:latin typeface="+mj-lt"/>
              </a:rPr>
              <a:t> 2: </a:t>
            </a:r>
            <a:r>
              <a:rPr lang="en-US" sz="4800" b="1" dirty="0" err="1">
                <a:solidFill>
                  <a:prstClr val="white"/>
                </a:solidFill>
                <a:latin typeface="+mj-lt"/>
              </a:rPr>
              <a:t>Triển</a:t>
            </a:r>
            <a:r>
              <a:rPr lang="en-US" sz="48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+mj-lt"/>
              </a:rPr>
              <a:t>lãm</a:t>
            </a:r>
            <a:r>
              <a:rPr lang="en-US" sz="48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+mj-lt"/>
              </a:rPr>
              <a:t>hình</a:t>
            </a:r>
            <a:r>
              <a:rPr lang="en-US" sz="48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+mj-lt"/>
              </a:rPr>
              <a:t>ảnh</a:t>
            </a:r>
            <a:r>
              <a:rPr lang="en-US" sz="48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+mj-lt"/>
              </a:rPr>
              <a:t>hoạt</a:t>
            </a:r>
            <a:r>
              <a:rPr lang="en-US" sz="48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+mj-lt"/>
              </a:rPr>
              <a:t>động</a:t>
            </a:r>
            <a:r>
              <a:rPr lang="en-US" sz="4800" b="1" dirty="0">
                <a:solidFill>
                  <a:prstClr val="white"/>
                </a:solidFill>
                <a:latin typeface="+mj-lt"/>
              </a:rPr>
              <a:t> “Theo </a:t>
            </a:r>
            <a:r>
              <a:rPr lang="en-US" sz="4800" b="1" dirty="0" err="1">
                <a:solidFill>
                  <a:prstClr val="white"/>
                </a:solidFill>
                <a:latin typeface="+mj-lt"/>
              </a:rPr>
              <a:t>dấu</a:t>
            </a:r>
            <a:r>
              <a:rPr lang="en-US" sz="48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+mj-lt"/>
              </a:rPr>
              <a:t>nghệ</a:t>
            </a:r>
            <a:r>
              <a:rPr lang="en-US" sz="48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+mj-lt"/>
              </a:rPr>
              <a:t>nhân</a:t>
            </a:r>
            <a:r>
              <a:rPr lang="en-US" sz="4800" b="1" dirty="0">
                <a:solidFill>
                  <a:prstClr val="white"/>
                </a:solidFill>
                <a:latin typeface="+mj-lt"/>
              </a:rPr>
              <a:t>” </a:t>
            </a:r>
            <a:r>
              <a:rPr lang="en-US" sz="4800" b="1" dirty="0" err="1">
                <a:solidFill>
                  <a:prstClr val="white"/>
                </a:solidFill>
                <a:latin typeface="+mj-lt"/>
              </a:rPr>
              <a:t>của</a:t>
            </a:r>
            <a:r>
              <a:rPr lang="en-US" sz="48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+mj-lt"/>
              </a:rPr>
              <a:t>các</a:t>
            </a:r>
            <a:r>
              <a:rPr lang="en-US" sz="48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+mj-lt"/>
              </a:rPr>
              <a:t>nhóm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6" name="Picture 9">
            <a:extLst>
              <a:ext uri="{FF2B5EF4-FFF2-40B4-BE49-F238E27FC236}">
                <a16:creationId xmlns:a16="http://schemas.microsoft.com/office/drawing/2014/main" id="{759FE67F-6513-7C81-53C1-F100099587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3369739"/>
            <a:ext cx="3664581" cy="3506547"/>
          </a:xfrm>
          <a:prstGeom prst="rect">
            <a:avLst/>
          </a:prstGeom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id="{855C0786-44A8-9DA1-19D7-DE13EE3D18B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999813" y="3276600"/>
            <a:ext cx="3317061" cy="330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88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9D810D5-AED3-F6E8-0EB2-029F4932CE2F}"/>
              </a:ext>
            </a:extLst>
          </p:cNvPr>
          <p:cNvSpPr/>
          <p:nvPr/>
        </p:nvSpPr>
        <p:spPr>
          <a:xfrm>
            <a:off x="239842" y="-284813"/>
            <a:ext cx="11602387" cy="691796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7880D281-A277-A547-6429-F8BFD509CF0D}"/>
              </a:ext>
            </a:extLst>
          </p:cNvPr>
          <p:cNvGrpSpPr/>
          <p:nvPr/>
        </p:nvGrpSpPr>
        <p:grpSpPr>
          <a:xfrm>
            <a:off x="-33053" y="0"/>
            <a:ext cx="12192000" cy="4392606"/>
            <a:chOff x="0" y="0"/>
            <a:chExt cx="6186311" cy="2228841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6E740B69-6007-46A7-AA83-17C71F544F7D}"/>
                </a:ext>
              </a:extLst>
            </p:cNvPr>
            <p:cNvSpPr/>
            <p:nvPr/>
          </p:nvSpPr>
          <p:spPr>
            <a:xfrm>
              <a:off x="0" y="0"/>
              <a:ext cx="6186311" cy="2228841"/>
            </a:xfrm>
            <a:custGeom>
              <a:avLst/>
              <a:gdLst/>
              <a:ahLst/>
              <a:cxnLst/>
              <a:rect l="l" t="t" r="r" b="b"/>
              <a:pathLst>
                <a:path w="6186311" h="2228841">
                  <a:moveTo>
                    <a:pt x="0" y="0"/>
                  </a:moveTo>
                  <a:lnTo>
                    <a:pt x="6186311" y="0"/>
                  </a:lnTo>
                  <a:lnTo>
                    <a:pt x="6186311" y="2228841"/>
                  </a:lnTo>
                  <a:lnTo>
                    <a:pt x="0" y="2228841"/>
                  </a:lnTo>
                  <a:close/>
                </a:path>
              </a:pathLst>
            </a:custGeom>
            <a:solidFill>
              <a:srgbClr val="C8E5C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4">
            <a:extLst>
              <a:ext uri="{FF2B5EF4-FFF2-40B4-BE49-F238E27FC236}">
                <a16:creationId xmlns:a16="http://schemas.microsoft.com/office/drawing/2014/main" id="{06384F0F-E818-0A5C-281B-FD8537B7DFA1}"/>
              </a:ext>
            </a:extLst>
          </p:cNvPr>
          <p:cNvGrpSpPr/>
          <p:nvPr/>
        </p:nvGrpSpPr>
        <p:grpSpPr>
          <a:xfrm>
            <a:off x="0" y="4392606"/>
            <a:ext cx="12192000" cy="365587"/>
            <a:chOff x="0" y="0"/>
            <a:chExt cx="6186311" cy="185501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8E0F4676-DAD6-E7F9-7027-67AEBAE21226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Picture 6">
            <a:extLst>
              <a:ext uri="{FF2B5EF4-FFF2-40B4-BE49-F238E27FC236}">
                <a16:creationId xmlns:a16="http://schemas.microsoft.com/office/drawing/2014/main" id="{D6403EDA-A866-E2DA-078E-9163A9B24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4758193"/>
            <a:ext cx="12192000" cy="300228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39029643-3376-78AE-45BC-0D67672146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956572" y="589058"/>
            <a:ext cx="4278856" cy="3214491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EA8CE938-EFC3-848C-7F34-F0FE7115A3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654570" y="527592"/>
            <a:ext cx="2624543" cy="4534847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2068E9DF-4E64-9F05-4CDE-FF73EE218D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98054" y="642243"/>
            <a:ext cx="2152772" cy="2152772"/>
          </a:xfrm>
          <a:prstGeom prst="rect">
            <a:avLst/>
          </a:prstGeom>
        </p:spPr>
      </p:pic>
      <p:grpSp>
        <p:nvGrpSpPr>
          <p:cNvPr id="14" name="Group 12">
            <a:extLst>
              <a:ext uri="{FF2B5EF4-FFF2-40B4-BE49-F238E27FC236}">
                <a16:creationId xmlns:a16="http://schemas.microsoft.com/office/drawing/2014/main" id="{2A3C0CB9-D4EC-2FE6-77AF-BB23C1B03F93}"/>
              </a:ext>
            </a:extLst>
          </p:cNvPr>
          <p:cNvGrpSpPr/>
          <p:nvPr/>
        </p:nvGrpSpPr>
        <p:grpSpPr>
          <a:xfrm>
            <a:off x="0" y="0"/>
            <a:ext cx="12192000" cy="300350"/>
            <a:chOff x="0" y="0"/>
            <a:chExt cx="6186311" cy="152400"/>
          </a:xfrm>
        </p:grpSpPr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9D0A4DFF-CE8B-D6CF-8651-CD7AAFD78AAB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BBDEC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4">
            <a:extLst>
              <a:ext uri="{FF2B5EF4-FFF2-40B4-BE49-F238E27FC236}">
                <a16:creationId xmlns:a16="http://schemas.microsoft.com/office/drawing/2014/main" id="{82A5E0CE-D37D-6BF6-4BF5-47C686328A86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0"/>
            <a:chOff x="0" y="0"/>
            <a:chExt cx="2220955" cy="152400"/>
          </a:xfrm>
        </p:grpSpPr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BB1F4FC2-9A5A-E64F-81D2-1BA2A5836E5A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BBDEC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6">
            <a:extLst>
              <a:ext uri="{FF2B5EF4-FFF2-40B4-BE49-F238E27FC236}">
                <a16:creationId xmlns:a16="http://schemas.microsoft.com/office/drawing/2014/main" id="{B0A9F458-68D1-E0A5-32CE-CBDFAD158382}"/>
              </a:ext>
            </a:extLst>
          </p:cNvPr>
          <p:cNvGrpSpPr/>
          <p:nvPr/>
        </p:nvGrpSpPr>
        <p:grpSpPr>
          <a:xfrm rot="-5400000">
            <a:off x="9853293" y="2046128"/>
            <a:ext cx="4377064" cy="300350"/>
            <a:chOff x="0" y="0"/>
            <a:chExt cx="2220955" cy="152400"/>
          </a:xfrm>
        </p:grpSpPr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73116F88-7C14-F0CC-B598-10E21FDD7E4A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BBDEC0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0" name="Picture 18">
            <a:extLst>
              <a:ext uri="{FF2B5EF4-FFF2-40B4-BE49-F238E27FC236}">
                <a16:creationId xmlns:a16="http://schemas.microsoft.com/office/drawing/2014/main" id="{32FFD6B8-680C-3C47-EA45-4588683926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076811" y="2561465"/>
            <a:ext cx="1423035" cy="2743200"/>
          </a:xfrm>
          <a:prstGeom prst="rect">
            <a:avLst/>
          </a:prstGeom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9F1BE7A5-FD89-98D7-76A1-066D94638C6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815590" y="347587"/>
            <a:ext cx="8816968" cy="500084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4CA3DB9-B100-E2DF-2C0B-F7F9846C9804}"/>
              </a:ext>
            </a:extLst>
          </p:cNvPr>
          <p:cNvSpPr txBox="1"/>
          <p:nvPr/>
        </p:nvSpPr>
        <p:spPr>
          <a:xfrm>
            <a:off x="3107936" y="1704834"/>
            <a:ext cx="690793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C</a:t>
            </a:r>
            <a:r>
              <a:rPr lang="vi-VN" sz="4400" b="1" dirty="0"/>
              <a:t>ác nhóm mời nhau đến thăm và nghe giới thiệu ở góc trưng bày sản phẩm của nhóm mình</a:t>
            </a:r>
            <a:endParaRPr lang="en-US" sz="4400" b="1" dirty="0"/>
          </a:p>
        </p:txBody>
      </p:sp>
      <p:pic>
        <p:nvPicPr>
          <p:cNvPr id="25" name="Picture 14">
            <a:extLst>
              <a:ext uri="{FF2B5EF4-FFF2-40B4-BE49-F238E27FC236}">
                <a16:creationId xmlns:a16="http://schemas.microsoft.com/office/drawing/2014/main" id="{056FF230-5002-6ED4-AABD-7F00B9EBCD0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81222" y="3517662"/>
            <a:ext cx="1551534" cy="3978291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F0C53721-CA7C-D95B-3589-5B4DBDF2987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141307" y="3836598"/>
            <a:ext cx="2050693" cy="379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0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0F0F0"/>
        </a:solidFill>
        <a:ln w="76200">
          <a:solidFill>
            <a:srgbClr val="F5B8F6"/>
          </a:solidFill>
          <a:prstDash val="dash"/>
        </a:ln>
      </a:spPr>
      <a:bodyPr rtlCol="0" anchor="ctr"/>
      <a:lstStyle>
        <a:defPPr algn="ctr">
          <a:defRPr/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295</TotalTime>
  <Words>538</Words>
  <Application>Microsoft Office PowerPoint</Application>
  <PresentationFormat>Widescreen</PresentationFormat>
  <Paragraphs>44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Calibri</vt:lpstr>
      <vt:lpstr>Calibri Light</vt:lpstr>
      <vt:lpstr>Cambria</vt:lpstr>
      <vt:lpstr>Times New Roman</vt:lpstr>
      <vt:lpstr>1_Office Theme</vt:lpstr>
      <vt:lpstr>Office Theme</vt:lpstr>
      <vt:lpstr>2_Office Theme</vt:lpstr>
      <vt:lpstr>Chủ đề Office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7</cp:revision>
  <dcterms:created xsi:type="dcterms:W3CDTF">2024-02-09T02:38:34Z</dcterms:created>
  <dcterms:modified xsi:type="dcterms:W3CDTF">2024-02-20T03:48:41Z</dcterms:modified>
  <cp:category>9Slide.vn</cp:category>
</cp:coreProperties>
</file>