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6"/>
  </p:notesMasterIdLst>
  <p:sldIdLst>
    <p:sldId id="278" r:id="rId2"/>
    <p:sldId id="294" r:id="rId3"/>
    <p:sldId id="306" r:id="rId4"/>
    <p:sldId id="307" r:id="rId5"/>
    <p:sldId id="277" r:id="rId6"/>
    <p:sldId id="259" r:id="rId7"/>
    <p:sldId id="308" r:id="rId8"/>
    <p:sldId id="260" r:id="rId9"/>
    <p:sldId id="261" r:id="rId10"/>
    <p:sldId id="269" r:id="rId11"/>
    <p:sldId id="270" r:id="rId12"/>
    <p:sldId id="309" r:id="rId13"/>
    <p:sldId id="272" r:id="rId14"/>
    <p:sldId id="273" r:id="rId15"/>
    <p:sldId id="310" r:id="rId16"/>
    <p:sldId id="311" r:id="rId17"/>
    <p:sldId id="312" r:id="rId18"/>
    <p:sldId id="313" r:id="rId19"/>
    <p:sldId id="320" r:id="rId20"/>
    <p:sldId id="321" r:id="rId21"/>
    <p:sldId id="304" r:id="rId22"/>
    <p:sldId id="322" r:id="rId23"/>
    <p:sldId id="323"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984" autoAdjust="0"/>
  </p:normalViewPr>
  <p:slideViewPr>
    <p:cSldViewPr snapToGrid="0">
      <p:cViewPr varScale="1">
        <p:scale>
          <a:sx n="48" d="100"/>
          <a:sy n="48" d="100"/>
        </p:scale>
        <p:origin x="15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C8E35-7E78-463F-8C3C-2010A6715412}"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E0FD8E-2681-4644-BA6A-0C2E27DB26F4}" type="slidenum">
              <a:rPr lang="en-US" smtClean="0"/>
              <a:t>‹#›</a:t>
            </a:fld>
            <a:endParaRPr lang="en-US"/>
          </a:p>
        </p:txBody>
      </p:sp>
    </p:spTree>
    <p:extLst>
      <p:ext uri="{BB962C8B-B14F-4D97-AF65-F5344CB8AC3E}">
        <p14:creationId xmlns:p14="http://schemas.microsoft.com/office/powerpoint/2010/main" val="184688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13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5402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774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61658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921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928608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0E75-809C-55DB-1EE8-3BE1C2190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CC789-0C2B-914F-FFEA-12143782C4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CFC82-71AD-D8F5-7BF8-F0CAC54D1C41}"/>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3D938988-F836-D731-794F-03775830C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C1251-EE2B-4F8D-FE87-65E0D01D0864}"/>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473099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4D1B-6C22-4F44-728A-584A2D2DD0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17069B-11B6-388A-80A9-5A9036AAED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25C19-F3A4-A0C6-2331-4F980F285ABC}"/>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60738571-188F-4DA8-5339-B07165AC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15EF7-E1BC-7B1F-316D-60B725806CAA}"/>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444266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9E48A0-7025-18DA-A9A3-0F0168581F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E7D88-CD64-FF5F-072E-B8F8BA8017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06B261-B6D3-C55B-53B5-CF5200018BC2}"/>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2B63E008-C45C-3406-EE82-0B9740EC3E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FC8DEA-9B6B-CAF3-A375-3B2F7BBEDD0C}"/>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59377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34289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5740-BE1F-333A-4460-485CD62A93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CAC98-2853-4A13-BA8A-A1A60F4851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66903-E6F0-0E59-7902-A96F73A0A1E3}"/>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EA2ED845-D8A3-071A-0974-ACA7021DA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6423-AC51-18C7-B2FB-699FF3C25BE2}"/>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124585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EF470-B48F-FA38-C8A7-81057B37E3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A29C40-43F9-8741-2677-02A1FD1F95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34DFF0-0D32-09C1-FE09-5C5AFF5CCF77}"/>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45DED6F7-2663-B4A1-FE5F-2DDAF8037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84373-9E7A-54D1-BB9C-1F1D083A4D4F}"/>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072877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4D1A-D387-274B-F153-363D1328CC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83AF5-F13D-C4E1-47A3-B957F0EE79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59E659-DE50-A5EE-9B1E-8B34D65BF1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12D489-C4D8-3028-8169-21354CE440FE}"/>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6" name="Footer Placeholder 5">
            <a:extLst>
              <a:ext uri="{FF2B5EF4-FFF2-40B4-BE49-F238E27FC236}">
                <a16:creationId xmlns:a16="http://schemas.microsoft.com/office/drawing/2014/main" id="{1DEE7A16-2280-A639-5D10-02484B928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6495-59C4-4CDE-8EAB-2EFA481B2182}"/>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44631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BA5B7-A2D4-9588-7100-A5F1C0B0C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6CD91-39EC-6BCC-D438-02FE7D6C5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8F094A-7F7A-24D6-42B6-C480342519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D44D0-D601-CFC8-F6E2-3595D99CD5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E5DCEA-C839-092B-988D-062DE203C3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A1C51E-D2E2-1456-A133-3A9BC33C7DD7}"/>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8" name="Footer Placeholder 7">
            <a:extLst>
              <a:ext uri="{FF2B5EF4-FFF2-40B4-BE49-F238E27FC236}">
                <a16:creationId xmlns:a16="http://schemas.microsoft.com/office/drawing/2014/main" id="{22B8219B-DB9F-A1F9-9636-2620D56C1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EB850C-9CCD-E032-4898-8CD4573C2787}"/>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437653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6935-9433-20DA-127D-A59F136510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4E2AB-252D-364A-8BA8-E8C2BF2DA6BF}"/>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4" name="Footer Placeholder 3">
            <a:extLst>
              <a:ext uri="{FF2B5EF4-FFF2-40B4-BE49-F238E27FC236}">
                <a16:creationId xmlns:a16="http://schemas.microsoft.com/office/drawing/2014/main" id="{3BCF8E0F-435B-9F92-CC00-B43EC43A05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A55366-FB92-15B6-F465-D3BEF9A7472A}"/>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17717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3799C7-16D4-9126-87BC-FE52B0950FC2}"/>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3" name="Footer Placeholder 2">
            <a:extLst>
              <a:ext uri="{FF2B5EF4-FFF2-40B4-BE49-F238E27FC236}">
                <a16:creationId xmlns:a16="http://schemas.microsoft.com/office/drawing/2014/main" id="{EF39548B-A5CE-C47B-CA54-47FF486D75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06E3A-8D75-ABED-2AC2-D0FE97785803}"/>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112161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71C4-7D5E-B7C0-CE16-2250BAD1C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50398-E60E-5F40-FF39-A773E922DD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4577E-F9C2-87B1-507D-871EDBCF2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C2AB0F-4120-EF70-01B1-D88E8B593ED7}"/>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6" name="Footer Placeholder 5">
            <a:extLst>
              <a:ext uri="{FF2B5EF4-FFF2-40B4-BE49-F238E27FC236}">
                <a16:creationId xmlns:a16="http://schemas.microsoft.com/office/drawing/2014/main" id="{E7C1F992-9E6C-9CD7-3747-CEDF432EA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B8721-B2DA-2BB0-2CA6-89909C6176F6}"/>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218401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27C3B-E024-A1CE-A7A5-052B08385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2522F-52B8-D978-8B8A-9516760C3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602EB-3E73-52C5-230B-A16342320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784DAF-420F-19AC-14BA-71ED715C84AF}"/>
              </a:ext>
            </a:extLst>
          </p:cNvPr>
          <p:cNvSpPr>
            <a:spLocks noGrp="1"/>
          </p:cNvSpPr>
          <p:nvPr>
            <p:ph type="dt" sz="half" idx="10"/>
          </p:nvPr>
        </p:nvSpPr>
        <p:spPr/>
        <p:txBody>
          <a:bodyPr/>
          <a:lstStyle/>
          <a:p>
            <a:fld id="{9D783B03-9BDC-489A-B7F3-3187BF740F2E}" type="datetimeFigureOut">
              <a:rPr lang="en-US" smtClean="0"/>
              <a:t>2/20/2024</a:t>
            </a:fld>
            <a:endParaRPr lang="en-US"/>
          </a:p>
        </p:txBody>
      </p:sp>
      <p:sp>
        <p:nvSpPr>
          <p:cNvPr id="6" name="Footer Placeholder 5">
            <a:extLst>
              <a:ext uri="{FF2B5EF4-FFF2-40B4-BE49-F238E27FC236}">
                <a16:creationId xmlns:a16="http://schemas.microsoft.com/office/drawing/2014/main" id="{C1BC9FEA-C0A8-3CDC-7DF5-14CBD9DA0C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B12B88-58E7-2C5D-D303-B082C331BEC1}"/>
              </a:ext>
            </a:extLst>
          </p:cNvPr>
          <p:cNvSpPr>
            <a:spLocks noGrp="1"/>
          </p:cNvSpPr>
          <p:nvPr>
            <p:ph type="sldNum" sz="quarter" idx="12"/>
          </p:nvPr>
        </p:nvSpPr>
        <p:spPr/>
        <p:txBody>
          <a:bodyPr/>
          <a:lstStyle/>
          <a:p>
            <a:fld id="{BA3C2BC9-4DD9-48C7-88D4-B2FCD64F210D}" type="slidenum">
              <a:rPr lang="en-US" smtClean="0"/>
              <a:t>‹#›</a:t>
            </a:fld>
            <a:endParaRPr lang="en-US"/>
          </a:p>
        </p:txBody>
      </p:sp>
    </p:spTree>
    <p:extLst>
      <p:ext uri="{BB962C8B-B14F-4D97-AF65-F5344CB8AC3E}">
        <p14:creationId xmlns:p14="http://schemas.microsoft.com/office/powerpoint/2010/main" val="388381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D617869-E48B-19E6-054B-2488676C795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B6649E7-CC16-CA19-71C7-8894D42C67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EEECD-BD29-D31F-9AFD-01366DA0F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AADE8-3D01-B108-E380-3F55E181E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783B03-9BDC-489A-B7F3-3187BF740F2E}" type="datetimeFigureOut">
              <a:rPr lang="en-US" smtClean="0"/>
              <a:t>2/20/2024</a:t>
            </a:fld>
            <a:endParaRPr lang="en-US"/>
          </a:p>
        </p:txBody>
      </p:sp>
      <p:sp>
        <p:nvSpPr>
          <p:cNvPr id="5" name="Footer Placeholder 4">
            <a:extLst>
              <a:ext uri="{FF2B5EF4-FFF2-40B4-BE49-F238E27FC236}">
                <a16:creationId xmlns:a16="http://schemas.microsoft.com/office/drawing/2014/main" id="{765E03B9-2487-A598-A651-2EF0BFDF9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95EFA2-3EF8-AB2C-9450-79D2DD2C8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3C2BC9-4DD9-48C7-88D4-B2FCD64F210D}" type="slidenum">
              <a:rPr lang="en-US" smtClean="0"/>
              <a:t>‹#›</a:t>
            </a:fld>
            <a:endParaRPr lang="en-US"/>
          </a:p>
        </p:txBody>
      </p:sp>
    </p:spTree>
    <p:extLst>
      <p:ext uri="{BB962C8B-B14F-4D97-AF65-F5344CB8AC3E}">
        <p14:creationId xmlns:p14="http://schemas.microsoft.com/office/powerpoint/2010/main" val="3658416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0.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0B686C41-737A-7A89-2639-9A6C31DE3328}"/>
              </a:ext>
            </a:extLst>
          </p:cNvPr>
          <p:cNvPicPr>
            <a:picLocks noChangeAspect="1"/>
          </p:cNvPicPr>
          <p:nvPr/>
        </p:nvPicPr>
        <p:blipFill>
          <a:blip r:embed="rId4"/>
          <a:stretch>
            <a:fillRect/>
          </a:stretch>
        </p:blipFill>
        <p:spPr>
          <a:xfrm>
            <a:off x="1557207" y="793170"/>
            <a:ext cx="7401185" cy="1652159"/>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75F821-9497-4E26-85B8-69018C1EC7CC}"/>
              </a:ext>
            </a:extLst>
          </p:cNvPr>
          <p:cNvPicPr>
            <a:picLocks noChangeAspect="1"/>
          </p:cNvPicPr>
          <p:nvPr/>
        </p:nvPicPr>
        <p:blipFill rotWithShape="1">
          <a:blip r:embed="rId3"/>
          <a:srcRect l="14103" t="9550" r="14251" b="12723"/>
          <a:stretch/>
        </p:blipFill>
        <p:spPr>
          <a:xfrm>
            <a:off x="518989" y="589776"/>
            <a:ext cx="4040754" cy="2926098"/>
          </a:xfrm>
          <a:prstGeom prst="round2DiagRect">
            <a:avLst>
              <a:gd name="adj1" fmla="val 16667"/>
              <a:gd name="adj2" fmla="val 1190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0F0168B6-D3C3-4D07-B249-58534561342F}"/>
              </a:ext>
            </a:extLst>
          </p:cNvPr>
          <p:cNvPicPr>
            <a:picLocks noChangeAspect="1"/>
          </p:cNvPicPr>
          <p:nvPr/>
        </p:nvPicPr>
        <p:blipFill rotWithShape="1">
          <a:blip r:embed="rId4"/>
          <a:srcRect l="3861" t="17569" r="7789" b="14026"/>
          <a:stretch/>
        </p:blipFill>
        <p:spPr>
          <a:xfrm>
            <a:off x="5010746" y="539775"/>
            <a:ext cx="4954287" cy="2976099"/>
          </a:xfrm>
          <a:prstGeom prst="round2DiagRect">
            <a:avLst>
              <a:gd name="adj1" fmla="val 16667"/>
              <a:gd name="adj2" fmla="val 13148"/>
            </a:avLst>
          </a:prstGeom>
          <a:ln w="88900" cap="sq">
            <a:solidFill>
              <a:srgbClr val="FFFFFF"/>
            </a:solidFill>
            <a:miter lim="800000"/>
          </a:ln>
          <a:effectLst>
            <a:outerShdw blurRad="254000" algn="tl" rotWithShape="0">
              <a:srgbClr val="000000">
                <a:alpha val="43000"/>
              </a:srgbClr>
            </a:outerShdw>
          </a:effectLst>
        </p:spPr>
      </p:pic>
      <p:pic>
        <p:nvPicPr>
          <p:cNvPr id="14" name="Picture 13">
            <a:extLst>
              <a:ext uri="{FF2B5EF4-FFF2-40B4-BE49-F238E27FC236}">
                <a16:creationId xmlns:a16="http://schemas.microsoft.com/office/drawing/2014/main" id="{1105DEBF-E56F-4B0E-8B47-B93D5561E7E6}"/>
              </a:ext>
            </a:extLst>
          </p:cNvPr>
          <p:cNvPicPr>
            <a:picLocks noChangeAspect="1"/>
          </p:cNvPicPr>
          <p:nvPr/>
        </p:nvPicPr>
        <p:blipFill>
          <a:blip r:embed="rId5"/>
          <a:stretch>
            <a:fillRect/>
          </a:stretch>
        </p:blipFill>
        <p:spPr>
          <a:xfrm>
            <a:off x="518989" y="3778621"/>
            <a:ext cx="4040754" cy="2784101"/>
          </a:xfrm>
          <a:prstGeom prst="round2DiagRect">
            <a:avLst>
              <a:gd name="adj1" fmla="val 16667"/>
              <a:gd name="adj2" fmla="val 15939"/>
            </a:avLst>
          </a:prstGeom>
          <a:ln w="88900" cap="sq">
            <a:solidFill>
              <a:srgbClr val="FFFFFF"/>
            </a:solidFill>
            <a:miter lim="800000"/>
          </a:ln>
          <a:effectLst>
            <a:outerShdw blurRad="254000" algn="tl" rotWithShape="0">
              <a:srgbClr val="000000">
                <a:alpha val="43000"/>
              </a:srgbClr>
            </a:outerShdw>
          </a:effectLst>
        </p:spPr>
      </p:pic>
      <p:pic>
        <p:nvPicPr>
          <p:cNvPr id="15" name="Picture 14">
            <a:extLst>
              <a:ext uri="{FF2B5EF4-FFF2-40B4-BE49-F238E27FC236}">
                <a16:creationId xmlns:a16="http://schemas.microsoft.com/office/drawing/2014/main" id="{A073688D-DAA5-489F-8561-8CD1C7AAF444}"/>
              </a:ext>
            </a:extLst>
          </p:cNvPr>
          <p:cNvPicPr>
            <a:picLocks noChangeAspect="1"/>
          </p:cNvPicPr>
          <p:nvPr/>
        </p:nvPicPr>
        <p:blipFill>
          <a:blip r:embed="rId6"/>
          <a:stretch>
            <a:fillRect/>
          </a:stretch>
        </p:blipFill>
        <p:spPr>
          <a:xfrm>
            <a:off x="5048845" y="3825025"/>
            <a:ext cx="4878087" cy="2737697"/>
          </a:xfrm>
          <a:prstGeom prst="round2DiagRect">
            <a:avLst>
              <a:gd name="adj1" fmla="val 16667"/>
              <a:gd name="adj2" fmla="val 7597"/>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56041A76-8874-4079-B6A5-4CF5863B0DAF}"/>
              </a:ext>
            </a:extLst>
          </p:cNvPr>
          <p:cNvSpPr txBox="1"/>
          <p:nvPr/>
        </p:nvSpPr>
        <p:spPr>
          <a:xfrm>
            <a:off x="10302658" y="926842"/>
            <a:ext cx="1468827" cy="5016758"/>
          </a:xfrm>
          <a:prstGeom prst="rect">
            <a:avLst/>
          </a:prstGeom>
          <a:solidFill>
            <a:srgbClr val="F1F9FA">
              <a:alpha val="69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phố</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Hồ</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Chí Minh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trung</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tâm</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kinh</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tế</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lớn</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nhất</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w="63500">
                  <a:noFill/>
                </a:ln>
                <a:solidFill>
                  <a:srgbClr val="DF1E29"/>
                </a:solidFill>
                <a:effectLst/>
                <a:uLnTx/>
                <a:uFillTx/>
                <a:latin typeface="Times New Roman" panose="02020603050405020304" pitchFamily="18" charset="0"/>
                <a:ea typeface="+mn-ea"/>
                <a:cs typeface="Times New Roman" panose="02020603050405020304" pitchFamily="18" charset="0"/>
              </a:rPr>
              <a:t>nước</a:t>
            </a:r>
            <a:endParaRPr kumimoji="0" lang="vi-VN" sz="3200" b="0" i="0" u="none" strike="noStrike" kern="1200" cap="none" spc="0" normalizeH="0" baseline="0" noProof="0" dirty="0">
              <a:ln w="63500">
                <a:noFill/>
              </a:ln>
              <a:solidFill>
                <a:srgbClr val="DF1E2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106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23552" y="477591"/>
            <a:ext cx="7150037" cy="1173746"/>
            <a:chOff x="398046" y="495395"/>
            <a:chExt cx="9665033" cy="117374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0C1D20"/>
            </a:solidFill>
            <a:ln w="28575">
              <a:solidFill>
                <a:srgbClr val="42506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9" y="591923"/>
              <a:ext cx="917190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311424" y="2839405"/>
            <a:ext cx="2960160" cy="1569660"/>
          </a:xfrm>
          <a:prstGeom prst="rect">
            <a:avLst/>
          </a:prstGeom>
          <a:noFill/>
          <a:ln>
            <a:solidFill>
              <a:srgbClr val="0C1D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bay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98075"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98571" y="1641477"/>
            <a:ext cx="24466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98571" y="1641477"/>
            <a:ext cx="3792933" cy="1197928"/>
          </a:xfrm>
          <a:prstGeom prst="straightConnector1">
            <a:avLst/>
          </a:prstGeom>
          <a:ln w="38100">
            <a:solidFill>
              <a:srgbClr val="0C1D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292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up)">
                                      <p:cBhvr>
                                        <p:cTn id="34" dur="500"/>
                                        <p:tgtEl>
                                          <p:spTgt spid="24"/>
                                        </p:tgtEl>
                                      </p:cBhvr>
                                    </p:animEffect>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2BCE66-489A-C561-0777-C3F97E247D22}"/>
              </a:ext>
            </a:extLst>
          </p:cNvPr>
          <p:cNvSpPr txBox="1"/>
          <p:nvPr/>
        </p:nvSpPr>
        <p:spPr>
          <a:xfrm>
            <a:off x="4857749" y="1629143"/>
            <a:ext cx="6772275" cy="3970318"/>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văn hoá: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một trong h</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ai</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trung tâm giáo dục, khoa học và công nghệ lớn nhất của đất nước với nhiều trường đại học và viện nghiên cứu</a:t>
            </a:r>
            <a:r>
              <a:rPr lang="vi-VN" sz="3600">
                <a:solidFill>
                  <a:prstClr val="black"/>
                </a:solidFill>
                <a:latin typeface="Cambria" panose="02040503050406030204" pitchFamily="18" charset="0"/>
                <a:ea typeface="Cambria" panose="02040503050406030204" pitchFamily="18" charset="0"/>
                <a:cs typeface="Times New Roman" panose="02020603050405020304" pitchFamily="18" charset="0"/>
              </a:rPr>
              <a:t>...  Có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nhiều di tích lịch sử, văn hoá, bảo tàng và các khu vui chơi giải trí lớn...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588BF34-0452-97F5-40F3-EBB7BAF48805}"/>
              </a:ext>
            </a:extLst>
          </p:cNvPr>
          <p:cNvPicPr>
            <a:picLocks noChangeAspect="1"/>
          </p:cNvPicPr>
          <p:nvPr/>
        </p:nvPicPr>
        <p:blipFill>
          <a:blip r:embed="rId3"/>
          <a:stretch>
            <a:fillRect/>
          </a:stretch>
        </p:blipFill>
        <p:spPr>
          <a:xfrm rot="532505">
            <a:off x="461962" y="828675"/>
            <a:ext cx="4064283"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CD976DD-85DE-9D6F-C7A4-B0A2D84AC303}"/>
              </a:ext>
            </a:extLst>
          </p:cNvPr>
          <p:cNvPicPr>
            <a:picLocks noChangeAspect="1"/>
          </p:cNvPicPr>
          <p:nvPr/>
        </p:nvPicPr>
        <p:blipFill>
          <a:blip r:embed="rId4"/>
          <a:stretch>
            <a:fillRect/>
          </a:stretch>
        </p:blipFill>
        <p:spPr>
          <a:xfrm rot="21204153">
            <a:off x="666751" y="3304982"/>
            <a:ext cx="3286125" cy="2771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946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CE2BF4-7ACB-46A0-8808-175078B45178}"/>
              </a:ext>
            </a:extLst>
          </p:cNvPr>
          <p:cNvPicPr>
            <a:picLocks noChangeAspect="1"/>
          </p:cNvPicPr>
          <p:nvPr/>
        </p:nvPicPr>
        <p:blipFill rotWithShape="1">
          <a:blip r:embed="rId3"/>
          <a:srcRect l="8118" t="6907" r="18117" b="9815"/>
          <a:stretch/>
        </p:blipFill>
        <p:spPr>
          <a:xfrm>
            <a:off x="336177" y="316230"/>
            <a:ext cx="3684493" cy="2776592"/>
          </a:xfrm>
          <a:prstGeom prst="round2DiagRect">
            <a:avLst>
              <a:gd name="adj1" fmla="val 16667"/>
              <a:gd name="adj2" fmla="val 10159"/>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A6AF7FA2-D7CD-47E4-8C87-7DEC10550F3E}"/>
              </a:ext>
            </a:extLst>
          </p:cNvPr>
          <p:cNvPicPr>
            <a:picLocks noChangeAspect="1"/>
          </p:cNvPicPr>
          <p:nvPr/>
        </p:nvPicPr>
        <p:blipFill rotWithShape="1">
          <a:blip r:embed="rId4"/>
          <a:srcRect l="13686" r="13686"/>
          <a:stretch/>
        </p:blipFill>
        <p:spPr>
          <a:xfrm>
            <a:off x="497540" y="3321423"/>
            <a:ext cx="3523130" cy="3233972"/>
          </a:xfrm>
          <a:prstGeom prst="round2DiagRect">
            <a:avLst>
              <a:gd name="adj1" fmla="val 16667"/>
              <a:gd name="adj2" fmla="val 5637"/>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FC31B647-4FA8-4D30-938E-6624243ABA2A}"/>
              </a:ext>
            </a:extLst>
          </p:cNvPr>
          <p:cNvPicPr>
            <a:picLocks noChangeAspect="1"/>
          </p:cNvPicPr>
          <p:nvPr/>
        </p:nvPicPr>
        <p:blipFill>
          <a:blip r:embed="rId5"/>
          <a:stretch>
            <a:fillRect/>
          </a:stretch>
        </p:blipFill>
        <p:spPr>
          <a:xfrm>
            <a:off x="4381500" y="316231"/>
            <a:ext cx="4442547" cy="2776592"/>
          </a:xfrm>
          <a:prstGeom prst="round2DiagRect">
            <a:avLst>
              <a:gd name="adj1" fmla="val 16667"/>
              <a:gd name="adj2" fmla="val 15435"/>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B6B7DC08-05B9-43A5-919A-036F05D06CAB}"/>
              </a:ext>
            </a:extLst>
          </p:cNvPr>
          <p:cNvPicPr>
            <a:picLocks noChangeAspect="1"/>
          </p:cNvPicPr>
          <p:nvPr/>
        </p:nvPicPr>
        <p:blipFill>
          <a:blip r:embed="rId6"/>
          <a:stretch>
            <a:fillRect/>
          </a:stretch>
        </p:blipFill>
        <p:spPr>
          <a:xfrm>
            <a:off x="4381500" y="3503685"/>
            <a:ext cx="4442547" cy="2869448"/>
          </a:xfrm>
          <a:prstGeom prst="round2DiagRect">
            <a:avLst>
              <a:gd name="adj1" fmla="val 16667"/>
              <a:gd name="adj2" fmla="val 14996"/>
            </a:avLst>
          </a:prstGeom>
          <a:ln w="88900" cap="sq">
            <a:solidFill>
              <a:srgbClr val="FFFFFF"/>
            </a:solidFill>
            <a:miter lim="800000"/>
          </a:ln>
          <a:effectLst>
            <a:outerShdw blurRad="254000" algn="tl" rotWithShape="0">
              <a:srgbClr val="000000">
                <a:alpha val="43000"/>
              </a:srgbClr>
            </a:outerShdw>
          </a:effectLst>
        </p:spPr>
      </p:pic>
      <p:pic>
        <p:nvPicPr>
          <p:cNvPr id="19" name="Picture 18">
            <a:extLst>
              <a:ext uri="{FF2B5EF4-FFF2-40B4-BE49-F238E27FC236}">
                <a16:creationId xmlns:a16="http://schemas.microsoft.com/office/drawing/2014/main" id="{3D2FB9E5-C9CC-4392-86DC-8BE753DAB805}"/>
              </a:ext>
            </a:extLst>
          </p:cNvPr>
          <p:cNvPicPr>
            <a:picLocks noChangeAspect="1"/>
          </p:cNvPicPr>
          <p:nvPr/>
        </p:nvPicPr>
        <p:blipFill rotWithShape="1">
          <a:blip r:embed="rId7"/>
          <a:srcRect l="24401" r="35082"/>
          <a:stretch/>
        </p:blipFill>
        <p:spPr>
          <a:xfrm>
            <a:off x="9076764" y="316230"/>
            <a:ext cx="3115236" cy="6239165"/>
          </a:xfrm>
          <a:prstGeom prst="round2DiagRect">
            <a:avLst>
              <a:gd name="adj1" fmla="val 16667"/>
              <a:gd name="adj2" fmla="val 13354"/>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1306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84FC94E-BEE3-4BBA-A1D7-B55EC7A66F55}"/>
              </a:ext>
            </a:extLst>
          </p:cNvPr>
          <p:cNvPicPr>
            <a:picLocks noChangeAspect="1"/>
          </p:cNvPicPr>
          <p:nvPr/>
        </p:nvPicPr>
        <p:blipFill>
          <a:blip r:embed="rId3"/>
          <a:stretch>
            <a:fillRect/>
          </a:stretch>
        </p:blipFill>
        <p:spPr>
          <a:xfrm>
            <a:off x="0" y="4680197"/>
            <a:ext cx="6096000" cy="1966439"/>
          </a:xfrm>
          <a:prstGeom prst="rect">
            <a:avLst/>
          </a:prstGeom>
        </p:spPr>
      </p:pic>
      <p:grpSp>
        <p:nvGrpSpPr>
          <p:cNvPr id="13" name="Group 12">
            <a:extLst>
              <a:ext uri="{FF2B5EF4-FFF2-40B4-BE49-F238E27FC236}">
                <a16:creationId xmlns:a16="http://schemas.microsoft.com/office/drawing/2014/main" id="{FB2CFCAC-E59A-4DD2-8A60-9B5BDB08C78D}"/>
              </a:ext>
            </a:extLst>
          </p:cNvPr>
          <p:cNvGrpSpPr/>
          <p:nvPr/>
        </p:nvGrpSpPr>
        <p:grpSpPr>
          <a:xfrm>
            <a:off x="2400496" y="477591"/>
            <a:ext cx="7150037" cy="1163886"/>
            <a:chOff x="398046" y="495395"/>
            <a:chExt cx="9665033" cy="1163886"/>
          </a:xfrm>
        </p:grpSpPr>
        <p:sp>
          <p:nvSpPr>
            <p:cNvPr id="17" name="Rectangle: Rounded Corners 16">
              <a:extLst>
                <a:ext uri="{FF2B5EF4-FFF2-40B4-BE49-F238E27FC236}">
                  <a16:creationId xmlns:a16="http://schemas.microsoft.com/office/drawing/2014/main" id="{05A0D468-CF75-4147-8DF1-26DB5399196D}"/>
                </a:ext>
              </a:extLst>
            </p:cNvPr>
            <p:cNvSpPr/>
            <p:nvPr/>
          </p:nvSpPr>
          <p:spPr>
            <a:xfrm>
              <a:off x="398046" y="495395"/>
              <a:ext cx="9665033" cy="1163886"/>
            </a:xfrm>
            <a:prstGeom prst="roundRect">
              <a:avLst>
                <a:gd name="adj" fmla="val 50000"/>
              </a:avLst>
            </a:prstGeom>
            <a:solidFill>
              <a:srgbClr val="3EA12B"/>
            </a:solidFill>
            <a:ln w="28575">
              <a:solidFill>
                <a:srgbClr val="3EA1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4B9309F2-4CB8-4926-B5B4-924632221E70}"/>
                </a:ext>
              </a:extLst>
            </p:cNvPr>
            <p:cNvSpPr txBox="1"/>
            <p:nvPr/>
          </p:nvSpPr>
          <p:spPr>
            <a:xfrm>
              <a:off x="644608" y="591923"/>
              <a:ext cx="91719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phố</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Chí</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khoa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lớn</a:t>
              </a:r>
              <a:endPar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 name="TextBox 17">
            <a:extLst>
              <a:ext uri="{FF2B5EF4-FFF2-40B4-BE49-F238E27FC236}">
                <a16:creationId xmlns:a16="http://schemas.microsoft.com/office/drawing/2014/main" id="{6DB91E98-103D-47F7-B035-30E3738A0DE5}"/>
              </a:ext>
            </a:extLst>
          </p:cNvPr>
          <p:cNvSpPr txBox="1"/>
          <p:nvPr/>
        </p:nvSpPr>
        <p:spPr>
          <a:xfrm>
            <a:off x="773182" y="2839405"/>
            <a:ext cx="3254628"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nghiên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EF2B256D-2E25-467E-9205-D1A9DDC99E6E}"/>
              </a:ext>
            </a:extLst>
          </p:cNvPr>
          <p:cNvSpPr txBox="1"/>
          <p:nvPr/>
        </p:nvSpPr>
        <p:spPr>
          <a:xfrm>
            <a:off x="4763154" y="2839405"/>
            <a:ext cx="2960160" cy="1384995"/>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lãm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1">
            <a:extLst>
              <a:ext uri="{FF2B5EF4-FFF2-40B4-BE49-F238E27FC236}">
                <a16:creationId xmlns:a16="http://schemas.microsoft.com/office/drawing/2014/main" id="{C65A658F-22F9-4342-A750-2F1C7781BB5C}"/>
              </a:ext>
            </a:extLst>
          </p:cNvPr>
          <p:cNvSpPr txBox="1"/>
          <p:nvPr/>
        </p:nvSpPr>
        <p:spPr>
          <a:xfrm>
            <a:off x="8259106" y="2839405"/>
            <a:ext cx="2661376" cy="954107"/>
          </a:xfrm>
          <a:prstGeom prst="rect">
            <a:avLst/>
          </a:prstGeom>
          <a:noFill/>
          <a:ln>
            <a:solidFill>
              <a:srgbClr val="3EA12B"/>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giải</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trí</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995B1DCE-7F86-416D-A397-739ABC50E4EE}"/>
              </a:ext>
            </a:extLst>
          </p:cNvPr>
          <p:cNvCxnSpPr>
            <a:stCxn id="17" idx="2"/>
            <a:endCxn id="18" idx="0"/>
          </p:cNvCxnSpPr>
          <p:nvPr/>
        </p:nvCxnSpPr>
        <p:spPr>
          <a:xfrm flipH="1">
            <a:off x="2400496" y="1641477"/>
            <a:ext cx="35750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61B1A4-DF4E-4825-A226-85DE630766FE}"/>
              </a:ext>
            </a:extLst>
          </p:cNvPr>
          <p:cNvCxnSpPr>
            <a:cxnSpLocks/>
            <a:stCxn id="17" idx="2"/>
            <a:endCxn id="20" idx="0"/>
          </p:cNvCxnSpPr>
          <p:nvPr/>
        </p:nvCxnSpPr>
        <p:spPr>
          <a:xfrm>
            <a:off x="5975515" y="1641477"/>
            <a:ext cx="26771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3300C51-604B-4E10-AD65-B233FAB568D1}"/>
              </a:ext>
            </a:extLst>
          </p:cNvPr>
          <p:cNvCxnSpPr>
            <a:cxnSpLocks/>
            <a:stCxn id="17" idx="2"/>
            <a:endCxn id="22" idx="0"/>
          </p:cNvCxnSpPr>
          <p:nvPr/>
        </p:nvCxnSpPr>
        <p:spPr>
          <a:xfrm>
            <a:off x="5975515" y="1641477"/>
            <a:ext cx="3614279" cy="1197928"/>
          </a:xfrm>
          <a:prstGeom prst="straightConnector1">
            <a:avLst/>
          </a:prstGeom>
          <a:ln w="38100">
            <a:solidFill>
              <a:srgbClr val="3EA12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343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4" name="Picture 3">
            <a:extLst>
              <a:ext uri="{FF2B5EF4-FFF2-40B4-BE49-F238E27FC236}">
                <a16:creationId xmlns:a16="http://schemas.microsoft.com/office/drawing/2014/main" id="{3F374DF6-2195-F326-7C8B-755814F52EBF}"/>
              </a:ext>
            </a:extLst>
          </p:cNvPr>
          <p:cNvPicPr>
            <a:picLocks noChangeAspect="1"/>
          </p:cNvPicPr>
          <p:nvPr/>
        </p:nvPicPr>
        <p:blipFill>
          <a:blip r:embed="rId3"/>
          <a:stretch>
            <a:fillRect/>
          </a:stretch>
        </p:blipFill>
        <p:spPr>
          <a:xfrm>
            <a:off x="1487745" y="1235863"/>
            <a:ext cx="10169009" cy="2328874"/>
          </a:xfrm>
          <a:prstGeom prst="rect">
            <a:avLst/>
          </a:prstGeom>
        </p:spPr>
      </p:pic>
    </p:spTree>
    <p:extLst>
      <p:ext uri="{BB962C8B-B14F-4D97-AF65-F5344CB8AC3E}">
        <p14:creationId xmlns:p14="http://schemas.microsoft.com/office/powerpoint/2010/main" val="4135362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228725"/>
            <a:ext cx="5899355" cy="381000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Cambria" panose="02040503050406030204" pitchFamily="18" charset="0"/>
                <a:ea typeface="Cambria" panose="02040503050406030204" pitchFamily="18" charset="0"/>
              </a:rPr>
              <a:t>Hoạt động </a:t>
            </a:r>
            <a:r>
              <a:rPr lang="en-US" sz="4000" b="1" dirty="0">
                <a:solidFill>
                  <a:prstClr val="white"/>
                </a:solidFill>
                <a:latin typeface="Cambria" panose="02040503050406030204" pitchFamily="18" charset="0"/>
                <a:ea typeface="Cambria" panose="02040503050406030204" pitchFamily="18" charset="0"/>
              </a:rPr>
              <a:t>2</a:t>
            </a:r>
            <a:r>
              <a:rPr lang="vi-VN" sz="4000" b="1" dirty="0">
                <a:solidFill>
                  <a:prstClr val="white"/>
                </a:solidFill>
                <a:latin typeface="Cambria" panose="02040503050406030204" pitchFamily="18" charset="0"/>
                <a:ea typeface="Cambria" panose="02040503050406030204" pitchFamily="18" charset="0"/>
              </a:rPr>
              <a:t>: Những biểu hiện chứng tỏ TPHCM là một trung tâm kinh tế, văn hoá, giáo dục của đất nước</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419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Lập và hoàn thiện bảng (theo gợi ý dưới đây) về những biểu hiện chứng tỏ Thành phố Hồ Chí Minh là một trung tâm kinh tế, văn hóa, giáo dục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6" name="Picture 5">
            <a:extLst>
              <a:ext uri="{FF2B5EF4-FFF2-40B4-BE49-F238E27FC236}">
                <a16:creationId xmlns:a16="http://schemas.microsoft.com/office/drawing/2014/main" id="{105127CC-BCE2-8B23-F8E0-41A175F05972}"/>
              </a:ext>
            </a:extLst>
          </p:cNvPr>
          <p:cNvPicPr>
            <a:picLocks noChangeAspect="1"/>
          </p:cNvPicPr>
          <p:nvPr/>
        </p:nvPicPr>
        <p:blipFill>
          <a:blip r:embed="rId2"/>
          <a:stretch>
            <a:fillRect/>
          </a:stretch>
        </p:blipFill>
        <p:spPr>
          <a:xfrm>
            <a:off x="1376362" y="2176462"/>
            <a:ext cx="9084716" cy="3567113"/>
          </a:xfrm>
          <a:prstGeom prst="rect">
            <a:avLst/>
          </a:prstGeom>
        </p:spPr>
      </p:pic>
    </p:spTree>
    <p:extLst>
      <p:ext uri="{BB962C8B-B14F-4D97-AF65-F5344CB8AC3E}">
        <p14:creationId xmlns:p14="http://schemas.microsoft.com/office/powerpoint/2010/main" val="3724533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70997D3-280A-433B-E3C6-3B3692B21D80}"/>
              </a:ext>
            </a:extLst>
          </p:cNvPr>
          <p:cNvGraphicFramePr>
            <a:graphicFrameLocks noGrp="1"/>
          </p:cNvGraphicFramePr>
          <p:nvPr>
            <p:extLst>
              <p:ext uri="{D42A27DB-BD31-4B8C-83A1-F6EECF244321}">
                <p14:modId xmlns:p14="http://schemas.microsoft.com/office/powerpoint/2010/main" val="2133830099"/>
              </p:ext>
            </p:extLst>
          </p:nvPr>
        </p:nvGraphicFramePr>
        <p:xfrm>
          <a:off x="685800" y="1037748"/>
          <a:ext cx="10515600" cy="4753451"/>
        </p:xfrm>
        <a:graphic>
          <a:graphicData uri="http://schemas.openxmlformats.org/drawingml/2006/table">
            <a:tbl>
              <a:tblPr/>
              <a:tblGrid>
                <a:gridCol w="1009650">
                  <a:extLst>
                    <a:ext uri="{9D8B030D-6E8A-4147-A177-3AD203B41FA5}">
                      <a16:colId xmlns:a16="http://schemas.microsoft.com/office/drawing/2014/main" val="196758990"/>
                    </a:ext>
                  </a:extLst>
                </a:gridCol>
                <a:gridCol w="1895475">
                  <a:extLst>
                    <a:ext uri="{9D8B030D-6E8A-4147-A177-3AD203B41FA5}">
                      <a16:colId xmlns:a16="http://schemas.microsoft.com/office/drawing/2014/main" val="1790505104"/>
                    </a:ext>
                  </a:extLst>
                </a:gridCol>
                <a:gridCol w="7610475">
                  <a:extLst>
                    <a:ext uri="{9D8B030D-6E8A-4147-A177-3AD203B41FA5}">
                      <a16:colId xmlns:a16="http://schemas.microsoft.com/office/drawing/2014/main" val="3507426381"/>
                    </a:ext>
                  </a:extLst>
                </a:gridCol>
              </a:tblGrid>
              <a:tr h="483180">
                <a:tc>
                  <a:txBody>
                    <a:bodyPr/>
                    <a:lstStyle/>
                    <a:p>
                      <a:pPr algn="ctr" fontAlgn="t"/>
                      <a:r>
                        <a:rPr lang="en-US" sz="2400" b="1" dirty="0">
                          <a:solidFill>
                            <a:srgbClr val="000000"/>
                          </a:solidFill>
                          <a:effectLst/>
                          <a:latin typeface="Cambria" panose="02040503050406030204" pitchFamily="18" charset="0"/>
                          <a:ea typeface="Cambria" panose="02040503050406030204" pitchFamily="18" charset="0"/>
                        </a:rPr>
                        <a:t>TT</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a:solidFill>
                            <a:srgbClr val="000000"/>
                          </a:solidFill>
                          <a:effectLst/>
                          <a:latin typeface="Cambria" panose="02040503050406030204" pitchFamily="18" charset="0"/>
                          <a:ea typeface="Cambria" panose="02040503050406030204" pitchFamily="18" charset="0"/>
                        </a:rPr>
                        <a:t>Lĩnh vực</a:t>
                      </a:r>
                      <a:endParaRPr lang="en-US" sz="240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2400" b="1" dirty="0" err="1">
                          <a:solidFill>
                            <a:srgbClr val="000000"/>
                          </a:solidFill>
                          <a:effectLst/>
                          <a:latin typeface="Cambria" panose="02040503050406030204" pitchFamily="18" charset="0"/>
                          <a:ea typeface="Cambria" panose="02040503050406030204" pitchFamily="18" charset="0"/>
                        </a:rPr>
                        <a:t>Biểu</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7450143"/>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1</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Kinh tế</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en-US"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3610574"/>
                  </a:ext>
                </a:extLst>
              </a:tr>
              <a:tr h="1188363">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2</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Văn hóa</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850515066"/>
                  </a:ext>
                </a:extLst>
              </a:tr>
              <a:tr h="1540954">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3</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r>
                        <a:rPr lang="en-US" sz="2400">
                          <a:solidFill>
                            <a:srgbClr val="000000"/>
                          </a:solidFill>
                          <a:effectLst/>
                          <a:latin typeface="Cambria" panose="02040503050406030204" pitchFamily="18" charset="0"/>
                          <a:ea typeface="Cambria" panose="02040503050406030204" pitchFamily="18" charset="0"/>
                        </a:rPr>
                        <a:t>Giáo dục</a:t>
                      </a: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t"/>
                      <a:endParaRPr lang="vi-VN" sz="2400" dirty="0">
                        <a:solidFill>
                          <a:srgbClr val="000000"/>
                        </a:solidFill>
                        <a:effectLst/>
                        <a:latin typeface="Cambria" panose="02040503050406030204" pitchFamily="18" charset="0"/>
                        <a:ea typeface="Cambria" panose="02040503050406030204" pitchFamily="18"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54804224"/>
                  </a:ext>
                </a:extLst>
              </a:tr>
            </a:tbl>
          </a:graphicData>
        </a:graphic>
      </p:graphicFrame>
      <p:sp>
        <p:nvSpPr>
          <p:cNvPr id="5" name="TextBox 4">
            <a:extLst>
              <a:ext uri="{FF2B5EF4-FFF2-40B4-BE49-F238E27FC236}">
                <a16:creationId xmlns:a16="http://schemas.microsoft.com/office/drawing/2014/main" id="{10029953-47AC-FEDE-9E4E-ECF2E9F18966}"/>
              </a:ext>
            </a:extLst>
          </p:cNvPr>
          <p:cNvSpPr txBox="1"/>
          <p:nvPr/>
        </p:nvSpPr>
        <p:spPr>
          <a:xfrm>
            <a:off x="3762375" y="1628775"/>
            <a:ext cx="7296150" cy="1384995"/>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Tập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rất</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nghiệp</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khu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công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nghệ</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cao</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nhiều</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ngân</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hàng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và</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trung</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tâm</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tài</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chính</a:t>
            </a:r>
            <a:r>
              <a:rPr lang="en-US" sz="2800" b="0" i="0" dirty="0">
                <a:solidFill>
                  <a:srgbClr val="FF0000"/>
                </a:solidFill>
                <a:effectLst/>
                <a:latin typeface="Cambria" panose="02040503050406030204" pitchFamily="18" charset="0"/>
                <a:ea typeface="Cambria" panose="02040503050406030204" pitchFamily="18" charset="0"/>
              </a:rPr>
              <a:t> </a:t>
            </a:r>
            <a:r>
              <a:rPr lang="en-US" sz="2800" b="0" i="0" dirty="0" err="1">
                <a:solidFill>
                  <a:srgbClr val="FF0000"/>
                </a:solidFill>
                <a:effectLst/>
                <a:latin typeface="Cambria" panose="02040503050406030204" pitchFamily="18" charset="0"/>
                <a:ea typeface="Cambria" panose="02040503050406030204" pitchFamily="18" charset="0"/>
              </a:rPr>
              <a:t>lớn</a:t>
            </a:r>
            <a:r>
              <a:rPr lang="en-US" sz="2800" b="0" i="0" dirty="0">
                <a:solidFill>
                  <a:srgbClr val="FF0000"/>
                </a:solidFill>
                <a:effectLst/>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E9468877-76C1-9D26-914C-3CCA6CB20C44}"/>
              </a:ext>
            </a:extLst>
          </p:cNvPr>
          <p:cNvSpPr txBox="1"/>
          <p:nvPr/>
        </p:nvSpPr>
        <p:spPr>
          <a:xfrm>
            <a:off x="3762375" y="3228975"/>
            <a:ext cx="7296150" cy="954107"/>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 Có nhiều di tích lịch sử - văn hóa, bảo tàng và các khu vui chơi giải trí lớn,…</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4D9E100-38F1-4F01-A8D2-25CB517D4483}"/>
              </a:ext>
            </a:extLst>
          </p:cNvPr>
          <p:cNvSpPr txBox="1"/>
          <p:nvPr/>
        </p:nvSpPr>
        <p:spPr>
          <a:xfrm>
            <a:off x="3714750" y="4305300"/>
            <a:ext cx="7296150" cy="1384995"/>
          </a:xfrm>
          <a:prstGeom prst="rect">
            <a:avLst/>
          </a:prstGeom>
          <a:noFill/>
        </p:spPr>
        <p:txBody>
          <a:bodyPr wrap="square" rtlCol="0">
            <a:spAutoFit/>
          </a:bodyPr>
          <a:lstStyle/>
          <a:p>
            <a:pPr algn="just"/>
            <a:r>
              <a:rPr lang="vi-VN" sz="2800">
                <a:solidFill>
                  <a:srgbClr val="FF0000"/>
                </a:solidFill>
                <a:latin typeface="Cambria" panose="02040503050406030204" pitchFamily="18" charset="0"/>
                <a:ea typeface="Cambria" panose="02040503050406030204" pitchFamily="18" charset="0"/>
              </a:rPr>
              <a:t>- Là một trong hai trung tâm giáo dục, khoa học và công nghệ lớn của đất nước với nhiều trường đại học và viện nghiên cứu,...</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965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id="{5B384823-9A3E-DCEA-11D0-754F39CA4CD9}"/>
              </a:ext>
            </a:extLst>
          </p:cNvPr>
          <p:cNvPicPr>
            <a:picLocks noChangeAspect="1"/>
          </p:cNvPicPr>
          <p:nvPr/>
        </p:nvPicPr>
        <p:blipFill>
          <a:blip r:embed="rId4"/>
          <a:stretch>
            <a:fillRect/>
          </a:stretch>
        </p:blipFill>
        <p:spPr>
          <a:xfrm>
            <a:off x="1122866" y="710480"/>
            <a:ext cx="7431668" cy="1950889"/>
          </a:xfrm>
          <a:prstGeom prst="rect">
            <a:avLst/>
          </a:prstGeom>
        </p:spPr>
      </p:pic>
    </p:spTree>
    <p:extLst>
      <p:ext uri="{BB962C8B-B14F-4D97-AF65-F5344CB8AC3E}">
        <p14:creationId xmlns:p14="http://schemas.microsoft.com/office/powerpoint/2010/main" val="264319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917574" y="208077"/>
            <a:ext cx="10651573" cy="1527755"/>
            <a:chOff x="917574" y="208077"/>
            <a:chExt cx="10651573" cy="1527755"/>
          </a:xfrm>
        </p:grpSpPr>
        <p:sp>
          <p:nvSpPr>
            <p:cNvPr id="11" name="Rounded Rectangle 10"/>
            <p:cNvSpPr/>
            <p:nvPr/>
          </p:nvSpPr>
          <p:spPr>
            <a:xfrm>
              <a:off x="917574" y="208077"/>
              <a:ext cx="10651573" cy="15277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342105" y="481328"/>
              <a:ext cx="97967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phố</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Chí Minh </a:t>
              </a:r>
              <a:r>
                <a:rPr kumimoji="0" lang="en-US" sz="48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nằm</a:t>
              </a:r>
              <a:r>
                <a:rPr kumimoji="0" lang="en-US"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ở?</a:t>
              </a:r>
              <a:endParaRPr kumimoji="0" lang="vi-VN" sz="4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08609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Arial" panose="020B0604020202020204" pitchFamily="34" charset="0"/>
                <a:cs typeface="Calibri" pitchFamily="34" charset="0"/>
              </a:rPr>
              <a:t>Trung du </a:t>
            </a:r>
            <a:r>
              <a:rPr lang="en-US" sz="4000" b="1" dirty="0" err="1">
                <a:solidFill>
                  <a:prstClr val="black"/>
                </a:solidFill>
                <a:latin typeface="Arial" panose="020B0604020202020204" pitchFamily="34" charset="0"/>
                <a:cs typeface="Calibri" pitchFamily="34" charset="0"/>
              </a:rPr>
              <a:t>và</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miền</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núi</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Bắc</a:t>
            </a:r>
            <a:r>
              <a:rPr lang="en-US" sz="4000" b="1" dirty="0">
                <a:solidFill>
                  <a:prstClr val="black"/>
                </a:solidFill>
                <a:latin typeface="Arial" panose="020B0604020202020204" pitchFamily="34" charset="0"/>
                <a:cs typeface="Calibri" pitchFamily="34" charset="0"/>
              </a:rPr>
              <a:t>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112565"/>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Arial" panose="020B0604020202020204" pitchFamily="34" charset="0"/>
                <a:cs typeface="Calibri" pitchFamily="34" charset="0"/>
              </a:rPr>
              <a:t>Đông</a:t>
            </a:r>
            <a:r>
              <a:rPr lang="en-US" sz="4000" b="1" dirty="0">
                <a:solidFill>
                  <a:prstClr val="black"/>
                </a:solidFill>
                <a:latin typeface="Arial" panose="020B0604020202020204" pitchFamily="34" charset="0"/>
                <a:cs typeface="Calibri" pitchFamily="34" charset="0"/>
              </a:rPr>
              <a:t> Nam </a:t>
            </a:r>
            <a:r>
              <a:rPr lang="en-US" sz="4000" b="1" dirty="0" err="1">
                <a:solidFill>
                  <a:prstClr val="black"/>
                </a:solidFill>
                <a:latin typeface="Arial" panose="020B0604020202020204" pitchFamily="34" charset="0"/>
                <a:cs typeface="Calibri" pitchFamily="34" charset="0"/>
              </a:rPr>
              <a:t>Bộ</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139037"/>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Duyên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Hải</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Miền</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Trung</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3" name="TextBox 12"/>
          <p:cNvSpPr txBox="1"/>
          <p:nvPr/>
        </p:nvSpPr>
        <p:spPr>
          <a:xfrm>
            <a:off x="996448" y="5196454"/>
            <a:ext cx="9451837" cy="707886"/>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Calibri" pitchFamily="34" charset="0"/>
              </a:rPr>
              <a:t>Tây</a:t>
            </a:r>
            <a:r>
              <a:rPr kumimoji="0" lang="en-US" sz="4000" b="1" i="0" u="none" strike="noStrike" kern="1200" cap="none" spc="0" normalizeH="0" noProof="0" dirty="0">
                <a:ln>
                  <a:noFill/>
                </a:ln>
                <a:solidFill>
                  <a:prstClr val="black"/>
                </a:solidFill>
                <a:effectLst/>
                <a:uLnTx/>
                <a:uFillTx/>
                <a:latin typeface="Arial" panose="020B0604020202020204" pitchFamily="34" charset="0"/>
                <a:ea typeface="+mn-ea"/>
                <a:cs typeface="Calibri" pitchFamily="34" charset="0"/>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mn-ea"/>
                <a:cs typeface="Calibri" pitchFamily="34" charset="0"/>
              </a:rPr>
              <a:t>Nguyên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038903"/>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110708"/>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103001"/>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16" name="Oval 15">
            <a:extLst>
              <a:ext uri="{FF2B5EF4-FFF2-40B4-BE49-F238E27FC236}">
                <a16:creationId xmlns:a16="http://schemas.microsoft.com/office/drawing/2014/main" id="{14958249-B0F2-F471-8A54-D7951398BC61}"/>
              </a:ext>
            </a:extLst>
          </p:cNvPr>
          <p:cNvSpPr/>
          <p:nvPr/>
        </p:nvSpPr>
        <p:spPr>
          <a:xfrm>
            <a:off x="252842" y="5135050"/>
            <a:ext cx="765447" cy="765447"/>
          </a:xfrm>
          <a:prstGeom prst="ellipse">
            <a:avLst/>
          </a:prstGeom>
          <a:solidFill>
            <a:srgbClr val="7030A0"/>
          </a:solidFill>
          <a:ln>
            <a:noFill/>
          </a:ln>
          <a:effectLst>
            <a:glow rad="2286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D</a:t>
            </a:r>
          </a:p>
        </p:txBody>
      </p:sp>
      <p:pic>
        <p:nvPicPr>
          <p:cNvPr id="17" name="Graphic 16">
            <a:extLst>
              <a:ext uri="{FF2B5EF4-FFF2-40B4-BE49-F238E27FC236}">
                <a16:creationId xmlns:a16="http://schemas.microsoft.com/office/drawing/2014/main" id="{9C407913-E116-DBB3-3BC8-6EA111C61E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205954" y="2197138"/>
            <a:ext cx="2986046" cy="3883797"/>
          </a:xfrm>
          <a:prstGeom prst="rect">
            <a:avLst/>
          </a:prstGeom>
        </p:spPr>
      </p:pic>
    </p:spTree>
    <p:extLst>
      <p:ext uri="{BB962C8B-B14F-4D97-AF65-F5344CB8AC3E}">
        <p14:creationId xmlns:p14="http://schemas.microsoft.com/office/powerpoint/2010/main" val="2415834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500"/>
                                        <p:tgtEl>
                                          <p:spTgt spid="22"/>
                                        </p:tgtEl>
                                        <p:attrNameLst>
                                          <p:attrName>ppt_x</p:attrName>
                                        </p:attrNameLst>
                                      </p:cBhvr>
                                      <p:tavLst>
                                        <p:tav tm="0">
                                          <p:val>
                                            <p:strVal val="ppt_x"/>
                                          </p:val>
                                        </p:tav>
                                        <p:tav tm="100000">
                                          <p:val>
                                            <p:strVal val="ppt_x"/>
                                          </p:val>
                                        </p:tav>
                                      </p:tavLst>
                                    </p:anim>
                                    <p:anim calcmode="lin" valueType="num">
                                      <p:cBhvr additive="base">
                                        <p:cTn id="48" dur="500"/>
                                        <p:tgtEl>
                                          <p:spTgt spid="22"/>
                                        </p:tgtEl>
                                        <p:attrNameLst>
                                          <p:attrName>ppt_y</p:attrName>
                                        </p:attrNameLst>
                                      </p:cBhvr>
                                      <p:tavLst>
                                        <p:tav tm="0">
                                          <p:val>
                                            <p:strVal val="ppt_y"/>
                                          </p:val>
                                        </p:tav>
                                        <p:tav tm="100000">
                                          <p:val>
                                            <p:strVal val="1+ppt_h/2"/>
                                          </p:val>
                                        </p:tav>
                                      </p:tavLst>
                                    </p:anim>
                                    <p:set>
                                      <p:cBhvr>
                                        <p:cTn id="49" dur="1" fill="hold">
                                          <p:stCondLst>
                                            <p:cond delay="499"/>
                                          </p:stCondLst>
                                        </p:cTn>
                                        <p:tgtEl>
                                          <p:spTgt spid="22"/>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2"/>
                                        </p:tgtEl>
                                        <p:attrNameLst>
                                          <p:attrName>ppt_x</p:attrName>
                                        </p:attrNameLst>
                                      </p:cBhvr>
                                      <p:tavLst>
                                        <p:tav tm="0">
                                          <p:val>
                                            <p:strVal val="ppt_x"/>
                                          </p:val>
                                        </p:tav>
                                        <p:tav tm="100000">
                                          <p:val>
                                            <p:strVal val="ppt_x"/>
                                          </p:val>
                                        </p:tav>
                                      </p:tavLst>
                                    </p:anim>
                                    <p:anim calcmode="lin" valueType="num">
                                      <p:cBhvr additive="base">
                                        <p:cTn id="52" dur="500"/>
                                        <p:tgtEl>
                                          <p:spTgt spid="12"/>
                                        </p:tgtEl>
                                        <p:attrNameLst>
                                          <p:attrName>ppt_y</p:attrName>
                                        </p:attrNameLst>
                                      </p:cBhvr>
                                      <p:tavLst>
                                        <p:tav tm="0">
                                          <p:val>
                                            <p:strVal val="ppt_y"/>
                                          </p:val>
                                        </p:tav>
                                        <p:tav tm="100000">
                                          <p:val>
                                            <p:strVal val="1+ppt_h/2"/>
                                          </p:val>
                                        </p:tav>
                                      </p:tavLst>
                                    </p:anim>
                                    <p:set>
                                      <p:cBhvr>
                                        <p:cTn id="53" dur="1" fill="hold">
                                          <p:stCondLst>
                                            <p:cond delay="499"/>
                                          </p:stCondLst>
                                        </p:cTn>
                                        <p:tgtEl>
                                          <p:spTgt spid="12"/>
                                        </p:tgtEl>
                                        <p:attrNameLst>
                                          <p:attrName>style.visibility</p:attrName>
                                        </p:attrNameLst>
                                      </p:cBhvr>
                                      <p:to>
                                        <p:strVal val="hidden"/>
                                      </p:to>
                                    </p:set>
                                  </p:childTnLst>
                                </p:cTn>
                              </p:par>
                              <p:par>
                                <p:cTn id="54" presetID="2" presetClass="exit" presetSubtype="4" fill="hold" grpId="1" nodeType="withEffect">
                                  <p:stCondLst>
                                    <p:cond delay="0"/>
                                  </p:stCondLst>
                                  <p:childTnLst>
                                    <p:anim calcmode="lin" valueType="num">
                                      <p:cBhvr additive="base">
                                        <p:cTn id="55" dur="500"/>
                                        <p:tgtEl>
                                          <p:spTgt spid="13"/>
                                        </p:tgtEl>
                                        <p:attrNameLst>
                                          <p:attrName>ppt_x</p:attrName>
                                        </p:attrNameLst>
                                      </p:cBhvr>
                                      <p:tavLst>
                                        <p:tav tm="0">
                                          <p:val>
                                            <p:strVal val="ppt_x"/>
                                          </p:val>
                                        </p:tav>
                                        <p:tav tm="100000">
                                          <p:val>
                                            <p:strVal val="ppt_x"/>
                                          </p:val>
                                        </p:tav>
                                      </p:tavLst>
                                    </p:anim>
                                    <p:anim calcmode="lin" valueType="num">
                                      <p:cBhvr additive="base">
                                        <p:cTn id="56" dur="500"/>
                                        <p:tgtEl>
                                          <p:spTgt spid="13"/>
                                        </p:tgtEl>
                                        <p:attrNameLst>
                                          <p:attrName>ppt_y</p:attrName>
                                        </p:attrNameLst>
                                      </p:cBhvr>
                                      <p:tavLst>
                                        <p:tav tm="0">
                                          <p:val>
                                            <p:strVal val="ppt_y"/>
                                          </p:val>
                                        </p:tav>
                                        <p:tav tm="100000">
                                          <p:val>
                                            <p:strVal val="1+ppt_h/2"/>
                                          </p:val>
                                        </p:tav>
                                      </p:tavLst>
                                    </p:anim>
                                    <p:set>
                                      <p:cBhvr>
                                        <p:cTn id="57" dur="1" fill="hold">
                                          <p:stCondLst>
                                            <p:cond delay="499"/>
                                          </p:stCondLst>
                                        </p:cTn>
                                        <p:tgtEl>
                                          <p:spTgt spid="13"/>
                                        </p:tgtEl>
                                        <p:attrNameLst>
                                          <p:attrName>style.visibility</p:attrName>
                                        </p:attrNameLst>
                                      </p:cBhvr>
                                      <p:to>
                                        <p:strVal val="hidden"/>
                                      </p:to>
                                    </p:set>
                                  </p:childTnLst>
                                </p:cTn>
                              </p:par>
                              <p:par>
                                <p:cTn id="58" presetID="2" presetClass="exit" presetSubtype="4" fill="hold" grpId="1" nodeType="withEffect">
                                  <p:stCondLst>
                                    <p:cond delay="0"/>
                                  </p:stCondLst>
                                  <p:childTnLst>
                                    <p:anim calcmode="lin" valueType="num">
                                      <p:cBhvr additive="base">
                                        <p:cTn id="59" dur="500"/>
                                        <p:tgtEl>
                                          <p:spTgt spid="9"/>
                                        </p:tgtEl>
                                        <p:attrNameLst>
                                          <p:attrName>ppt_x</p:attrName>
                                        </p:attrNameLst>
                                      </p:cBhvr>
                                      <p:tavLst>
                                        <p:tav tm="0">
                                          <p:val>
                                            <p:strVal val="ppt_x"/>
                                          </p:val>
                                        </p:tav>
                                        <p:tav tm="100000">
                                          <p:val>
                                            <p:strVal val="ppt_x"/>
                                          </p:val>
                                        </p:tav>
                                      </p:tavLst>
                                    </p:anim>
                                    <p:anim calcmode="lin" valueType="num">
                                      <p:cBhvr additive="base">
                                        <p:cTn id="60" dur="500"/>
                                        <p:tgtEl>
                                          <p:spTgt spid="9"/>
                                        </p:tgtEl>
                                        <p:attrNameLst>
                                          <p:attrName>ppt_y</p:attrName>
                                        </p:attrNameLst>
                                      </p:cBhvr>
                                      <p:tavLst>
                                        <p:tav tm="0">
                                          <p:val>
                                            <p:strVal val="ppt_y"/>
                                          </p:val>
                                        </p:tav>
                                        <p:tav tm="100000">
                                          <p:val>
                                            <p:strVal val="1+ppt_h/2"/>
                                          </p:val>
                                        </p:tav>
                                      </p:tavLst>
                                    </p:anim>
                                    <p:set>
                                      <p:cBhvr>
                                        <p:cTn id="61" dur="1" fill="hold">
                                          <p:stCondLst>
                                            <p:cond delay="499"/>
                                          </p:stCondLst>
                                        </p:cTn>
                                        <p:tgtEl>
                                          <p:spTgt spid="9"/>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15"/>
                                        </p:tgtEl>
                                        <p:attrNameLst>
                                          <p:attrName>ppt_x</p:attrName>
                                        </p:attrNameLst>
                                      </p:cBhvr>
                                      <p:tavLst>
                                        <p:tav tm="0">
                                          <p:val>
                                            <p:strVal val="ppt_x"/>
                                          </p:val>
                                        </p:tav>
                                        <p:tav tm="100000">
                                          <p:val>
                                            <p:strVal val="ppt_x"/>
                                          </p:val>
                                        </p:tav>
                                      </p:tavLst>
                                    </p:anim>
                                    <p:anim calcmode="lin" valueType="num">
                                      <p:cBhvr additive="base">
                                        <p:cTn id="64" dur="500"/>
                                        <p:tgtEl>
                                          <p:spTgt spid="15"/>
                                        </p:tgtEl>
                                        <p:attrNameLst>
                                          <p:attrName>ppt_y</p:attrName>
                                        </p:attrNameLst>
                                      </p:cBhvr>
                                      <p:tavLst>
                                        <p:tav tm="0">
                                          <p:val>
                                            <p:strVal val="ppt_y"/>
                                          </p:val>
                                        </p:tav>
                                        <p:tav tm="100000">
                                          <p:val>
                                            <p:strVal val="1+ppt_h/2"/>
                                          </p:val>
                                        </p:tav>
                                      </p:tavLst>
                                    </p:anim>
                                    <p:set>
                                      <p:cBhvr>
                                        <p:cTn id="65" dur="1" fill="hold">
                                          <p:stCondLst>
                                            <p:cond delay="499"/>
                                          </p:stCondLst>
                                        </p:cTn>
                                        <p:tgtEl>
                                          <p:spTgt spid="15"/>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16"/>
                                        </p:tgtEl>
                                        <p:attrNameLst>
                                          <p:attrName>ppt_x</p:attrName>
                                        </p:attrNameLst>
                                      </p:cBhvr>
                                      <p:tavLst>
                                        <p:tav tm="0">
                                          <p:val>
                                            <p:strVal val="ppt_x"/>
                                          </p:val>
                                        </p:tav>
                                        <p:tav tm="100000">
                                          <p:val>
                                            <p:strVal val="ppt_x"/>
                                          </p:val>
                                        </p:tav>
                                      </p:tavLst>
                                    </p:anim>
                                    <p:anim calcmode="lin" valueType="num">
                                      <p:cBhvr additive="base">
                                        <p:cTn id="68" dur="500"/>
                                        <p:tgtEl>
                                          <p:spTgt spid="16"/>
                                        </p:tgtEl>
                                        <p:attrNameLst>
                                          <p:attrName>ppt_y</p:attrName>
                                        </p:attrNameLst>
                                      </p:cBhvr>
                                      <p:tavLst>
                                        <p:tav tm="0">
                                          <p:val>
                                            <p:strVal val="ppt_y"/>
                                          </p:val>
                                        </p:tav>
                                        <p:tav tm="100000">
                                          <p:val>
                                            <p:strVal val="1+ppt_h/2"/>
                                          </p:val>
                                        </p:tav>
                                      </p:tavLst>
                                    </p:anim>
                                    <p:set>
                                      <p:cBhvr>
                                        <p:cTn id="69" dur="1" fill="hold">
                                          <p:stCondLst>
                                            <p:cond delay="499"/>
                                          </p:stCondLst>
                                        </p:cTn>
                                        <p:tgtEl>
                                          <p:spTgt spid="16"/>
                                        </p:tgtEl>
                                        <p:attrNameLst>
                                          <p:attrName>style.visibility</p:attrName>
                                        </p:attrNameLst>
                                      </p:cBhvr>
                                      <p:to>
                                        <p:strVal val="hidden"/>
                                      </p:to>
                                    </p:set>
                                  </p:childTnLst>
                                </p:cTn>
                              </p:par>
                              <p:par>
                                <p:cTn id="70" presetID="42"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2" grpId="0" animBg="1"/>
      <p:bldP spid="12" grpId="1" animBg="1"/>
      <p:bldP spid="13" grpId="0" animBg="1"/>
      <p:bldP spid="13" grpId="1" animBg="1"/>
      <p:bldP spid="9" grpId="0" animBg="1"/>
      <p:bldP spid="9" grpId="1" animBg="1"/>
      <p:bldP spid="14" grpId="0" animBg="1"/>
      <p:bldP spid="15" grpId="0" animBg="1"/>
      <p:bldP spid="15" grpId="1" animBg="1"/>
      <p:bldP spid="16" grpId="0" animBg="1"/>
      <p:bldP spid="16"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94748" y="515998"/>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a:t>
              </a:r>
              <a:r>
                <a:rPr kumimoji="0" lang="vi-VN" sz="3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Viết một đoạn văn ngắn (5 - 7 câu) thể hiện mong muốn của em về Thành phố Hồ Chí Minh trong tương lai.</a:t>
              </a:r>
              <a:endParaRPr kumimoji="0" lang="vi-VN" sz="3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Tree>
    <p:extLst>
      <p:ext uri="{BB962C8B-B14F-4D97-AF65-F5344CB8AC3E}">
        <p14:creationId xmlns:p14="http://schemas.microsoft.com/office/powerpoint/2010/main" val="259683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5" y="467759"/>
            <a:ext cx="699677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7086917"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7A75C1CC-FAB3-40FA-A413-D79E2BA3E915}"/>
              </a:ext>
            </a:extLst>
          </p:cNvPr>
          <p:cNvSpPr txBox="1"/>
          <p:nvPr/>
        </p:nvSpPr>
        <p:spPr>
          <a:xfrm>
            <a:off x="440352" y="249620"/>
            <a:ext cx="6874848" cy="5016758"/>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Hồ Chí Minh là một thành phố đang  phát triển. Em mong muốn thành phố trong tương lai sẽ được hiện đại hóa hơn các công trình kiến trúc. Các phương tiện tiện giao thông sẽ được phát triển hơn bằng việc sử dụng những phương tiện tốt cho môi trường. Môi trường giáo dục sẽ ngày càng tiên tiến bắt kịp với các nước lớn như: Mỹ, Anh, Nhật Bản.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0" y="561213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Star: 4 Points 60">
            <a:extLst>
              <a:ext uri="{FF2B5EF4-FFF2-40B4-BE49-F238E27FC236}">
                <a16:creationId xmlns:a16="http://schemas.microsoft.com/office/drawing/2014/main" id="{429B5A7F-5AFA-405E-B486-00D9D9682CF2}"/>
              </a:ext>
            </a:extLst>
          </p:cNvPr>
          <p:cNvSpPr/>
          <p:nvPr/>
        </p:nvSpPr>
        <p:spPr>
          <a:xfrm>
            <a:off x="905880" y="5329377"/>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0F04C110-ED39-4FF7-B752-84E909C8E5D9}"/>
              </a:ext>
            </a:extLst>
          </p:cNvPr>
          <p:cNvSpPr txBox="1"/>
          <p:nvPr/>
        </p:nvSpPr>
        <p:spPr>
          <a:xfrm>
            <a:off x="4661425" y="1518539"/>
            <a:ext cx="5641890" cy="11178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solidFill>
                  <a:prstClr val="black"/>
                </a:solidFill>
              </a:ln>
              <a:solidFill>
                <a:srgbClr val="FBE85B"/>
              </a:solidFill>
              <a:effectLst/>
              <a:uLnTx/>
              <a:uFillTx/>
              <a:latin typeface="UTM Futura Extra" panose="02040603050506020204" pitchFamily="18" charset="0"/>
              <a:ea typeface="+mn-ea"/>
              <a:cs typeface="+mn-cs"/>
            </a:endParaRPr>
          </a:p>
        </p:txBody>
      </p:sp>
      <p:pic>
        <p:nvPicPr>
          <p:cNvPr id="66" name="Picture 65"/>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6" name="Picture 5">
            <a:extLst>
              <a:ext uri="{FF2B5EF4-FFF2-40B4-BE49-F238E27FC236}">
                <a16:creationId xmlns:a16="http://schemas.microsoft.com/office/drawing/2014/main" id="{A344118C-FADF-4064-DF50-784C5A2D9480}"/>
              </a:ext>
            </a:extLst>
          </p:cNvPr>
          <p:cNvPicPr>
            <a:picLocks noChangeAspect="1"/>
          </p:cNvPicPr>
          <p:nvPr/>
        </p:nvPicPr>
        <p:blipFill>
          <a:blip r:embed="rId7"/>
          <a:stretch>
            <a:fillRect/>
          </a:stretch>
        </p:blipFill>
        <p:spPr>
          <a:xfrm rot="21154742">
            <a:off x="7646022" y="253465"/>
            <a:ext cx="4063321" cy="21349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CC42E61-8427-ABE2-9FA1-CFE901C09B77}"/>
              </a:ext>
            </a:extLst>
          </p:cNvPr>
          <p:cNvPicPr>
            <a:picLocks noChangeAspect="1"/>
          </p:cNvPicPr>
          <p:nvPr/>
        </p:nvPicPr>
        <p:blipFill>
          <a:blip r:embed="rId8"/>
          <a:stretch>
            <a:fillRect/>
          </a:stretch>
        </p:blipFill>
        <p:spPr>
          <a:xfrm rot="569204">
            <a:off x="7738332" y="4301303"/>
            <a:ext cx="3380290" cy="225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wipe(down)">
                                      <p:cBhvr>
                                        <p:cTn id="19" dur="500"/>
                                        <p:tgtEl>
                                          <p:spTgt spid="66"/>
                                        </p:tgtEl>
                                      </p:cBhvr>
                                    </p:animEffect>
                                  </p:childTnLst>
                                </p:cTn>
                              </p:par>
                              <p:par>
                                <p:cTn id="20" presetID="22" presetClass="entr" presetSubtype="4" fill="hold"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500"/>
                                        <p:tgtEl>
                                          <p:spTgt spid="67"/>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73150" y="108684"/>
            <a:ext cx="9991872" cy="2309420"/>
            <a:chOff x="993638" y="208077"/>
            <a:chExt cx="9991872"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1004273" y="277873"/>
              <a:ext cx="977692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a:t>
              </a: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Đóng vai hướng dẫn viên du lịch, giới thiệu về một di tích lịch sử - văn hóa, danh lam thắng cảnh hoặc một địa danh của Thành phố Hồ Chí Minh mà em ấn tượng nhất (theo gợi ý dưới đây).</a:t>
              </a:r>
              <a:endParaRPr kumimoji="0" lang="vi-VN"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974" y="2169512"/>
            <a:ext cx="2713521" cy="4302869"/>
          </a:xfrm>
          <a:prstGeom prst="rect">
            <a:avLst/>
          </a:prstGeom>
        </p:spPr>
      </p:pic>
      <p:sp>
        <p:nvSpPr>
          <p:cNvPr id="2" name="Rectangle: Rounded Corners 1">
            <a:extLst>
              <a:ext uri="{FF2B5EF4-FFF2-40B4-BE49-F238E27FC236}">
                <a16:creationId xmlns:a16="http://schemas.microsoft.com/office/drawing/2014/main" id="{426BD610-5D2D-09B4-E8C2-1BC396237E39}"/>
              </a:ext>
            </a:extLst>
          </p:cNvPr>
          <p:cNvSpPr/>
          <p:nvPr/>
        </p:nvSpPr>
        <p:spPr>
          <a:xfrm>
            <a:off x="4029075" y="3000375"/>
            <a:ext cx="6496050" cy="149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Tên</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điểm</a:t>
            </a:r>
            <a:r>
              <a:rPr lang="en-US" sz="2400" b="1" dirty="0">
                <a:latin typeface="Cambria" panose="02040503050406030204" pitchFamily="18" charset="0"/>
                <a:ea typeface="Cambria" panose="02040503050406030204" pitchFamily="18" charset="0"/>
              </a:rPr>
              <a:t>.</a:t>
            </a:r>
          </a:p>
          <a:p>
            <a:pPr algn="just"/>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Nét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nổi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bật</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đặc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sắc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về</a:t>
            </a:r>
            <a:r>
              <a:rPr lang="en-US" sz="2400" b="1" dirty="0">
                <a:latin typeface="Cambria" panose="02040503050406030204" pitchFamily="18" charset="0"/>
                <a:ea typeface="Cambria" panose="02040503050406030204" pitchFamily="18" charset="0"/>
              </a:rPr>
              <a:t> di </a:t>
            </a:r>
            <a:r>
              <a:rPr lang="en-US" sz="2400" b="1" dirty="0" err="1">
                <a:latin typeface="Cambria" panose="02040503050406030204" pitchFamily="18" charset="0"/>
                <a:ea typeface="Cambria" panose="02040503050406030204" pitchFamily="18" charset="0"/>
              </a:rPr>
              <a:t>tích</a:t>
            </a:r>
            <a:r>
              <a:rPr lang="en-US" sz="2400" b="1" dirty="0">
                <a:latin typeface="Cambria" panose="02040503050406030204" pitchFamily="18" charset="0"/>
                <a:ea typeface="Cambria" panose="02040503050406030204" pitchFamily="18" charset="0"/>
              </a:rPr>
              <a:t>/</a:t>
            </a:r>
            <a:r>
              <a:rPr lang="en-US" sz="2400" b="1" dirty="0" err="1">
                <a:latin typeface="Cambria" panose="02040503050406030204" pitchFamily="18" charset="0"/>
                <a:ea typeface="Cambria" panose="02040503050406030204" pitchFamily="18" charset="0"/>
              </a:rPr>
              <a:t>địa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đó</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55845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50EDD6-CC96-5A70-D9CC-72CEA9D7F9A6}"/>
              </a:ext>
            </a:extLst>
          </p:cNvPr>
          <p:cNvGrpSpPr/>
          <p:nvPr/>
        </p:nvGrpSpPr>
        <p:grpSpPr>
          <a:xfrm>
            <a:off x="228601" y="108684"/>
            <a:ext cx="11725274" cy="6437878"/>
            <a:chOff x="993638" y="208077"/>
            <a:chExt cx="9991872" cy="2327683"/>
          </a:xfrm>
        </p:grpSpPr>
        <p:sp>
          <p:nvSpPr>
            <p:cNvPr id="5" name="Rounded Rectangle 10">
              <a:extLst>
                <a:ext uri="{FF2B5EF4-FFF2-40B4-BE49-F238E27FC236}">
                  <a16:creationId xmlns:a16="http://schemas.microsoft.com/office/drawing/2014/main" id="{7AEA2BB7-7A84-B0EE-9CC3-C4D5D8AE3070}"/>
                </a:ext>
              </a:extLst>
            </p:cNvPr>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84313866-C52B-8F5B-974A-8DDB683215C0}"/>
                </a:ext>
              </a:extLst>
            </p:cNvPr>
            <p:cNvSpPr txBox="1"/>
            <p:nvPr/>
          </p:nvSpPr>
          <p:spPr>
            <a:xfrm>
              <a:off x="1143880" y="299034"/>
              <a:ext cx="9776927" cy="2236726"/>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 Tham khảo: </a:t>
              </a:r>
              <a:r>
                <a:rPr lang="vi-VN" sz="2200" b="0" i="0" dirty="0">
                  <a:solidFill>
                    <a:srgbClr val="000000"/>
                  </a:solidFill>
                  <a:effectLst/>
                  <a:latin typeface="Cambria" panose="02040503050406030204" pitchFamily="18" charset="0"/>
                  <a:ea typeface="Cambria" panose="02040503050406030204" pitchFamily="18" charset="0"/>
                </a:rPr>
                <a:t>Giới thiệu về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Tên di tích:</a:t>
              </a:r>
              <a:r>
                <a:rPr lang="vi-VN" sz="2200" b="0" i="0" dirty="0">
                  <a:solidFill>
                    <a:srgbClr val="000000"/>
                  </a:solidFill>
                  <a:effectLst/>
                  <a:latin typeface="Cambria" panose="02040503050406030204" pitchFamily="18" charset="0"/>
                  <a:ea typeface="Cambria" panose="02040503050406030204" pitchFamily="18" charset="0"/>
                </a:rPr>
                <a:t> Dinh Độc Lập</a:t>
              </a:r>
            </a:p>
            <a:p>
              <a:pPr algn="just"/>
              <a:r>
                <a:rPr lang="vi-VN" sz="2200" b="1" i="0" dirty="0">
                  <a:solidFill>
                    <a:srgbClr val="000000"/>
                  </a:solidFill>
                  <a:effectLst/>
                  <a:latin typeface="Cambria" panose="02040503050406030204" pitchFamily="18" charset="0"/>
                  <a:ea typeface="Cambria" panose="02040503050406030204" pitchFamily="18" charset="0"/>
                </a:rPr>
                <a:t>- Địa điểm: </a:t>
              </a:r>
              <a:r>
                <a:rPr lang="vi-VN" sz="2200" b="0" i="0" dirty="0">
                  <a:solidFill>
                    <a:srgbClr val="000000"/>
                  </a:solidFill>
                  <a:effectLst/>
                  <a:latin typeface="Cambria" panose="02040503050406030204" pitchFamily="18" charset="0"/>
                  <a:ea typeface="Cambria" panose="02040503050406030204" pitchFamily="18" charset="0"/>
                </a:rPr>
                <a:t>số 135, đường Nam Kỳ Khởi Nghĩa, phường Bến Thành, quận I, thành phố Hồ Chí Minh.</a:t>
              </a:r>
            </a:p>
            <a:p>
              <a:pPr algn="just"/>
              <a:r>
                <a:rPr lang="vi-VN" sz="2200" b="1" i="0" dirty="0">
                  <a:solidFill>
                    <a:srgbClr val="000000"/>
                  </a:solidFill>
                  <a:effectLst/>
                  <a:latin typeface="Cambria" panose="02040503050406030204" pitchFamily="18" charset="0"/>
                  <a:ea typeface="Cambria" panose="02040503050406030204" pitchFamily="18" charset="0"/>
                </a:rPr>
                <a:t>- Nét nổi bật, đặc sắc:</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 Do thực dân Pháp xây dựng lần đầu vào khoảng năm 1867. Năm 1962, do ảnh hưởng của chiến tranh nên dinh bị đánh sập. Vì không thể khôi phục lại, ông Ngô Đình Diệm (Tổng thống Việt Nam Cộng hòa) đã cho san bằng và xây một dinh thự mới ngay trên nền đất cũ theo đồ án thiết kế của kiến trúc sư Ngô Viết Thụ.</a:t>
              </a:r>
            </a:p>
            <a:p>
              <a:pPr algn="just"/>
              <a:r>
                <a:rPr lang="vi-VN" sz="2200" b="0" i="0" dirty="0">
                  <a:solidFill>
                    <a:srgbClr val="000000"/>
                  </a:solidFill>
                  <a:effectLst/>
                  <a:latin typeface="Cambria" panose="02040503050406030204" pitchFamily="18" charset="0"/>
                  <a:ea typeface="Cambria" panose="02040503050406030204" pitchFamily="18" charset="0"/>
                </a:rPr>
                <a:t>+ Dinh có chiều cao 26m, được xây dựng trên diện tích 4.500 m², diện tích sử dụng là 20.000m², gồm 3 tầng chính, 1 sân thượng, 2 gác lửng, 1 tầng nền, 2 tầng hầm và một sân thượng cho máy bay trực thăng đáp xuống. Hơn 100 căn phòng của dinh, được trang trí theo nhiều phong cách khác nhau.</a:t>
              </a:r>
            </a:p>
            <a:p>
              <a:pPr algn="just"/>
              <a:r>
                <a:rPr lang="vi-VN" sz="2200" b="0" i="0" dirty="0">
                  <a:solidFill>
                    <a:srgbClr val="000000"/>
                  </a:solidFill>
                  <a:effectLst/>
                  <a:latin typeface="Cambria" panose="02040503050406030204" pitchFamily="18" charset="0"/>
                  <a:ea typeface="Cambria" panose="02040503050406030204" pitchFamily="18" charset="0"/>
                </a:rPr>
                <a:t>+ Bên ngoài hàng rào phía trước và phía sau dinh là hai công viên cây xanh.</a:t>
              </a:r>
            </a:p>
            <a:p>
              <a:pPr algn="just"/>
              <a:r>
                <a:rPr lang="vi-VN" sz="2200" b="0" i="0" dirty="0">
                  <a:solidFill>
                    <a:srgbClr val="000000"/>
                  </a:solidFill>
                  <a:effectLst/>
                  <a:latin typeface="Cambria" panose="02040503050406030204" pitchFamily="18" charset="0"/>
                  <a:ea typeface="Cambria" panose="02040503050406030204" pitchFamily="18" charset="0"/>
                </a:rPr>
                <a:t>+ Giữa những năm 60 của thế kỷ XX, Dinh Độc Lập là công trình có quy mô lớn nhất miền Nam và có chi phí xây dựng cao nhất (khoảng 150.000 lượng vàng).</a:t>
              </a:r>
            </a:p>
            <a:p>
              <a:pPr algn="just"/>
              <a:r>
                <a:rPr lang="vi-VN" sz="2200" b="0" i="0" dirty="0">
                  <a:solidFill>
                    <a:srgbClr val="000000"/>
                  </a:solidFill>
                  <a:effectLst/>
                  <a:latin typeface="Cambria" panose="02040503050406030204" pitchFamily="18" charset="0"/>
                  <a:ea typeface="Cambria" panose="02040503050406030204" pitchFamily="18" charset="0"/>
                </a:rPr>
                <a:t>+ Với những giá trị lịch sử văn hóa và khoa học đặc biệt của di tích, năm 2009, Thủ tướng Chính phủ đã quyết định xếp hạng Di tích lịch sử Dinh Độc Lập là di tích quốc gia đặc biệt.</a:t>
              </a:r>
            </a:p>
          </p:txBody>
        </p:sp>
      </p:grpSp>
    </p:spTree>
    <p:extLst>
      <p:ext uri="{BB962C8B-B14F-4D97-AF65-F5344CB8AC3E}">
        <p14:creationId xmlns:p14="http://schemas.microsoft.com/office/powerpoint/2010/main" val="526755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sp>
        <p:nvSpPr>
          <p:cNvPr id="15" name="Rectangle: Rounded Corners 14">
            <a:extLst>
              <a:ext uri="{FF2B5EF4-FFF2-40B4-BE49-F238E27FC236}">
                <a16:creationId xmlns:a16="http://schemas.microsoft.com/office/drawing/2014/main" id="{04DC5883-9B57-4676-9CD5-2DBF74626B77}"/>
              </a:ext>
            </a:extLst>
          </p:cNvPr>
          <p:cNvSpPr/>
          <p:nvPr/>
        </p:nvSpPr>
        <p:spPr>
          <a:xfrm>
            <a:off x="2849652" y="1385326"/>
            <a:ext cx="6695526" cy="2086638"/>
          </a:xfrm>
          <a:prstGeom prst="roundRect">
            <a:avLst/>
          </a:prstGeom>
          <a:solidFill>
            <a:srgbClr val="F6F7F1"/>
          </a:solidFill>
          <a:ln w="28575">
            <a:solidFill>
              <a:srgbClr val="AE5C4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AE5C4C"/>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A57D3D67-9A9B-DD36-E02A-F19E763266B2}"/>
              </a:ext>
            </a:extLst>
          </p:cNvPr>
          <p:cNvPicPr>
            <a:picLocks noChangeAspect="1"/>
          </p:cNvPicPr>
          <p:nvPr/>
        </p:nvPicPr>
        <p:blipFill>
          <a:blip r:embed="rId3"/>
          <a:stretch>
            <a:fillRect/>
          </a:stretch>
        </p:blipFill>
        <p:spPr>
          <a:xfrm>
            <a:off x="2828614" y="1537995"/>
            <a:ext cx="7163421" cy="2353260"/>
          </a:xfrm>
          <a:prstGeom prst="rect">
            <a:avLst/>
          </a:prstGeom>
        </p:spPr>
      </p:pic>
    </p:spTree>
    <p:extLst>
      <p:ext uri="{BB962C8B-B14F-4D97-AF65-F5344CB8AC3E}">
        <p14:creationId xmlns:p14="http://schemas.microsoft.com/office/powerpoint/2010/main" val="2279876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235087" y="108684"/>
            <a:ext cx="11728449" cy="2309420"/>
            <a:chOff x="155575" y="208077"/>
            <a:chExt cx="11728449" cy="2309420"/>
          </a:xfrm>
        </p:grpSpPr>
        <p:sp>
          <p:nvSpPr>
            <p:cNvPr id="11" name="Rounded Rectangle 10"/>
            <p:cNvSpPr/>
            <p:nvPr/>
          </p:nvSpPr>
          <p:spPr>
            <a:xfrm>
              <a:off x="155575" y="208077"/>
              <a:ext cx="11728449"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01513" y="448793"/>
              <a:ext cx="1096327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Nguyễn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Tất</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Thành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ra</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đi</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tìm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đường</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cứu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năm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bao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nhiêu</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996449" y="2583048"/>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1921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0" name="TextBox 9"/>
          <p:cNvSpPr txBox="1"/>
          <p:nvPr/>
        </p:nvSpPr>
        <p:spPr>
          <a:xfrm>
            <a:off x="1026635" y="3609519"/>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1991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12" name="TextBox 11"/>
          <p:cNvSpPr txBox="1"/>
          <p:nvPr/>
        </p:nvSpPr>
        <p:spPr>
          <a:xfrm>
            <a:off x="1026635" y="4635991"/>
            <a:ext cx="9451837" cy="769441"/>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Calibri" pitchFamily="34" charset="0"/>
              </a:rPr>
              <a:t>1911</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itchFamily="34" charset="0"/>
            </a:endParaRPr>
          </a:p>
        </p:txBody>
      </p:sp>
      <p:sp>
        <p:nvSpPr>
          <p:cNvPr id="9" name="Oval 8">
            <a:extLst>
              <a:ext uri="{FF2B5EF4-FFF2-40B4-BE49-F238E27FC236}">
                <a16:creationId xmlns:a16="http://schemas.microsoft.com/office/drawing/2014/main" id="{817A5BB1-39C4-B425-7CDE-78F0DECBF485}"/>
              </a:ext>
            </a:extLst>
          </p:cNvPr>
          <p:cNvSpPr/>
          <p:nvPr/>
        </p:nvSpPr>
        <p:spPr>
          <a:xfrm>
            <a:off x="252842" y="2535857"/>
            <a:ext cx="765447" cy="765447"/>
          </a:xfrm>
          <a:prstGeom prst="ellipse">
            <a:avLst/>
          </a:prstGeom>
          <a:ln>
            <a:noFill/>
          </a:ln>
          <a:effectLst>
            <a:glow rad="228600">
              <a:schemeClr val="accent6">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14" name="Oval 13">
            <a:extLst>
              <a:ext uri="{FF2B5EF4-FFF2-40B4-BE49-F238E27FC236}">
                <a16:creationId xmlns:a16="http://schemas.microsoft.com/office/drawing/2014/main" id="{0E482AD4-3350-5563-0560-E35FD9903706}"/>
              </a:ext>
            </a:extLst>
          </p:cNvPr>
          <p:cNvSpPr/>
          <p:nvPr/>
        </p:nvSpPr>
        <p:spPr>
          <a:xfrm>
            <a:off x="252842" y="3607662"/>
            <a:ext cx="765447" cy="765447"/>
          </a:xfrm>
          <a:prstGeom prst="ellipse">
            <a:avLst/>
          </a:prstGeom>
          <a:solidFill>
            <a:srgbClr val="FFAA2B"/>
          </a:solidFill>
          <a:ln>
            <a:noFill/>
          </a:ln>
          <a:effectLst>
            <a:glow rad="228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15" name="Oval 14">
            <a:extLst>
              <a:ext uri="{FF2B5EF4-FFF2-40B4-BE49-F238E27FC236}">
                <a16:creationId xmlns:a16="http://schemas.microsoft.com/office/drawing/2014/main" id="{F6012987-E98E-4CCD-85BB-3594F64FED0E}"/>
              </a:ext>
            </a:extLst>
          </p:cNvPr>
          <p:cNvSpPr/>
          <p:nvPr/>
        </p:nvSpPr>
        <p:spPr>
          <a:xfrm>
            <a:off x="252842" y="4599955"/>
            <a:ext cx="765447" cy="765447"/>
          </a:xfrm>
          <a:prstGeom prst="ellipse">
            <a:avLst/>
          </a:prstGeom>
          <a:solidFill>
            <a:srgbClr val="15C2FF"/>
          </a:solidFill>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6" name="Graphic 5">
            <a:extLst>
              <a:ext uri="{FF2B5EF4-FFF2-40B4-BE49-F238E27FC236}">
                <a16:creationId xmlns:a16="http://schemas.microsoft.com/office/drawing/2014/main" id="{3FEBEFEB-7DD9-F6F3-CCF8-9801C55E1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97732" y="2222009"/>
            <a:ext cx="3345561" cy="4244893"/>
          </a:xfrm>
          <a:prstGeom prst="rect">
            <a:avLst/>
          </a:prstGeom>
        </p:spPr>
      </p:pic>
    </p:spTree>
    <p:extLst>
      <p:ext uri="{BB962C8B-B14F-4D97-AF65-F5344CB8AC3E}">
        <p14:creationId xmlns:p14="http://schemas.microsoft.com/office/powerpoint/2010/main" val="1277383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grpId="1" nodeType="clickEffect">
                                  <p:stCondLst>
                                    <p:cond delay="0"/>
                                  </p:stCondLst>
                                  <p:childTnLst>
                                    <p:anim calcmode="lin" valueType="num">
                                      <p:cBhvr additive="base">
                                        <p:cTn id="39" dur="500"/>
                                        <p:tgtEl>
                                          <p:spTgt spid="22"/>
                                        </p:tgtEl>
                                        <p:attrNameLst>
                                          <p:attrName>ppt_x</p:attrName>
                                        </p:attrNameLst>
                                      </p:cBhvr>
                                      <p:tavLst>
                                        <p:tav tm="0">
                                          <p:val>
                                            <p:strVal val="ppt_x"/>
                                          </p:val>
                                        </p:tav>
                                        <p:tav tm="100000">
                                          <p:val>
                                            <p:strVal val="ppt_x"/>
                                          </p:val>
                                        </p:tav>
                                      </p:tavLst>
                                    </p:anim>
                                    <p:anim calcmode="lin" valueType="num">
                                      <p:cBhvr additive="base">
                                        <p:cTn id="40" dur="500"/>
                                        <p:tgtEl>
                                          <p:spTgt spid="22"/>
                                        </p:tgtEl>
                                        <p:attrNameLst>
                                          <p:attrName>ppt_y</p:attrName>
                                        </p:attrNameLst>
                                      </p:cBhvr>
                                      <p:tavLst>
                                        <p:tav tm="0">
                                          <p:val>
                                            <p:strVal val="ppt_y"/>
                                          </p:val>
                                        </p:tav>
                                        <p:tav tm="100000">
                                          <p:val>
                                            <p:strVal val="1+ppt_h/2"/>
                                          </p:val>
                                        </p:tav>
                                      </p:tavLst>
                                    </p:anim>
                                    <p:set>
                                      <p:cBhvr>
                                        <p:cTn id="41" dur="1" fill="hold">
                                          <p:stCondLst>
                                            <p:cond delay="499"/>
                                          </p:stCondLst>
                                        </p:cTn>
                                        <p:tgtEl>
                                          <p:spTgt spid="22"/>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10"/>
                                        </p:tgtEl>
                                        <p:attrNameLst>
                                          <p:attrName>ppt_x</p:attrName>
                                        </p:attrNameLst>
                                      </p:cBhvr>
                                      <p:tavLst>
                                        <p:tav tm="0">
                                          <p:val>
                                            <p:strVal val="ppt_x"/>
                                          </p:val>
                                        </p:tav>
                                        <p:tav tm="100000">
                                          <p:val>
                                            <p:strVal val="ppt_x"/>
                                          </p:val>
                                        </p:tav>
                                      </p:tavLst>
                                    </p:anim>
                                    <p:anim calcmode="lin" valueType="num">
                                      <p:cBhvr additive="base">
                                        <p:cTn id="48" dur="500"/>
                                        <p:tgtEl>
                                          <p:spTgt spid="10"/>
                                        </p:tgtEl>
                                        <p:attrNameLst>
                                          <p:attrName>ppt_y</p:attrName>
                                        </p:attrNameLst>
                                      </p:cBhvr>
                                      <p:tavLst>
                                        <p:tav tm="0">
                                          <p:val>
                                            <p:strVal val="ppt_y"/>
                                          </p:val>
                                        </p:tav>
                                        <p:tav tm="100000">
                                          <p:val>
                                            <p:strVal val="1+ppt_h/2"/>
                                          </p:val>
                                        </p:tav>
                                      </p:tavLst>
                                    </p:anim>
                                    <p:set>
                                      <p:cBhvr>
                                        <p:cTn id="49" dur="1" fill="hold">
                                          <p:stCondLst>
                                            <p:cond delay="499"/>
                                          </p:stCondLst>
                                        </p:cTn>
                                        <p:tgtEl>
                                          <p:spTgt spid="10"/>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14"/>
                                        </p:tgtEl>
                                        <p:attrNameLst>
                                          <p:attrName>ppt_x</p:attrName>
                                        </p:attrNameLst>
                                      </p:cBhvr>
                                      <p:tavLst>
                                        <p:tav tm="0">
                                          <p:val>
                                            <p:strVal val="ppt_x"/>
                                          </p:val>
                                        </p:tav>
                                        <p:tav tm="100000">
                                          <p:val>
                                            <p:strVal val="ppt_x"/>
                                          </p:val>
                                        </p:tav>
                                      </p:tavLst>
                                    </p:anim>
                                    <p:anim calcmode="lin" valueType="num">
                                      <p:cBhvr additive="base">
                                        <p:cTn id="52" dur="500"/>
                                        <p:tgtEl>
                                          <p:spTgt spid="14"/>
                                        </p:tgtEl>
                                        <p:attrNameLst>
                                          <p:attrName>ppt_y</p:attrName>
                                        </p:attrNameLst>
                                      </p:cBhvr>
                                      <p:tavLst>
                                        <p:tav tm="0">
                                          <p:val>
                                            <p:strVal val="ppt_y"/>
                                          </p:val>
                                        </p:tav>
                                        <p:tav tm="100000">
                                          <p:val>
                                            <p:strVal val="1+ppt_h/2"/>
                                          </p:val>
                                        </p:tav>
                                      </p:tavLst>
                                    </p:anim>
                                    <p:set>
                                      <p:cBhvr>
                                        <p:cTn id="53" dur="1" fill="hold">
                                          <p:stCondLst>
                                            <p:cond delay="499"/>
                                          </p:stCondLst>
                                        </p:cTn>
                                        <p:tgtEl>
                                          <p:spTgt spid="14"/>
                                        </p:tgtEl>
                                        <p:attrNameLst>
                                          <p:attrName>style.visibility</p:attrName>
                                        </p:attrNameLst>
                                      </p:cBhvr>
                                      <p:to>
                                        <p:strVal val="hidden"/>
                                      </p:to>
                                    </p:set>
                                  </p:childTnLst>
                                </p:cTn>
                              </p:par>
                              <p:par>
                                <p:cTn id="54" presetID="42"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10" grpId="0" animBg="1"/>
      <p:bldP spid="10" grpId="1" animBg="1"/>
      <p:bldP spid="12" grpId="0" animBg="1"/>
      <p:bldP spid="9" grpId="0" animBg="1"/>
      <p:bldP spid="9" grpId="1" animBg="1"/>
      <p:bldP spid="14" grpId="0" animBg="1"/>
      <p:bldP spid="14" grpId="1"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1026635" y="108684"/>
            <a:ext cx="10038387" cy="2309420"/>
            <a:chOff x="947123" y="208077"/>
            <a:chExt cx="10038387"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947123" y="449323"/>
              <a:ext cx="977692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Kể</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tên</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gọi</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trước</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đây</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phố</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Hồ</a:t>
              </a:r>
              <a:r>
                <a:rPr kumimoji="0" lang="en-US" sz="5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Chí Minh</a:t>
              </a:r>
              <a:endParaRPr kumimoji="0" lang="vi-VN"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21"/>
          <p:cNvSpPr txBox="1"/>
          <p:nvPr/>
        </p:nvSpPr>
        <p:spPr>
          <a:xfrm>
            <a:off x="2638425" y="2837558"/>
            <a:ext cx="9245600" cy="1569660"/>
          </a:xfrm>
          <a:prstGeom prst="rect">
            <a:avLst/>
          </a:prstGeom>
          <a:solidFill>
            <a:schemeClr val="bg1">
              <a:alpha val="74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Gia </a:t>
            </a:r>
            <a:r>
              <a:rPr kumimoji="0" lang="en-US" sz="4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Chợ</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Sài</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Gòn</a:t>
            </a:r>
            <a:r>
              <a:rPr kumimoji="0" lang="en-US" sz="48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 Gia </a:t>
            </a:r>
            <a:r>
              <a:rPr kumimoji="0" lang="en-US" sz="4800" b="1"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endParaRPr kumimoji="0" lang="vi-VN"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99" y="2179037"/>
            <a:ext cx="2713521" cy="4302869"/>
          </a:xfrm>
          <a:prstGeom prst="rect">
            <a:avLst/>
          </a:prstGeom>
        </p:spPr>
      </p:pic>
    </p:spTree>
    <p:extLst>
      <p:ext uri="{BB962C8B-B14F-4D97-AF65-F5344CB8AC3E}">
        <p14:creationId xmlns:p14="http://schemas.microsoft.com/office/powerpoint/2010/main" val="429310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6239-7967-4F54-88B7-B645595D2D85}"/>
              </a:ext>
            </a:extLst>
          </p:cNvPr>
          <p:cNvSpPr>
            <a:spLocks noGrp="1"/>
          </p:cNvSpPr>
          <p:nvPr>
            <p:ph type="ctrTitle"/>
          </p:nvPr>
        </p:nvSpPr>
        <p:spPr>
          <a:xfrm>
            <a:off x="1328057" y="1595892"/>
            <a:ext cx="9144000" cy="2387600"/>
          </a:xfrm>
        </p:spPr>
        <p:txBody>
          <a:bodyPr/>
          <a:lstStyle/>
          <a:p>
            <a:endParaRPr lang="vi-VN"/>
          </a:p>
        </p:txBody>
      </p:sp>
      <p:sp>
        <p:nvSpPr>
          <p:cNvPr id="3" name="Subtitle 2">
            <a:extLst>
              <a:ext uri="{FF2B5EF4-FFF2-40B4-BE49-F238E27FC236}">
                <a16:creationId xmlns:a16="http://schemas.microsoft.com/office/drawing/2014/main" id="{B8D3F96D-AF70-45BC-9404-A30675637C34}"/>
              </a:ext>
            </a:extLst>
          </p:cNvPr>
          <p:cNvSpPr>
            <a:spLocks noGrp="1"/>
          </p:cNvSpPr>
          <p:nvPr>
            <p:ph type="subTitle" idx="1"/>
          </p:nvPr>
        </p:nvSpPr>
        <p:spPr>
          <a:xfrm>
            <a:off x="1328057" y="4075567"/>
            <a:ext cx="9144000" cy="1655762"/>
          </a:xfrm>
        </p:spPr>
        <p:txBody>
          <a:bodyPr/>
          <a:lstStyle/>
          <a:p>
            <a:endParaRPr lang="vi-VN"/>
          </a:p>
        </p:txBody>
      </p:sp>
      <p:pic>
        <p:nvPicPr>
          <p:cNvPr id="5" name="Picture 4">
            <a:extLst>
              <a:ext uri="{FF2B5EF4-FFF2-40B4-BE49-F238E27FC236}">
                <a16:creationId xmlns:a16="http://schemas.microsoft.com/office/drawing/2014/main" id="{BD4DE2BF-CD3A-43E2-918B-843F81508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291"/>
          <a:stretch/>
        </p:blipFill>
        <p:spPr>
          <a:xfrm>
            <a:off x="0" y="17325"/>
            <a:ext cx="12520246" cy="6858000"/>
          </a:xfrm>
          <a:prstGeom prst="rect">
            <a:avLst/>
          </a:prstGeom>
        </p:spPr>
      </p:pic>
      <p:pic>
        <p:nvPicPr>
          <p:cNvPr id="4" name="Picture 3">
            <a:extLst>
              <a:ext uri="{FF2B5EF4-FFF2-40B4-BE49-F238E27FC236}">
                <a16:creationId xmlns:a16="http://schemas.microsoft.com/office/drawing/2014/main" id="{98E0ED0B-3F7B-E02E-130A-815D45F977AE}"/>
              </a:ext>
            </a:extLst>
          </p:cNvPr>
          <p:cNvPicPr>
            <a:picLocks noChangeAspect="1"/>
          </p:cNvPicPr>
          <p:nvPr/>
        </p:nvPicPr>
        <p:blipFill>
          <a:blip r:embed="rId3"/>
          <a:stretch>
            <a:fillRect/>
          </a:stretch>
        </p:blipFill>
        <p:spPr>
          <a:xfrm>
            <a:off x="0" y="158463"/>
            <a:ext cx="3054361" cy="749873"/>
          </a:xfrm>
          <a:prstGeom prst="rect">
            <a:avLst/>
          </a:prstGeom>
        </p:spPr>
      </p:pic>
      <p:pic>
        <p:nvPicPr>
          <p:cNvPr id="7" name="Picture 6">
            <a:extLst>
              <a:ext uri="{FF2B5EF4-FFF2-40B4-BE49-F238E27FC236}">
                <a16:creationId xmlns:a16="http://schemas.microsoft.com/office/drawing/2014/main" id="{0DADC7EE-68AB-EF41-1F2F-E2B9157A3E99}"/>
              </a:ext>
            </a:extLst>
          </p:cNvPr>
          <p:cNvPicPr>
            <a:picLocks noChangeAspect="1"/>
          </p:cNvPicPr>
          <p:nvPr/>
        </p:nvPicPr>
        <p:blipFill>
          <a:blip r:embed="rId4"/>
          <a:stretch>
            <a:fillRect/>
          </a:stretch>
        </p:blipFill>
        <p:spPr>
          <a:xfrm>
            <a:off x="1180657" y="1900279"/>
            <a:ext cx="10211685" cy="3438442"/>
          </a:xfrm>
          <a:prstGeom prst="rect">
            <a:avLst/>
          </a:prstGeom>
        </p:spPr>
      </p:pic>
      <p:pic>
        <p:nvPicPr>
          <p:cNvPr id="10" name="Picture 9">
            <a:extLst>
              <a:ext uri="{FF2B5EF4-FFF2-40B4-BE49-F238E27FC236}">
                <a16:creationId xmlns:a16="http://schemas.microsoft.com/office/drawing/2014/main" id="{1D085482-148C-F381-3B83-50E3956140BA}"/>
              </a:ext>
            </a:extLst>
          </p:cNvPr>
          <p:cNvPicPr>
            <a:picLocks noChangeAspect="1"/>
          </p:cNvPicPr>
          <p:nvPr/>
        </p:nvPicPr>
        <p:blipFill>
          <a:blip r:embed="rId5"/>
          <a:stretch>
            <a:fillRect/>
          </a:stretch>
        </p:blipFill>
        <p:spPr>
          <a:xfrm>
            <a:off x="4096338" y="1124297"/>
            <a:ext cx="3999323" cy="780356"/>
          </a:xfrm>
          <a:prstGeom prst="rect">
            <a:avLst/>
          </a:prstGeom>
        </p:spPr>
      </p:pic>
    </p:spTree>
    <p:extLst>
      <p:ext uri="{BB962C8B-B14F-4D97-AF65-F5344CB8AC3E}">
        <p14:creationId xmlns:p14="http://schemas.microsoft.com/office/powerpoint/2010/main" val="1172060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0CECB3-07D3-4CC9-8FC9-0E72D2A5290A}"/>
              </a:ext>
            </a:extLst>
          </p:cNvPr>
          <p:cNvSpPr/>
          <p:nvPr/>
        </p:nvSpPr>
        <p:spPr>
          <a:xfrm>
            <a:off x="6821424" y="475488"/>
            <a:ext cx="5193792" cy="786384"/>
          </a:xfrm>
          <a:prstGeom prst="rect">
            <a:avLst/>
          </a:prstGeom>
          <a:solidFill>
            <a:srgbClr val="F1F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E962FC53-89FA-4C47-99D9-ACDDE4E0EA0C}"/>
              </a:ext>
            </a:extLst>
          </p:cNvPr>
          <p:cNvPicPr>
            <a:picLocks noChangeAspect="1"/>
          </p:cNvPicPr>
          <p:nvPr/>
        </p:nvPicPr>
        <p:blipFill>
          <a:blip r:embed="rId2"/>
          <a:stretch>
            <a:fillRect/>
          </a:stretch>
        </p:blipFill>
        <p:spPr>
          <a:xfrm>
            <a:off x="0" y="231648"/>
            <a:ext cx="12192000" cy="6626352"/>
          </a:xfrm>
          <a:prstGeom prst="rect">
            <a:avLst/>
          </a:prstGeom>
        </p:spPr>
      </p:pic>
      <p:pic>
        <p:nvPicPr>
          <p:cNvPr id="3" name="Picture 2">
            <a:extLst>
              <a:ext uri="{FF2B5EF4-FFF2-40B4-BE49-F238E27FC236}">
                <a16:creationId xmlns:a16="http://schemas.microsoft.com/office/drawing/2014/main" id="{53BCD304-A6A9-3582-535C-83B6C0F7F418}"/>
              </a:ext>
            </a:extLst>
          </p:cNvPr>
          <p:cNvPicPr>
            <a:picLocks noChangeAspect="1"/>
          </p:cNvPicPr>
          <p:nvPr/>
        </p:nvPicPr>
        <p:blipFill>
          <a:blip r:embed="rId3"/>
          <a:stretch>
            <a:fillRect/>
          </a:stretch>
        </p:blipFill>
        <p:spPr>
          <a:xfrm>
            <a:off x="1883679" y="887614"/>
            <a:ext cx="8443692" cy="2682472"/>
          </a:xfrm>
          <a:prstGeom prst="rect">
            <a:avLst/>
          </a:prstGeom>
        </p:spPr>
      </p:pic>
    </p:spTree>
    <p:extLst>
      <p:ext uri="{BB962C8B-B14F-4D97-AF65-F5344CB8AC3E}">
        <p14:creationId xmlns:p14="http://schemas.microsoft.com/office/powerpoint/2010/main" val="340494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Rectangle 4">
            <a:extLst>
              <a:ext uri="{FF2B5EF4-FFF2-40B4-BE49-F238E27FC236}">
                <a16:creationId xmlns:a16="http://schemas.microsoft.com/office/drawing/2014/main" id="{CA711037-0CA1-D2A6-AC66-FCF42A9EA661}"/>
              </a:ext>
            </a:extLst>
          </p:cNvPr>
          <p:cNvSpPr/>
          <p:nvPr/>
        </p:nvSpPr>
        <p:spPr>
          <a:xfrm>
            <a:off x="6292645" y="1976284"/>
            <a:ext cx="5899355" cy="234991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solidFill>
                  <a:prstClr val="white"/>
                </a:solidFill>
                <a:latin typeface="Cambria" panose="02040503050406030204" pitchFamily="18" charset="0"/>
                <a:ea typeface="Cambria" panose="02040503050406030204" pitchFamily="18" charset="0"/>
              </a:rPr>
              <a:t>Hoạt</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động</a:t>
            </a:r>
            <a:r>
              <a:rPr lang="en-US" sz="4400" b="1" dirty="0">
                <a:solidFill>
                  <a:prstClr val="white"/>
                </a:solidFill>
                <a:latin typeface="Cambria" panose="02040503050406030204" pitchFamily="18" charset="0"/>
                <a:ea typeface="Cambria" panose="02040503050406030204" pitchFamily="18" charset="0"/>
              </a:rPr>
              <a:t> 1: Trung </a:t>
            </a:r>
            <a:r>
              <a:rPr lang="en-US" sz="4400" b="1" dirty="0" err="1">
                <a:solidFill>
                  <a:prstClr val="white"/>
                </a:solidFill>
                <a:latin typeface="Cambria" panose="02040503050406030204" pitchFamily="18" charset="0"/>
                <a:ea typeface="Cambria" panose="02040503050406030204" pitchFamily="18" charset="0"/>
              </a:rPr>
              <a:t>tâm</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kinh</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tế</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văn</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hoá</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giáo</a:t>
            </a:r>
            <a:r>
              <a:rPr lang="en-US" sz="4400" b="1" dirty="0">
                <a:solidFill>
                  <a:prstClr val="white"/>
                </a:solidFill>
                <a:latin typeface="Cambria" panose="02040503050406030204" pitchFamily="18" charset="0"/>
                <a:ea typeface="Cambria" panose="02040503050406030204" pitchFamily="18" charset="0"/>
              </a:rPr>
              <a:t> </a:t>
            </a:r>
            <a:r>
              <a:rPr lang="en-US" sz="4400" b="1" dirty="0" err="1">
                <a:solidFill>
                  <a:prstClr val="white"/>
                </a:solidFill>
                <a:latin typeface="Cambria" panose="02040503050406030204" pitchFamily="18" charset="0"/>
                <a:ea typeface="Cambria" panose="02040503050406030204" pitchFamily="18" charset="0"/>
              </a:rPr>
              <a:t>dục</a:t>
            </a:r>
            <a:r>
              <a:rPr lang="en-US" sz="4400" b="1" dirty="0">
                <a:solidFill>
                  <a:prstClr val="white"/>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22" presetClass="entr" presetSubtype="4" fill="hold"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wipe(down)">
                                      <p:cBhvr>
                                        <p:cTn id="37" dur="500"/>
                                        <p:tgtEl>
                                          <p:spTgt spid="138"/>
                                        </p:tgtEl>
                                      </p:cBhvr>
                                    </p:animEffect>
                                  </p:childTnLst>
                                </p:cTn>
                              </p:par>
                              <p:par>
                                <p:cTn id="38" presetID="22" presetClass="entr" presetSubtype="4" fill="hold" nodeType="withEffect">
                                  <p:stCondLst>
                                    <p:cond delay="0"/>
                                  </p:stCondLst>
                                  <p:childTnLst>
                                    <p:set>
                                      <p:cBhvr>
                                        <p:cTn id="39" dur="1" fill="hold">
                                          <p:stCondLst>
                                            <p:cond delay="0"/>
                                          </p:stCondLst>
                                        </p:cTn>
                                        <p:tgtEl>
                                          <p:spTgt spid="137"/>
                                        </p:tgtEl>
                                        <p:attrNameLst>
                                          <p:attrName>style.visibility</p:attrName>
                                        </p:attrNameLst>
                                      </p:cBhvr>
                                      <p:to>
                                        <p:strVal val="visible"/>
                                      </p:to>
                                    </p:set>
                                    <p:animEffect transition="in" filter="wipe(down)">
                                      <p:cBhvr>
                                        <p:cTn id="40" dur="500"/>
                                        <p:tgtEl>
                                          <p:spTgt spid="13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7ED538-63C4-96A2-54CB-C63C3EEF696E}"/>
              </a:ext>
            </a:extLst>
          </p:cNvPr>
          <p:cNvGrpSpPr/>
          <p:nvPr/>
        </p:nvGrpSpPr>
        <p:grpSpPr>
          <a:xfrm>
            <a:off x="211230" y="146478"/>
            <a:ext cx="11599768" cy="1539112"/>
            <a:chOff x="645458" y="726141"/>
            <a:chExt cx="5250930" cy="1061683"/>
          </a:xfrm>
        </p:grpSpPr>
        <p:sp>
          <p:nvSpPr>
            <p:cNvPr id="3" name="TextBox 2">
              <a:extLst>
                <a:ext uri="{FF2B5EF4-FFF2-40B4-BE49-F238E27FC236}">
                  <a16:creationId xmlns:a16="http://schemas.microsoft.com/office/drawing/2014/main" id="{1F8B1789-26F0-1D74-60EF-0EFD4ABC5A6B}"/>
                </a:ext>
              </a:extLst>
            </p:cNvPr>
            <p:cNvSpPr txBox="1"/>
            <p:nvPr/>
          </p:nvSpPr>
          <p:spPr>
            <a:xfrm>
              <a:off x="705822" y="794348"/>
              <a:ext cx="5190566" cy="9553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2060"/>
                  </a:solidFill>
                  <a:effectLst/>
                  <a:latin typeface="Cambria" panose="02040503050406030204" pitchFamily="18" charset="0"/>
                  <a:ea typeface="Cambria" panose="02040503050406030204" pitchFamily="18" charset="0"/>
                </a:rPr>
                <a:t>Đọc thông tin và quan sát các hình từ 5 đến 9, hãy nêu những biểu hiện chứng tỏ Thành phố Hồ Chí Minh là trung kinh tế, chính trị, văn hóa và giáo dục kinh tế, chính trị, quan trọng của đất nước.</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B575913-B6C6-725D-7A39-AE813467B6B7}"/>
                </a:ext>
              </a:extLst>
            </p:cNvPr>
            <p:cNvSpPr/>
            <p:nvPr/>
          </p:nvSpPr>
          <p:spPr>
            <a:xfrm>
              <a:off x="645458" y="726141"/>
              <a:ext cx="5190566" cy="1061683"/>
            </a:xfrm>
            <a:prstGeom prst="roundRect">
              <a:avLst>
                <a:gd name="adj" fmla="val 50000"/>
              </a:avLst>
            </a:prstGeom>
            <a:noFill/>
            <a:ln w="28575">
              <a:solidFill>
                <a:srgbClr val="BC545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A8F76E56-8C3A-86B9-1826-BA0F3E6F2BC3}"/>
              </a:ext>
            </a:extLst>
          </p:cNvPr>
          <p:cNvPicPr>
            <a:picLocks noChangeAspect="1"/>
          </p:cNvPicPr>
          <p:nvPr/>
        </p:nvPicPr>
        <p:blipFill>
          <a:blip r:embed="rId2"/>
          <a:stretch>
            <a:fillRect/>
          </a:stretch>
        </p:blipFill>
        <p:spPr>
          <a:xfrm>
            <a:off x="1795462" y="1838324"/>
            <a:ext cx="5472113" cy="2197379"/>
          </a:xfrm>
          <a:prstGeom prst="rect">
            <a:avLst/>
          </a:prstGeom>
        </p:spPr>
      </p:pic>
      <p:pic>
        <p:nvPicPr>
          <p:cNvPr id="7" name="Picture 6">
            <a:extLst>
              <a:ext uri="{FF2B5EF4-FFF2-40B4-BE49-F238E27FC236}">
                <a16:creationId xmlns:a16="http://schemas.microsoft.com/office/drawing/2014/main" id="{25124A57-C128-039C-4FD2-2CB13319D16C}"/>
              </a:ext>
            </a:extLst>
          </p:cNvPr>
          <p:cNvPicPr>
            <a:picLocks noChangeAspect="1"/>
          </p:cNvPicPr>
          <p:nvPr/>
        </p:nvPicPr>
        <p:blipFill>
          <a:blip r:embed="rId3"/>
          <a:stretch>
            <a:fillRect/>
          </a:stretch>
        </p:blipFill>
        <p:spPr>
          <a:xfrm>
            <a:off x="7467600" y="1908900"/>
            <a:ext cx="3300412" cy="2039212"/>
          </a:xfrm>
          <a:prstGeom prst="rect">
            <a:avLst/>
          </a:prstGeom>
        </p:spPr>
      </p:pic>
      <p:pic>
        <p:nvPicPr>
          <p:cNvPr id="10" name="Picture 9">
            <a:extLst>
              <a:ext uri="{FF2B5EF4-FFF2-40B4-BE49-F238E27FC236}">
                <a16:creationId xmlns:a16="http://schemas.microsoft.com/office/drawing/2014/main" id="{2E0DB80B-DFC2-4322-BBD8-304C64E3AB1F}"/>
              </a:ext>
            </a:extLst>
          </p:cNvPr>
          <p:cNvPicPr>
            <a:picLocks noChangeAspect="1"/>
          </p:cNvPicPr>
          <p:nvPr/>
        </p:nvPicPr>
        <p:blipFill>
          <a:blip r:embed="rId4"/>
          <a:stretch>
            <a:fillRect/>
          </a:stretch>
        </p:blipFill>
        <p:spPr>
          <a:xfrm>
            <a:off x="3557587" y="4052887"/>
            <a:ext cx="5724525" cy="2390775"/>
          </a:xfrm>
          <a:prstGeom prst="rect">
            <a:avLst/>
          </a:prstGeom>
        </p:spPr>
      </p:pic>
    </p:spTree>
    <p:extLst>
      <p:ext uri="{BB962C8B-B14F-4D97-AF65-F5344CB8AC3E}">
        <p14:creationId xmlns:p14="http://schemas.microsoft.com/office/powerpoint/2010/main" val="3087982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0881F-C9C9-62D9-EB62-B8673A2A5BD8}"/>
              </a:ext>
            </a:extLst>
          </p:cNvPr>
          <p:cNvPicPr>
            <a:picLocks noChangeAspect="1"/>
          </p:cNvPicPr>
          <p:nvPr/>
        </p:nvPicPr>
        <p:blipFill>
          <a:blip r:embed="rId3"/>
          <a:stretch>
            <a:fillRect/>
          </a:stretch>
        </p:blipFill>
        <p:spPr>
          <a:xfrm>
            <a:off x="728662" y="452437"/>
            <a:ext cx="3233738" cy="2628088"/>
          </a:xfrm>
          <a:prstGeom prst="rect">
            <a:avLst/>
          </a:prstGeom>
        </p:spPr>
      </p:pic>
      <p:pic>
        <p:nvPicPr>
          <p:cNvPr id="6" name="Picture 5">
            <a:extLst>
              <a:ext uri="{FF2B5EF4-FFF2-40B4-BE49-F238E27FC236}">
                <a16:creationId xmlns:a16="http://schemas.microsoft.com/office/drawing/2014/main" id="{56B86377-9BB2-B7FA-055C-7935D8023BCC}"/>
              </a:ext>
            </a:extLst>
          </p:cNvPr>
          <p:cNvPicPr>
            <a:picLocks noChangeAspect="1"/>
          </p:cNvPicPr>
          <p:nvPr/>
        </p:nvPicPr>
        <p:blipFill>
          <a:blip r:embed="rId4"/>
          <a:stretch>
            <a:fillRect/>
          </a:stretch>
        </p:blipFill>
        <p:spPr>
          <a:xfrm>
            <a:off x="509587" y="3181350"/>
            <a:ext cx="3471979" cy="2800350"/>
          </a:xfrm>
          <a:prstGeom prst="rect">
            <a:avLst/>
          </a:prstGeom>
        </p:spPr>
      </p:pic>
      <p:sp>
        <p:nvSpPr>
          <p:cNvPr id="7" name="TextBox 6">
            <a:extLst>
              <a:ext uri="{FF2B5EF4-FFF2-40B4-BE49-F238E27FC236}">
                <a16:creationId xmlns:a16="http://schemas.microsoft.com/office/drawing/2014/main" id="{B92BCE66-489A-C561-0777-C3F97E247D22}"/>
              </a:ext>
            </a:extLst>
          </p:cNvPr>
          <p:cNvSpPr txBox="1"/>
          <p:nvPr/>
        </p:nvSpPr>
        <p:spPr>
          <a:xfrm>
            <a:off x="4695824" y="1743443"/>
            <a:ext cx="6772275" cy="3416320"/>
          </a:xfrm>
          <a:prstGeom prst="rect">
            <a:avLst/>
          </a:prstGeom>
          <a:noFill/>
          <a:ln w="28575">
            <a:solidFill>
              <a:schemeClr val="tx1"/>
            </a:solidFill>
            <a:prstDash val="lgDashDot"/>
          </a:ln>
        </p:spPr>
        <p:txBody>
          <a:bodyPr wrap="square" rtlCol="0">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Về kinh tế: </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TPHCM là trung tâm kinh tế hàng đầu của đất nước. Nơi đây tập trung rất nhiều khu công nghiệp lớn, khu công nghi</a:t>
            </a:r>
            <a:r>
              <a:rPr 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ệ</a:t>
            </a:r>
            <a:r>
              <a:rPr lang="vi-VN"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p cao, nhiều ngân hàng và trung tâm tài chính lớn...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3589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TotalTime>
  <Words>972</Words>
  <Application>Microsoft Office PowerPoint</Application>
  <PresentationFormat>Widescreen</PresentationFormat>
  <Paragraphs>68</Paragraphs>
  <Slides>24</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DengXian</vt:lpstr>
      <vt:lpstr>Aptos</vt:lpstr>
      <vt:lpstr>Aptos Display</vt:lpstr>
      <vt:lpstr>Arial</vt:lpstr>
      <vt:lpstr>Calibri</vt:lpstr>
      <vt:lpstr>Cambria</vt:lpstr>
      <vt:lpstr>Times New Roman</vt:lpstr>
      <vt:lpstr>UTM Futura Extra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2024-01-25T01:47:24Z</dcterms:created>
  <dcterms:modified xsi:type="dcterms:W3CDTF">2024-02-20T13:00:42Z</dcterms:modified>
  <cp:category>9Slide.vn</cp:category>
</cp:coreProperties>
</file>