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96" r:id="rId2"/>
    <p:sldId id="539" r:id="rId3"/>
    <p:sldId id="387" r:id="rId4"/>
    <p:sldId id="388" r:id="rId5"/>
    <p:sldId id="389" r:id="rId6"/>
    <p:sldId id="303" r:id="rId7"/>
    <p:sldId id="304" r:id="rId8"/>
    <p:sldId id="3237" r:id="rId9"/>
    <p:sldId id="3238" r:id="rId10"/>
    <p:sldId id="3252" r:id="rId11"/>
    <p:sldId id="345" r:id="rId12"/>
    <p:sldId id="3253" r:id="rId13"/>
    <p:sldId id="344" r:id="rId14"/>
    <p:sldId id="3251" r:id="rId15"/>
    <p:sldId id="2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464" autoAdjust="0"/>
  </p:normalViewPr>
  <p:slideViewPr>
    <p:cSldViewPr snapToGrid="0">
      <p:cViewPr varScale="1">
        <p:scale>
          <a:sx n="41" d="100"/>
          <a:sy n="41" d="100"/>
        </p:scale>
        <p:origin x="1842"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977E-0DCE-4D23-A406-454645246C10}"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45B1-6F9D-4FC7-9EB9-B0C9030924BB}" type="slidenum">
              <a:rPr lang="en-US" smtClean="0"/>
              <a:t>‹#›</a:t>
            </a:fld>
            <a:endParaRPr lang="en-US"/>
          </a:p>
        </p:txBody>
      </p:sp>
    </p:spTree>
    <p:extLst>
      <p:ext uri="{BB962C8B-B14F-4D97-AF65-F5344CB8AC3E}">
        <p14:creationId xmlns:p14="http://schemas.microsoft.com/office/powerpoint/2010/main" val="208650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357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484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276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FF031-88EC-4B93-A6D4-1E47F9DAD6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371"/>
            <a:ext cx="12192000" cy="6853257"/>
          </a:xfrm>
          <a:prstGeom prst="rect">
            <a:avLst/>
          </a:prstGeom>
        </p:spPr>
      </p:pic>
    </p:spTree>
    <p:extLst>
      <p:ext uri="{BB962C8B-B14F-4D97-AF65-F5344CB8AC3E}">
        <p14:creationId xmlns:p14="http://schemas.microsoft.com/office/powerpoint/2010/main" val="276692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2/20/2024</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55270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30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64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757120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45960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extLst>
      <p:ext uri="{BB962C8B-B14F-4D97-AF65-F5344CB8AC3E}">
        <p14:creationId xmlns:p14="http://schemas.microsoft.com/office/powerpoint/2010/main" val="238662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1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826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304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9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03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7937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1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6EEBC2-1A1D-EACB-A2ED-CBA7BAFD78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5029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53" r:id="rId10"/>
    <p:sldLayoutId id="2147483671" r:id="rId11"/>
    <p:sldLayoutId id="2147483672" r:id="rId12"/>
    <p:sldLayoutId id="2147483673" r:id="rId13"/>
    <p:sldLayoutId id="2147483674" r:id="rId1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2.wav"/><Relationship Id="rId3" Type="http://schemas.openxmlformats.org/officeDocument/2006/relationships/slideLayout" Target="../slideLayouts/slideLayout10.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2.wav"/><Relationship Id="rId3" Type="http://schemas.openxmlformats.org/officeDocument/2006/relationships/slideLayout" Target="../slideLayouts/slideLayout10.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93234-95C1-BCF4-5BC4-DB889BCA4D17}"/>
              </a:ext>
            </a:extLst>
          </p:cNvPr>
          <p:cNvPicPr>
            <a:picLocks noChangeAspect="1"/>
          </p:cNvPicPr>
          <p:nvPr/>
        </p:nvPicPr>
        <p:blipFill>
          <a:blip r:embed="rId2"/>
          <a:stretch>
            <a:fillRect/>
          </a:stretch>
        </p:blipFill>
        <p:spPr>
          <a:xfrm>
            <a:off x="2020097" y="1329853"/>
            <a:ext cx="7980356" cy="5017443"/>
          </a:xfrm>
          <a:prstGeom prst="rect">
            <a:avLst/>
          </a:prstGeom>
        </p:spPr>
      </p:pic>
      <p:pic>
        <p:nvPicPr>
          <p:cNvPr id="7" name="Picture 6">
            <a:extLst>
              <a:ext uri="{FF2B5EF4-FFF2-40B4-BE49-F238E27FC236}">
                <a16:creationId xmlns:a16="http://schemas.microsoft.com/office/drawing/2014/main" id="{7EBB89CF-7315-6101-A880-980652FA1983}"/>
              </a:ext>
            </a:extLst>
          </p:cNvPr>
          <p:cNvPicPr>
            <a:picLocks noChangeAspect="1"/>
          </p:cNvPicPr>
          <p:nvPr/>
        </p:nvPicPr>
        <p:blipFill>
          <a:blip r:embed="rId3"/>
          <a:stretch>
            <a:fillRect/>
          </a:stretch>
        </p:blipFill>
        <p:spPr>
          <a:xfrm>
            <a:off x="3222640" y="879256"/>
            <a:ext cx="5499069" cy="2127688"/>
          </a:xfrm>
          <a:prstGeom prst="rect">
            <a:avLst/>
          </a:prstGeom>
        </p:spPr>
      </p:pic>
    </p:spTree>
    <p:extLst>
      <p:ext uri="{BB962C8B-B14F-4D97-AF65-F5344CB8AC3E}">
        <p14:creationId xmlns:p14="http://schemas.microsoft.com/office/powerpoint/2010/main" val="2616635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1289253541"/>
              </p:ext>
            </p:extLst>
          </p:nvPr>
        </p:nvGraphicFramePr>
        <p:xfrm>
          <a:off x="380999" y="561975"/>
          <a:ext cx="11287125" cy="5753100"/>
        </p:xfrm>
        <a:graphic>
          <a:graphicData uri="http://schemas.openxmlformats.org/drawingml/2006/table">
            <a:tbl>
              <a:tblPr firstRow="1" firstCol="1" lastRow="1" lastCol="1" bandRow="1" bandCol="1">
                <a:tableStyleId>{5C22544A-7EE6-4342-B048-85BDC9FD1C3A}</a:tableStyleId>
              </a:tblPr>
              <a:tblGrid>
                <a:gridCol w="7137744">
                  <a:extLst>
                    <a:ext uri="{9D8B030D-6E8A-4147-A177-3AD203B41FA5}">
                      <a16:colId xmlns:a16="http://schemas.microsoft.com/office/drawing/2014/main" val="1599383346"/>
                    </a:ext>
                  </a:extLst>
                </a:gridCol>
                <a:gridCol w="4149381">
                  <a:extLst>
                    <a:ext uri="{9D8B030D-6E8A-4147-A177-3AD203B41FA5}">
                      <a16:colId xmlns:a16="http://schemas.microsoft.com/office/drawing/2014/main" val="3184159045"/>
                    </a:ext>
                  </a:extLst>
                </a:gridCol>
              </a:tblGrid>
              <a:tr h="1342101">
                <a:tc gridSpan="2">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4410999">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
        <p:nvSpPr>
          <p:cNvPr id="4" name="TextBox 3">
            <a:extLst>
              <a:ext uri="{FF2B5EF4-FFF2-40B4-BE49-F238E27FC236}">
                <a16:creationId xmlns:a16="http://schemas.microsoft.com/office/drawing/2014/main" id="{1C7BE2F2-4D36-42D9-2B6C-F99EDEAF49CE}"/>
              </a:ext>
            </a:extLst>
          </p:cNvPr>
          <p:cNvSpPr txBox="1"/>
          <p:nvPr/>
        </p:nvSpPr>
        <p:spPr>
          <a:xfrm>
            <a:off x="419100" y="2219325"/>
            <a:ext cx="67722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Địa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phẳng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thuận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lợi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việc</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xuất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trú</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con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D060309-EA6E-7A96-B07B-6F07527519C4}"/>
              </a:ext>
            </a:extLst>
          </p:cNvPr>
          <p:cNvSpPr txBox="1"/>
          <p:nvPr/>
        </p:nvSpPr>
        <p:spPr>
          <a:xfrm>
            <a:off x="400051" y="3095625"/>
            <a:ext cx="7077074"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Khu vực Đông Nam Bộ có đất xám và đất ba zan thuận lợi cho trồng cây công nghiệp, khu vực đồng bằng có đất phù sa thuận lợi cho trồng cây lương thực.</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579211A-C828-0383-BF4E-61ECF4AC8DFA}"/>
              </a:ext>
            </a:extLst>
          </p:cNvPr>
          <p:cNvSpPr txBox="1"/>
          <p:nvPr/>
        </p:nvSpPr>
        <p:spPr>
          <a:xfrm>
            <a:off x="438151" y="4562475"/>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Khí hậu phân mùa thuận lợi cho việc sản xuất nông nghiệp và đời sống của nhân dân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0803BC0-C0D2-4CD4-7BDC-E5BB8545A0E6}"/>
              </a:ext>
            </a:extLst>
          </p:cNvPr>
          <p:cNvSpPr txBox="1"/>
          <p:nvPr/>
        </p:nvSpPr>
        <p:spPr>
          <a:xfrm>
            <a:off x="428626" y="5524500"/>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Sông ngòi kênh rạch chằng chịt giúp phát triển giao thông đường thủy, nuôi trồng thủy sản.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B28125F-2FB9-D835-EB98-11B29FC1B6AD}"/>
              </a:ext>
            </a:extLst>
          </p:cNvPr>
          <p:cNvSpPr txBox="1"/>
          <p:nvPr/>
        </p:nvSpPr>
        <p:spPr>
          <a:xfrm>
            <a:off x="7572375" y="2447925"/>
            <a:ext cx="3790951" cy="2308324"/>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Các hiện tượng như: lũ lụt; sạt lở đất ven sông, ven biển; đất bị nhiễm mặn; thiếu nước vào mùa khô;... gây nhiều khó khăn cho người dân.</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0456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6820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05173" y="1674763"/>
            <a:ext cx="7362727" cy="3170099"/>
          </a:xfrm>
          <a:prstGeom prst="rect">
            <a:avLst/>
          </a:prstGeom>
          <a:noFill/>
        </p:spPr>
        <p:txBody>
          <a:bodyPr wrap="square" rtlCol="0">
            <a:spAutoFit/>
          </a:bodyPr>
          <a:lstStyle/>
          <a:p>
            <a:pPr lvl="0" algn="ctr" defTabSz="609630">
              <a:defRPr/>
            </a:pPr>
            <a:r>
              <a:rPr lang="vi-VN" sz="4000" b="1" dirty="0">
                <a:solidFill>
                  <a:prstClr val="black"/>
                </a:solidFill>
                <a:latin typeface="Calibri"/>
              </a:rPr>
              <a:t>Hoạt động 2:  Một số biện pháp khắc phục khó khăn của môi trường thiên nhiên đối với sản xuất và sinh hoạt của người dân vùng Nam Bộ</a:t>
            </a:r>
            <a:endParaRPr kumimoji="0" lang="en-US" altLang="zh-CN" sz="88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394674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1.48148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3048000" y="895351"/>
            <a:ext cx="8505825" cy="27051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a:rPr>
              <a:t>Đề xuất một số biện pháp khắc phục khó khăn của môi trường thiên nhiên đối với sản xuất và sinh hoạt của người dân vùng Nam Bộ.</a:t>
            </a:r>
            <a:endParaRPr kumimoji="0" lang="vi-VN" sz="40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descr="Cartoon happy school boy waving hand Premium Vector">
            <a:extLst>
              <a:ext uri="{FF2B5EF4-FFF2-40B4-BE49-F238E27FC236}">
                <a16:creationId xmlns:a16="http://schemas.microsoft.com/office/drawing/2014/main" id="{1C5853FB-6EF8-618B-AE13-D2432D96C6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11" y="1429567"/>
            <a:ext cx="44767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71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264B7797-7C88-4E78-B59E-8A6E507F4A48}"/>
              </a:ext>
            </a:extLst>
          </p:cNvPr>
          <p:cNvSpPr/>
          <p:nvPr/>
        </p:nvSpPr>
        <p:spPr>
          <a:xfrm>
            <a:off x="304800" y="2105024"/>
            <a:ext cx="3190875" cy="2486025"/>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002060"/>
                </a:solidFill>
                <a:latin typeface="Calibri" panose="020F0502020204030204"/>
              </a:rPr>
              <a:t>Bi</a:t>
            </a:r>
            <a:r>
              <a:rPr lang="vi-VN" sz="2400" b="1" dirty="0">
                <a:solidFill>
                  <a:srgbClr val="002060"/>
                </a:solidFill>
                <a:latin typeface="Calibri" panose="020F0502020204030204"/>
              </a:rPr>
              <a:t>ện pháp khắc phục khó khăn của môi trường thiên nhiên đối với sản xuất và sinh hoạt của người dân vùng Nam Bộ</a:t>
            </a:r>
            <a:endParaRPr kumimoji="0" lang="vi-VN" sz="2400" b="1" i="0" u="none" strike="noStrike" kern="1200" cap="none" spc="0" normalizeH="0" baseline="0" noProof="0" dirty="0">
              <a:ln>
                <a:noFill/>
              </a:ln>
              <a:solidFill>
                <a:srgbClr val="002060"/>
              </a:solidFill>
              <a:effectLst/>
              <a:uLnTx/>
              <a:uFillTx/>
              <a:latin typeface="Calibri" panose="020F0502020204030204"/>
            </a:endParaRPr>
          </a:p>
        </p:txBody>
      </p:sp>
      <p:cxnSp>
        <p:nvCxnSpPr>
          <p:cNvPr id="5" name="Straight Arrow Connector 4">
            <a:extLst>
              <a:ext uri="{FF2B5EF4-FFF2-40B4-BE49-F238E27FC236}">
                <a16:creationId xmlns:a16="http://schemas.microsoft.com/office/drawing/2014/main" id="{1D3151C9-6CDC-4B85-27E5-43D6F7B48BA6}"/>
              </a:ext>
            </a:extLst>
          </p:cNvPr>
          <p:cNvCxnSpPr>
            <a:cxnSpLocks/>
            <a:stCxn id="4" idx="3"/>
            <a:endCxn id="12" idx="1"/>
          </p:cNvCxnSpPr>
          <p:nvPr/>
        </p:nvCxnSpPr>
        <p:spPr>
          <a:xfrm flipV="1">
            <a:off x="3495675" y="1504950"/>
            <a:ext cx="923925" cy="1843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39E2E0B-CF2A-3670-8242-9609CAAE7EFA}"/>
              </a:ext>
            </a:extLst>
          </p:cNvPr>
          <p:cNvCxnSpPr>
            <a:cxnSpLocks/>
            <a:endCxn id="14" idx="1"/>
          </p:cNvCxnSpPr>
          <p:nvPr/>
        </p:nvCxnSpPr>
        <p:spPr>
          <a:xfrm flipV="1">
            <a:off x="3543300" y="2809875"/>
            <a:ext cx="1190625" cy="600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CAF51B1-8FA1-7BE5-93AD-67BFF7ED2003}"/>
              </a:ext>
            </a:extLst>
          </p:cNvPr>
          <p:cNvSpPr/>
          <p:nvPr/>
        </p:nvSpPr>
        <p:spPr>
          <a:xfrm>
            <a:off x="4419600" y="1019175"/>
            <a:ext cx="6477000" cy="9715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Calibri" panose="020F0502020204030204"/>
              </a:rPr>
              <a:t>Dẫn nước ngọt vào ruộng để thau chua, rửa mặn (đối với vùng đất bị nhiễm mặn).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3992251C-D7EB-1A53-EAB3-101F1A1AA5FF}"/>
              </a:ext>
            </a:extLst>
          </p:cNvPr>
          <p:cNvSpPr/>
          <p:nvPr/>
        </p:nvSpPr>
        <p:spPr>
          <a:xfrm>
            <a:off x="4733925" y="2314575"/>
            <a:ext cx="6229349" cy="990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a:solidFill>
                  <a:prstClr val="black"/>
                </a:solidFill>
              </a:rPr>
              <a:t>Lựa</a:t>
            </a:r>
            <a:r>
              <a:rPr lang="en-US" sz="2800" dirty="0">
                <a:solidFill>
                  <a:prstClr val="black"/>
                </a:solidFill>
              </a:rPr>
              <a:t> </a:t>
            </a:r>
            <a:r>
              <a:rPr lang="en-US" sz="2800" dirty="0" err="1">
                <a:solidFill>
                  <a:prstClr val="black"/>
                </a:solidFill>
              </a:rPr>
              <a:t>chọn</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trồng</a:t>
            </a:r>
            <a:r>
              <a:rPr lang="en-US" sz="2800" dirty="0">
                <a:solidFill>
                  <a:prstClr val="black"/>
                </a:solidFill>
              </a:rPr>
              <a:t> </a:t>
            </a:r>
            <a:r>
              <a:rPr lang="en-US" sz="2800" dirty="0" err="1">
                <a:solidFill>
                  <a:prstClr val="black"/>
                </a:solidFill>
              </a:rPr>
              <a:t>những</a:t>
            </a:r>
            <a:r>
              <a:rPr lang="en-US" sz="2800"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cây</a:t>
            </a:r>
            <a:r>
              <a:rPr lang="en-US" sz="2800" dirty="0">
                <a:solidFill>
                  <a:prstClr val="black"/>
                </a:solidFill>
              </a:rPr>
              <a:t> </a:t>
            </a:r>
            <a:r>
              <a:rPr lang="en-US" sz="2800" dirty="0" err="1">
                <a:solidFill>
                  <a:prstClr val="black"/>
                </a:solidFill>
              </a:rPr>
              <a:t>chịu</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phù</a:t>
            </a:r>
            <a:r>
              <a:rPr lang="en-US" sz="2800" dirty="0">
                <a:solidFill>
                  <a:prstClr val="black"/>
                </a:solidFill>
              </a:rPr>
              <a:t> </a:t>
            </a:r>
            <a:r>
              <a:rPr lang="en-US" sz="2800" dirty="0" err="1">
                <a:solidFill>
                  <a:prstClr val="black"/>
                </a:solidFill>
              </a:rPr>
              <a:t>hợp</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tình</a:t>
            </a:r>
            <a:r>
              <a:rPr lang="en-US" sz="2800" dirty="0">
                <a:solidFill>
                  <a:prstClr val="black"/>
                </a:solidFill>
              </a:rPr>
              <a:t> </a:t>
            </a:r>
            <a:r>
              <a:rPr lang="en-US" sz="2800" dirty="0" err="1">
                <a:solidFill>
                  <a:prstClr val="black"/>
                </a:solidFill>
              </a:rPr>
              <a:t>trạng</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đất</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Arrow Connector 20">
            <a:extLst>
              <a:ext uri="{FF2B5EF4-FFF2-40B4-BE49-F238E27FC236}">
                <a16:creationId xmlns:a16="http://schemas.microsoft.com/office/drawing/2014/main" id="{E05A8CDE-9EF7-29FC-55F2-14119C318937}"/>
              </a:ext>
            </a:extLst>
          </p:cNvPr>
          <p:cNvCxnSpPr>
            <a:cxnSpLocks/>
          </p:cNvCxnSpPr>
          <p:nvPr/>
        </p:nvCxnSpPr>
        <p:spPr>
          <a:xfrm>
            <a:off x="3467100" y="3533775"/>
            <a:ext cx="1333500" cy="962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19C0BA4-4E5E-6A42-7A46-C318E89233C0}"/>
              </a:ext>
            </a:extLst>
          </p:cNvPr>
          <p:cNvSpPr/>
          <p:nvPr/>
        </p:nvSpPr>
        <p:spPr>
          <a:xfrm>
            <a:off x="4762500" y="3990975"/>
            <a:ext cx="6534150" cy="12668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Tuyên truyền, giáo dục để nâng cao ý thức trách nhiệm của người dân trong việc bảo vệ môi trường, ứng phó tích cực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6" name="Straight Arrow Connector 25">
            <a:extLst>
              <a:ext uri="{FF2B5EF4-FFF2-40B4-BE49-F238E27FC236}">
                <a16:creationId xmlns:a16="http://schemas.microsoft.com/office/drawing/2014/main" id="{D82EED15-B040-4806-EF76-8D616FBD229E}"/>
              </a:ext>
            </a:extLst>
          </p:cNvPr>
          <p:cNvCxnSpPr>
            <a:cxnSpLocks/>
          </p:cNvCxnSpPr>
          <p:nvPr/>
        </p:nvCxnSpPr>
        <p:spPr>
          <a:xfrm>
            <a:off x="3486150" y="3638550"/>
            <a:ext cx="1438275" cy="232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F70E4B4-97D5-11A3-CD55-B748F8CA1773}"/>
              </a:ext>
            </a:extLst>
          </p:cNvPr>
          <p:cNvSpPr/>
          <p:nvPr/>
        </p:nvSpPr>
        <p:spPr>
          <a:xfrm>
            <a:off x="4933950" y="5562600"/>
            <a:ext cx="6534150" cy="9239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Khai thác hợp lý và bền vững các tài nguyên thiên nhiên (đất, nước, khoáng sản,…)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6017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22"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AFF8A-6B6A-43BE-8BC3-71EEB293DF0F}"/>
              </a:ext>
            </a:extLst>
          </p:cNvPr>
          <p:cNvSpPr txBox="1"/>
          <p:nvPr/>
        </p:nvSpPr>
        <p:spPr>
          <a:xfrm>
            <a:off x="1524000" y="7899400"/>
            <a:ext cx="11560297" cy="292387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Chúc CÁC em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Học tốt</a:t>
            </a:r>
          </a:p>
        </p:txBody>
      </p:sp>
      <p:pic>
        <p:nvPicPr>
          <p:cNvPr id="4" name="Picture 3">
            <a:extLst>
              <a:ext uri="{FF2B5EF4-FFF2-40B4-BE49-F238E27FC236}">
                <a16:creationId xmlns:a16="http://schemas.microsoft.com/office/drawing/2014/main" id="{A603DC49-2066-4E83-9BB5-C389DAD34244}"/>
              </a:ext>
            </a:extLst>
          </p:cNvPr>
          <p:cNvPicPr>
            <a:picLocks noChangeAspect="1"/>
          </p:cNvPicPr>
          <p:nvPr/>
        </p:nvPicPr>
        <p:blipFill>
          <a:blip r:embed="rId2"/>
          <a:stretch>
            <a:fillRect/>
          </a:stretch>
        </p:blipFill>
        <p:spPr>
          <a:xfrm>
            <a:off x="-2082800" y="1461179"/>
            <a:ext cx="15611429" cy="3917947"/>
          </a:xfrm>
          <a:prstGeom prst="rect">
            <a:avLst/>
          </a:prstGeom>
        </p:spPr>
      </p:pic>
    </p:spTree>
    <p:extLst>
      <p:ext uri="{BB962C8B-B14F-4D97-AF65-F5344CB8AC3E}">
        <p14:creationId xmlns:p14="http://schemas.microsoft.com/office/powerpoint/2010/main" val="239032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3"/>
                                        </p:tgtEl>
                                        <p:attrNameLst>
                                          <p:attrName>style.color</p:attrName>
                                        </p:attrNameLst>
                                      </p:cBhvr>
                                      <p:to>
                                        <a:srgbClr val="C00000"/>
                                      </p:to>
                                    </p:animClr>
                                    <p:animClr clrSpc="rgb" dir="cw">
                                      <p:cBhvr>
                                        <p:cTn id="7" dur="500" fill="hold"/>
                                        <p:tgtEl>
                                          <p:spTgt spid="3"/>
                                        </p:tgtEl>
                                        <p:attrNameLst>
                                          <p:attrName>fillcolor</p:attrName>
                                        </p:attrNameLst>
                                      </p:cBhvr>
                                      <p:to>
                                        <a:srgbClr val="C00000"/>
                                      </p:to>
                                    </p:animClr>
                                    <p:set>
                                      <p:cBhvr>
                                        <p:cTn id="8" dur="500" fill="hold"/>
                                        <p:tgtEl>
                                          <p:spTgt spid="3"/>
                                        </p:tgtEl>
                                        <p:attrNameLst>
                                          <p:attrName>fill.type</p:attrName>
                                        </p:attrNameLst>
                                      </p:cBhvr>
                                      <p:to>
                                        <p:strVal val="solid"/>
                                      </p:to>
                                    </p:set>
                                    <p:anim to="1.5" calcmode="lin" valueType="num">
                                      <p:cBhvr override="childStyle">
                                        <p:cTn id="9" dur="500" fill="hold"/>
                                        <p:tgtEl>
                                          <p:spTgt spid="3"/>
                                        </p:tgtEl>
                                        <p:attrNameLst>
                                          <p:attrName>style.fontSize</p:attrName>
                                        </p:attrNameLst>
                                      </p:cBhvr>
                                    </p:anim>
                                  </p:childTnLst>
                                </p:cTn>
                              </p:par>
                            </p:childTnLst>
                          </p:cTn>
                        </p:par>
                        <p:par>
                          <p:cTn id="10" fill="hold">
                            <p:stCondLst>
                              <p:cond delay="120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Vector | Spring landscape scene">
            <a:extLst>
              <a:ext uri="{FF2B5EF4-FFF2-40B4-BE49-F238E27FC236}">
                <a16:creationId xmlns:a16="http://schemas.microsoft.com/office/drawing/2014/main" id="{A36DA250-DED3-4648-A13A-99F4082C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4"/>
            <a:ext cx="12293600" cy="686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9421778-0035-F07C-763A-716C3B94F332}"/>
              </a:ext>
            </a:extLst>
          </p:cNvPr>
          <p:cNvPicPr>
            <a:picLocks noChangeAspect="1"/>
          </p:cNvPicPr>
          <p:nvPr/>
        </p:nvPicPr>
        <p:blipFill>
          <a:blip r:embed="rId3"/>
          <a:stretch>
            <a:fillRect/>
          </a:stretch>
        </p:blipFill>
        <p:spPr>
          <a:xfrm>
            <a:off x="945187" y="2033688"/>
            <a:ext cx="10492125" cy="2066723"/>
          </a:xfrm>
          <a:prstGeom prst="rect">
            <a:avLst/>
          </a:prstGeom>
        </p:spPr>
      </p:pic>
    </p:spTree>
    <p:extLst>
      <p:ext uri="{BB962C8B-B14F-4D97-AF65-F5344CB8AC3E}">
        <p14:creationId xmlns:p14="http://schemas.microsoft.com/office/powerpoint/2010/main" val="195751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7C3A2994-EB43-8E7C-A375-210365FF1402}"/>
              </a:ext>
            </a:extLst>
          </p:cNvPr>
          <p:cNvPicPr>
            <a:picLocks noChangeAspect="1"/>
          </p:cNvPicPr>
          <p:nvPr/>
        </p:nvPicPr>
        <p:blipFill>
          <a:blip r:embed="rId7"/>
          <a:stretch>
            <a:fillRect/>
          </a:stretch>
        </p:blipFill>
        <p:spPr>
          <a:xfrm>
            <a:off x="133350" y="147318"/>
            <a:ext cx="12192000" cy="3039114"/>
          </a:xfrm>
          <a:prstGeom prst="rect">
            <a:avLst/>
          </a:prstGeom>
        </p:spPr>
      </p:pic>
      <p:pic>
        <p:nvPicPr>
          <p:cNvPr id="3" name="Picture 2">
            <a:extLst>
              <a:ext uri="{FF2B5EF4-FFF2-40B4-BE49-F238E27FC236}">
                <a16:creationId xmlns:a16="http://schemas.microsoft.com/office/drawing/2014/main" id="{09409A1F-8CFC-DA69-4EC6-F5E1957A7C1A}"/>
              </a:ext>
            </a:extLst>
          </p:cNvPr>
          <p:cNvPicPr>
            <a:picLocks noChangeAspect="1"/>
          </p:cNvPicPr>
          <p:nvPr/>
        </p:nvPicPr>
        <p:blipFill>
          <a:blip r:embed="rId8"/>
          <a:stretch>
            <a:fillRect/>
          </a:stretch>
        </p:blipFill>
        <p:spPr>
          <a:xfrm>
            <a:off x="507004" y="3084814"/>
            <a:ext cx="11254191" cy="3298222"/>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276551" y="298461"/>
            <a:ext cx="11638897" cy="243147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sông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55916" y="2926527"/>
            <a:ext cx="12075463" cy="4015726"/>
            <a:chOff x="232563" y="2999147"/>
            <a:chExt cx="12075463"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8688220"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Tiền</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Hậu</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Đồng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Nai,…</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9F59E2-5374-38D1-D2EC-17FCD1BA22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16" name="Group 15">
            <a:extLst>
              <a:ext uri="{FF2B5EF4-FFF2-40B4-BE49-F238E27FC236}">
                <a16:creationId xmlns:a16="http://schemas.microsoft.com/office/drawing/2014/main" id="{33A919AE-8FBB-B370-AE69-3E0E102D4253}"/>
              </a:ext>
            </a:extLst>
          </p:cNvPr>
          <p:cNvGrpSpPr/>
          <p:nvPr/>
        </p:nvGrpSpPr>
        <p:grpSpPr>
          <a:xfrm>
            <a:off x="236239" y="145469"/>
            <a:ext cx="11638929" cy="2501478"/>
            <a:chOff x="186219" y="228599"/>
            <a:chExt cx="11719522" cy="3652582"/>
          </a:xfrm>
        </p:grpSpPr>
        <p:grpSp>
          <p:nvGrpSpPr>
            <p:cNvPr id="8" name="Group 7">
              <a:extLst>
                <a:ext uri="{FF2B5EF4-FFF2-40B4-BE49-F238E27FC236}">
                  <a16:creationId xmlns:a16="http://schemas.microsoft.com/office/drawing/2014/main" id="{2E20FB8D-ECDA-F8F1-EB92-F20F07F7ED5C}"/>
                </a:ext>
              </a:extLst>
            </p:cNvPr>
            <p:cNvGrpSpPr/>
            <p:nvPr/>
          </p:nvGrpSpPr>
          <p:grpSpPr>
            <a:xfrm>
              <a:off x="820888" y="425191"/>
              <a:ext cx="10550223" cy="3455990"/>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loại</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đất</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endParaRPr kumimoji="0" lang="vi-VN" sz="4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186219" y="2660073"/>
              <a:ext cx="925155" cy="1221108"/>
            </a:xfrm>
            <a:prstGeom prst="rect">
              <a:avLst/>
            </a:prstGeom>
          </p:spPr>
        </p:pic>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00396" y="22859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0" y="3833171"/>
            <a:ext cx="11646568" cy="3139550"/>
            <a:chOff x="288479" y="3833171"/>
            <a:chExt cx="11646568" cy="3139550"/>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2583179" y="3833171"/>
              <a:ext cx="9351868" cy="2446991"/>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xám</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ba</a:t>
              </a:r>
              <a:r>
                <a:rPr lang="en-US" sz="4800" b="1" dirty="0">
                  <a:solidFill>
                    <a:srgbClr val="FF4554"/>
                  </a:solidFill>
                  <a:latin typeface="Calibri" panose="020F0502020204030204"/>
                </a:rPr>
                <a:t> dan,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phù</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sa</a:t>
              </a:r>
              <a:endParaRPr kumimoji="0" lang="vi-VN" sz="48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88479" y="3994643"/>
              <a:ext cx="2978078" cy="2978078"/>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502914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Summer landscape with a waterfall">
            <a:extLst>
              <a:ext uri="{FF2B5EF4-FFF2-40B4-BE49-F238E27FC236}">
                <a16:creationId xmlns:a16="http://schemas.microsoft.com/office/drawing/2014/main" id="{7E3DAC8B-7152-41F0-8CED-286A1A2BF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2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950B5B-4C02-6EBB-6FEF-BE0EC43A95EC}"/>
              </a:ext>
            </a:extLst>
          </p:cNvPr>
          <p:cNvPicPr>
            <a:picLocks noChangeAspect="1"/>
          </p:cNvPicPr>
          <p:nvPr/>
        </p:nvPicPr>
        <p:blipFill>
          <a:blip r:embed="rId3"/>
          <a:stretch>
            <a:fillRect/>
          </a:stretch>
        </p:blipFill>
        <p:spPr>
          <a:xfrm>
            <a:off x="919660" y="1893835"/>
            <a:ext cx="10486029" cy="2670279"/>
          </a:xfrm>
          <a:prstGeom prst="rect">
            <a:avLst/>
          </a:prstGeom>
        </p:spPr>
      </p:pic>
    </p:spTree>
    <p:extLst>
      <p:ext uri="{BB962C8B-B14F-4D97-AF65-F5344CB8AC3E}">
        <p14:creationId xmlns:p14="http://schemas.microsoft.com/office/powerpoint/2010/main" val="413806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81373" y="1960513"/>
            <a:ext cx="7362727" cy="2800767"/>
          </a:xfrm>
          <a:prstGeom prst="rect">
            <a:avLst/>
          </a:prstGeom>
          <a:noFill/>
        </p:spPr>
        <p:txBody>
          <a:bodyPr wrap="square" rtlCol="0">
            <a:spAutoFit/>
          </a:bodyPr>
          <a:lstStyle/>
          <a:p>
            <a:pPr lvl="0" algn="ctr" defTabSz="609630">
              <a:defRPr/>
            </a:pPr>
            <a:r>
              <a:rPr lang="vi-VN" sz="4400" b="1" dirty="0">
                <a:solidFill>
                  <a:prstClr val="black"/>
                </a:solidFill>
                <a:latin typeface="Calibri"/>
              </a:rPr>
              <a:t>Hoạt động 1:  Tìm hiểu về ảnh hưởng của môi trường thiên nhiên đến sản xuất và sinh hoạt của người dân </a:t>
            </a:r>
            <a:endParaRPr kumimoji="0" lang="en-US" altLang="zh-CN" sz="96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195247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3.7037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CD8D2E0C-B006-82FB-0FAD-5E26537B2BA1}"/>
              </a:ext>
            </a:extLst>
          </p:cNvPr>
          <p:cNvSpPr/>
          <p:nvPr/>
        </p:nvSpPr>
        <p:spPr>
          <a:xfrm>
            <a:off x="205901" y="1562100"/>
            <a:ext cx="5528149" cy="4171950"/>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a:rPr>
              <a:t> Đọc thông tin và quan sát các hình từ 4 đến 7, em hãy cho biết môi trường thiên nhiên có ảnh hưởng như thế nào đến sản xuất và sinh hoạt của người dân vùng Nam Bộ.</a:t>
            </a:r>
            <a:endParaRPr kumimoji="0" lang="en-US" sz="32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6" name="Picture 5">
            <a:extLst>
              <a:ext uri="{FF2B5EF4-FFF2-40B4-BE49-F238E27FC236}">
                <a16:creationId xmlns:a16="http://schemas.microsoft.com/office/drawing/2014/main" id="{31F4D325-7C94-7A57-3C10-E3C15251C99D}"/>
              </a:ext>
            </a:extLst>
          </p:cNvPr>
          <p:cNvPicPr>
            <a:picLocks noChangeAspect="1"/>
          </p:cNvPicPr>
          <p:nvPr/>
        </p:nvPicPr>
        <p:blipFill>
          <a:blip r:embed="rId4"/>
          <a:stretch>
            <a:fillRect/>
          </a:stretch>
        </p:blipFill>
        <p:spPr>
          <a:xfrm>
            <a:off x="6091237" y="1709737"/>
            <a:ext cx="5648325" cy="3952875"/>
          </a:xfrm>
          <a:prstGeom prst="rect">
            <a:avLst/>
          </a:prstGeom>
        </p:spPr>
      </p:pic>
    </p:spTree>
    <p:extLst>
      <p:ext uri="{BB962C8B-B14F-4D97-AF65-F5344CB8AC3E}">
        <p14:creationId xmlns:p14="http://schemas.microsoft.com/office/powerpoint/2010/main" val="21625100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B910C90B-4192-BA8F-FA2E-B039A946CDE2}"/>
              </a:ext>
            </a:extLst>
          </p:cNvPr>
          <p:cNvSpPr/>
          <p:nvPr/>
        </p:nvSpPr>
        <p:spPr>
          <a:xfrm>
            <a:off x="2653825" y="85725"/>
            <a:ext cx="6709249" cy="866775"/>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cs typeface="+mn-cs"/>
              </a:rPr>
              <a:t>Hoàn</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thành</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phiếu</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bài</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tập</a:t>
            </a:r>
            <a:endParaRPr kumimoji="0" lang="en-US" sz="3600" b="1" i="0" u="none" strike="noStrike" kern="1200" cap="none" spc="0" normalizeH="0" baseline="0" noProof="0" dirty="0">
              <a:ln>
                <a:noFill/>
              </a:ln>
              <a:solidFill>
                <a:srgbClr val="002060"/>
              </a:solidFill>
              <a:effectLst/>
              <a:uLnTx/>
              <a:uFillTx/>
              <a:latin typeface="Calibri"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583175797"/>
              </p:ext>
            </p:extLst>
          </p:nvPr>
        </p:nvGraphicFramePr>
        <p:xfrm>
          <a:off x="1249680" y="1314450"/>
          <a:ext cx="9685020" cy="4599116"/>
        </p:xfrm>
        <a:graphic>
          <a:graphicData uri="http://schemas.openxmlformats.org/drawingml/2006/table">
            <a:tbl>
              <a:tblPr firstRow="1" firstCol="1" lastRow="1" lastCol="1" bandRow="1" bandCol="1">
                <a:tableStyleId>{5C22544A-7EE6-4342-B048-85BDC9FD1C3A}</a:tableStyleId>
              </a:tblPr>
              <a:tblGrid>
                <a:gridCol w="4341495">
                  <a:extLst>
                    <a:ext uri="{9D8B030D-6E8A-4147-A177-3AD203B41FA5}">
                      <a16:colId xmlns:a16="http://schemas.microsoft.com/office/drawing/2014/main" val="1599383346"/>
                    </a:ext>
                  </a:extLst>
                </a:gridCol>
                <a:gridCol w="5343525">
                  <a:extLst>
                    <a:ext uri="{9D8B030D-6E8A-4147-A177-3AD203B41FA5}">
                      <a16:colId xmlns:a16="http://schemas.microsoft.com/office/drawing/2014/main" val="3184159045"/>
                    </a:ext>
                  </a:extLst>
                </a:gridCol>
              </a:tblGrid>
              <a:tr h="941005">
                <a:tc gridSpan="2">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3526220">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Tree>
    <p:extLst>
      <p:ext uri="{BB962C8B-B14F-4D97-AF65-F5344CB8AC3E}">
        <p14:creationId xmlns:p14="http://schemas.microsoft.com/office/powerpoint/2010/main" val="312155706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TotalTime>
  <Words>490</Words>
  <Application>Microsoft Office PowerPoint</Application>
  <PresentationFormat>Widescreen</PresentationFormat>
  <Paragraphs>40</Paragraphs>
  <Slides>15</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等线</vt:lpstr>
      <vt:lpstr>Arial</vt:lpstr>
      <vt:lpstr>Calibri</vt:lpstr>
      <vt:lpstr>UTM Mabella</vt:lpstr>
      <vt:lpstr>UTM Showcard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16</cp:revision>
  <dcterms:created xsi:type="dcterms:W3CDTF">2024-01-23T02:14:45Z</dcterms:created>
  <dcterms:modified xsi:type="dcterms:W3CDTF">2024-02-20T12:57:23Z</dcterms:modified>
  <cp:category>9Slide.vn</cp:category>
</cp:coreProperties>
</file>