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20"/>
  </p:notesMasterIdLst>
  <p:sldIdLst>
    <p:sldId id="375" r:id="rId3"/>
    <p:sldId id="376" r:id="rId4"/>
    <p:sldId id="262" r:id="rId5"/>
    <p:sldId id="258" r:id="rId6"/>
    <p:sldId id="267" r:id="rId7"/>
    <p:sldId id="381" r:id="rId8"/>
    <p:sldId id="266" r:id="rId9"/>
    <p:sldId id="388" r:id="rId10"/>
    <p:sldId id="389" r:id="rId11"/>
    <p:sldId id="382" r:id="rId12"/>
    <p:sldId id="2007577283" r:id="rId13"/>
    <p:sldId id="385" r:id="rId14"/>
    <p:sldId id="2007577284" r:id="rId15"/>
    <p:sldId id="2007577285" r:id="rId16"/>
    <p:sldId id="384" r:id="rId17"/>
    <p:sldId id="2007577286" r:id="rId18"/>
    <p:sldId id="3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032" autoAdjust="0"/>
  </p:normalViewPr>
  <p:slideViewPr>
    <p:cSldViewPr snapToGrid="0">
      <p:cViewPr>
        <p:scale>
          <a:sx n="33" d="100"/>
          <a:sy n="33" d="100"/>
        </p:scale>
        <p:origin x="2166" y="2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19D49-68BC-45A3-A8E9-335474591959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D9E15E-0BAC-4022-BE8B-3314682674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407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xưa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liên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lạc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tay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giấy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rồi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gửi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bưu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Sau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này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nghệ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thường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thoại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chuyện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đổi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trọng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gì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tử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ra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sao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Chúng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sẽ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qua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hôm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nay: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viết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thư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D9E15E-0BAC-4022-BE8B-33146826741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115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2" name="Google Shape;4012;ga2992c976c_7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3" name="Google Shape;4013;ga2992c976c_7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13136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28BD8-E72B-E1F2-551B-C7556930F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D9BFC6-47D8-BFE6-7377-D151FD3F2C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0121C-B1E2-D5BA-51B6-ED4C4D5DE7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D7B91-D8AD-F9AF-9328-C50822267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4C2FA9-8A21-09F6-DCBC-6758A2866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213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117B-4CD2-C300-AE9D-BF13C6EB2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F9F286-6490-DACA-706E-3219084834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F71243-3276-80B9-29F5-872A889062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94495-2478-97AC-06BE-5A7AC32B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628EC-BCCD-0BF3-5272-8CAE80ED7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00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D817D4-6D1A-B176-09B9-A1567CECCB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69702-C50D-FEB9-3960-69B90EF1C3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840E6-BC0D-BC94-5771-21B43389F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5EB3BD-AA56-E767-4532-0CF618B4C4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0F9E5-5153-5338-2261-E1C90E6EA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4316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534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49697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243990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24872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0576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3342174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49297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7ACE7-BA0D-AEF7-67D4-8B860E85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C162E-0758-45B0-F398-03606714E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E7E70-1423-603A-49FA-BB0B7168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00393-761C-B500-B624-B2D5D6641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B042A7-A707-F25C-B470-5AFD5B802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703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207013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30155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8671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3706853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0445276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282893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0625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64E61-F048-CE4C-FA6A-84745827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442710-FCF7-1D6A-5151-EB8484C3EB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59B9F5-B335-44BF-2E40-B3237DA205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8103F-F520-3A63-4DBC-BF37E64BD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92F49-7F95-EFA4-B616-5498E0E9C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91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234EE-3C7A-E2E7-4955-3ADC27845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054A9A-0A02-6ED3-1612-A8FF320DF3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A8C7B5-D1ED-921A-91CE-08A3E26282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19D00A-6531-DFD1-1F54-7C55D284BC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FBA1D8-590C-1A53-CE12-A7C95796D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CD6721-E64D-CF44-3AAC-DBD57BCB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0976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50143-3F0F-81C0-FF13-EB94B499A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497D6B-DEF9-85D4-4E5F-4D16C28B2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DB2322-5FCE-A035-C185-08BF9544D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AE0388-A0C6-03CE-C1DA-CBA0F851BF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35E439-7FC2-424F-5995-45BB36F561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C0F42BD-F123-AF02-4666-2433DC425B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0C57F4-F81C-6CE3-806E-377939814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846661-5F13-80C8-8E10-0F8B95EBD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210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44A70-751D-0AA1-05BD-3650BCCBB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BBDA93-6D62-B2EA-1A3A-0F1747A800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4A8590-98A2-0FCD-667F-D7ACF1841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0651B-6F55-936A-6928-1FBEB5006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28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676203-8FBF-A86D-776C-1FA4E02B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63C073-B7FD-A842-2BD6-FB9F3850D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00B0B8-E3D5-1D99-308F-B2863687E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441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EE7CD-62EE-7A23-4C98-61075F9E4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DCC5A-F04A-86AD-2AEF-977DD7E46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6F26D2-EABD-DFEC-8EB0-C909327B01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F774CF-B803-DF18-0801-6C9344688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EED9D-05E3-B722-E5B7-A8A298C36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4E988-8FFC-8B58-87E2-FEEEAC88F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4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EE50F-52ED-1ABE-BC4B-74390D71C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90111-5326-EFD6-A3EF-9C53317D5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FA7700-B46D-1129-94D7-3CC3F735D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52EF4A-0C7C-1B55-A4C3-5D0C335295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A2D41A8-4940-48F4-A5B9-7B631504A1E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9DE4E-AADB-2463-4AB0-E105F1467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90199C-2394-3CAD-4588-A996FC5E2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756B18B-5890-43E9-AE7C-27A2EA2ED1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8506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61FC6FB-AD70-FAD5-91E4-8C1BF5DFC3B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0240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259AABD2-19F1-8025-B357-150492050CE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0376560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audio" Target="../media/audio1.wav"/><Relationship Id="rId4" Type="http://schemas.openxmlformats.org/officeDocument/2006/relationships/image" Target="../media/image9.png"/><Relationship Id="rId9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ree, cartoon, sketch, screenshot&#10;&#10;Description automatically generated">
            <a:extLst>
              <a:ext uri="{FF2B5EF4-FFF2-40B4-BE49-F238E27FC236}">
                <a16:creationId xmlns:a16="http://schemas.microsoft.com/office/drawing/2014/main" id="{EB1458D7-5FFC-42CE-50EF-EBA1F193D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73" y="0"/>
            <a:ext cx="12354945" cy="6858000"/>
          </a:xfrm>
          <a:prstGeom prst="rect">
            <a:avLst/>
          </a:prstGeom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60BBE96B-A56C-AD9F-A97A-EC00FD757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279977" y="1484243"/>
            <a:ext cx="3613316" cy="3967194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9FF5C83E-A408-B5EF-6503-5A07FBC725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8395" y="1319754"/>
            <a:ext cx="3613316" cy="3967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C7A538-D9D8-B79F-D2DA-6DFBC4CC3E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6779" y="102745"/>
            <a:ext cx="1724160" cy="216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3B24F3-A538-5D0E-4BB6-269D7CA7BE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1062" y="102745"/>
            <a:ext cx="1626262" cy="216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E639F7-4754-83BB-531D-010088B65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2337" y="1829802"/>
            <a:ext cx="6541575" cy="32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83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07958" y="363163"/>
            <a:ext cx="11700000" cy="5999697"/>
          </a:xfrm>
          <a:custGeom>
            <a:avLst/>
            <a:gdLst>
              <a:gd name="connsiteX0" fmla="*/ 0 w 11700000"/>
              <a:gd name="connsiteY0" fmla="*/ 596550 h 5999697"/>
              <a:gd name="connsiteX1" fmla="*/ 596550 w 11700000"/>
              <a:gd name="connsiteY1" fmla="*/ 0 h 5999697"/>
              <a:gd name="connsiteX2" fmla="*/ 11103450 w 11700000"/>
              <a:gd name="connsiteY2" fmla="*/ 0 h 5999697"/>
              <a:gd name="connsiteX3" fmla="*/ 11700000 w 11700000"/>
              <a:gd name="connsiteY3" fmla="*/ 596550 h 5999697"/>
              <a:gd name="connsiteX4" fmla="*/ 11700000 w 11700000"/>
              <a:gd name="connsiteY4" fmla="*/ 5403147 h 5999697"/>
              <a:gd name="connsiteX5" fmla="*/ 11103450 w 11700000"/>
              <a:gd name="connsiteY5" fmla="*/ 5999697 h 5999697"/>
              <a:gd name="connsiteX6" fmla="*/ 596550 w 11700000"/>
              <a:gd name="connsiteY6" fmla="*/ 5999697 h 5999697"/>
              <a:gd name="connsiteX7" fmla="*/ 0 w 11700000"/>
              <a:gd name="connsiteY7" fmla="*/ 5403147 h 5999697"/>
              <a:gd name="connsiteX8" fmla="*/ 0 w 11700000"/>
              <a:gd name="connsiteY8" fmla="*/ 596550 h 59996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5999697" fill="none" extrusionOk="0">
                <a:moveTo>
                  <a:pt x="0" y="596550"/>
                </a:moveTo>
                <a:cubicBezTo>
                  <a:pt x="-14763" y="264697"/>
                  <a:pt x="309216" y="34455"/>
                  <a:pt x="596550" y="0"/>
                </a:cubicBezTo>
                <a:cubicBezTo>
                  <a:pt x="4577622" y="130954"/>
                  <a:pt x="9489410" y="43574"/>
                  <a:pt x="11103450" y="0"/>
                </a:cubicBezTo>
                <a:cubicBezTo>
                  <a:pt x="11466024" y="50999"/>
                  <a:pt x="11709899" y="279210"/>
                  <a:pt x="11700000" y="596550"/>
                </a:cubicBezTo>
                <a:cubicBezTo>
                  <a:pt x="11549561" y="2493980"/>
                  <a:pt x="11785879" y="4082411"/>
                  <a:pt x="11700000" y="5403147"/>
                </a:cubicBezTo>
                <a:cubicBezTo>
                  <a:pt x="11689647" y="5734312"/>
                  <a:pt x="11379874" y="5963100"/>
                  <a:pt x="11103450" y="5999697"/>
                </a:cubicBezTo>
                <a:cubicBezTo>
                  <a:pt x="7685041" y="6154894"/>
                  <a:pt x="3912305" y="6162717"/>
                  <a:pt x="596550" y="5999697"/>
                </a:cubicBezTo>
                <a:cubicBezTo>
                  <a:pt x="269082" y="5972684"/>
                  <a:pt x="-47449" y="5760318"/>
                  <a:pt x="0" y="5403147"/>
                </a:cubicBezTo>
                <a:cubicBezTo>
                  <a:pt x="64656" y="3041589"/>
                  <a:pt x="-17807" y="2283775"/>
                  <a:pt x="0" y="596550"/>
                </a:cubicBezTo>
                <a:close/>
              </a:path>
              <a:path w="11700000" h="5999697" stroke="0" extrusionOk="0">
                <a:moveTo>
                  <a:pt x="0" y="596550"/>
                </a:moveTo>
                <a:cubicBezTo>
                  <a:pt x="-5045" y="263973"/>
                  <a:pt x="223039" y="16531"/>
                  <a:pt x="596550" y="0"/>
                </a:cubicBezTo>
                <a:cubicBezTo>
                  <a:pt x="3970273" y="132882"/>
                  <a:pt x="8412422" y="-84951"/>
                  <a:pt x="11103450" y="0"/>
                </a:cubicBezTo>
                <a:cubicBezTo>
                  <a:pt x="11425245" y="7490"/>
                  <a:pt x="11697642" y="280116"/>
                  <a:pt x="11700000" y="596550"/>
                </a:cubicBezTo>
                <a:cubicBezTo>
                  <a:pt x="11720187" y="2470920"/>
                  <a:pt x="11852480" y="4034788"/>
                  <a:pt x="11700000" y="5403147"/>
                </a:cubicBezTo>
                <a:cubicBezTo>
                  <a:pt x="11740420" y="5737407"/>
                  <a:pt x="11436376" y="5992574"/>
                  <a:pt x="11103450" y="5999697"/>
                </a:cubicBezTo>
                <a:cubicBezTo>
                  <a:pt x="8998594" y="6087336"/>
                  <a:pt x="5708536" y="5927018"/>
                  <a:pt x="596550" y="5999697"/>
                </a:cubicBezTo>
                <a:cubicBezTo>
                  <a:pt x="261809" y="5949383"/>
                  <a:pt x="-6606" y="5741792"/>
                  <a:pt x="0" y="5403147"/>
                </a:cubicBezTo>
                <a:cubicBezTo>
                  <a:pt x="-38581" y="4494109"/>
                  <a:pt x="63341" y="1531208"/>
                  <a:pt x="0" y="596550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8AFC46-1D37-4F8D-A0BF-5BAF197A1F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7440" y="2253882"/>
            <a:ext cx="5463150" cy="4604117"/>
          </a:xfrm>
          <a:prstGeom prst="rect">
            <a:avLst/>
          </a:prstGeom>
        </p:spPr>
      </p:pic>
      <p:sp>
        <p:nvSpPr>
          <p:cNvPr id="2" name="Hình chữ nhật: Góc Tròn 7">
            <a:extLst>
              <a:ext uri="{FF2B5EF4-FFF2-40B4-BE49-F238E27FC236}">
                <a16:creationId xmlns:a16="http://schemas.microsoft.com/office/drawing/2014/main" id="{A1F4C00B-49F2-825D-C10A-57DDE54F2EE3}"/>
              </a:ext>
            </a:extLst>
          </p:cNvPr>
          <p:cNvSpPr/>
          <p:nvPr/>
        </p:nvSpPr>
        <p:spPr>
          <a:xfrm>
            <a:off x="1412240" y="714748"/>
            <a:ext cx="6217920" cy="1141061"/>
          </a:xfrm>
          <a:prstGeom prst="wedgeRoundRectCallout">
            <a:avLst>
              <a:gd name="adj1" fmla="val 47082"/>
              <a:gd name="adj2" fmla="val 78527"/>
              <a:gd name="adj3" fmla="val 16667"/>
            </a:avLst>
          </a:prstGeom>
          <a:solidFill>
            <a:schemeClr val="accent6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Có những điều gì cần lưu ý khi viết thư điện tử?</a:t>
            </a:r>
            <a:endParaRPr lang="en-US" sz="3733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Plaque 2">
            <a:extLst>
              <a:ext uri="{FF2B5EF4-FFF2-40B4-BE49-F238E27FC236}">
                <a16:creationId xmlns:a16="http://schemas.microsoft.com/office/drawing/2014/main" id="{449136FF-94D4-2323-ECD5-1770D79D17EF}"/>
              </a:ext>
            </a:extLst>
          </p:cNvPr>
          <p:cNvSpPr/>
          <p:nvPr/>
        </p:nvSpPr>
        <p:spPr>
          <a:xfrm>
            <a:off x="466704" y="2658864"/>
            <a:ext cx="5598815" cy="2553216"/>
          </a:xfrm>
          <a:prstGeom prst="plaque">
            <a:avLst/>
          </a:prstGeom>
          <a:solidFill>
            <a:srgbClr val="DFFF9F"/>
          </a:solidFill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Lưu ý: Trước khi gửi, hãy đọc lại nội dung thư để soát lỗi chính tả, lỗi diễn đạt; kiểm tra lại địa chỉ email của người nhận.</a:t>
            </a:r>
          </a:p>
        </p:txBody>
      </p:sp>
    </p:spTree>
    <p:extLst>
      <p:ext uri="{BB962C8B-B14F-4D97-AF65-F5344CB8AC3E}">
        <p14:creationId xmlns:p14="http://schemas.microsoft.com/office/powerpoint/2010/main" val="214408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1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3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4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61AD03D7-2615-9399-CDCE-4E664CAFD6E9}"/>
              </a:ext>
            </a:extLst>
          </p:cNvPr>
          <p:cNvGrpSpPr/>
          <p:nvPr/>
        </p:nvGrpSpPr>
        <p:grpSpPr>
          <a:xfrm>
            <a:off x="586354" y="588937"/>
            <a:ext cx="11465050" cy="4999064"/>
            <a:chOff x="439765" y="441702"/>
            <a:chExt cx="8598788" cy="3749298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0022892A-C007-5B09-104D-C858A01480F4}"/>
                </a:ext>
              </a:extLst>
            </p:cNvPr>
            <p:cNvSpPr/>
            <p:nvPr/>
          </p:nvSpPr>
          <p:spPr>
            <a:xfrm>
              <a:off x="439765" y="441702"/>
              <a:ext cx="8247033" cy="3749298"/>
            </a:xfrm>
            <a:prstGeom prst="wedgeEllipseCallout">
              <a:avLst>
                <a:gd name="adj1" fmla="val 27600"/>
                <a:gd name="adj2" fmla="val 57946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3733" b="1" i="0" u="none" strike="noStrike" kern="0" cap="none" spc="0" normalizeH="0" baseline="0" noProof="0">
                <a:ln>
                  <a:noFill/>
                </a:ln>
                <a:solidFill>
                  <a:srgbClr val="FFAFC1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0FE9C47F-4DAA-C2AF-BBB6-6DA5338C36EF}"/>
                </a:ext>
              </a:extLst>
            </p:cNvPr>
            <p:cNvSpPr txBox="1"/>
            <p:nvPr/>
          </p:nvSpPr>
          <p:spPr>
            <a:xfrm>
              <a:off x="940324" y="1067137"/>
              <a:ext cx="8098229" cy="2239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4400" b="1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Ghi nhớ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Khi viết thư điện tử, em cần: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Tạo chủ đề cho thư.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Viết ngắn gọn.</a:t>
              </a:r>
            </a:p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– Lựa chọn đúng tệp đính kèm (nếu có).</a:t>
              </a:r>
            </a:p>
          </p:txBody>
        </p:sp>
      </p:grpSp>
      <p:pic>
        <p:nvPicPr>
          <p:cNvPr id="20" name="Hình ảnh 19" descr="Ảnh có chứa mẫu họa, búp bê&#10;&#10;Mô tả được tạo tự động">
            <a:extLst>
              <a:ext uri="{FF2B5EF4-FFF2-40B4-BE49-F238E27FC236}">
                <a16:creationId xmlns:a16="http://schemas.microsoft.com/office/drawing/2014/main" id="{DBCCECA7-C6CA-548E-8F43-BE0133961B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79" b="91001" l="9983" r="89979">
                        <a14:foregroundMark x1="47226" y1="91001" x2="48800" y2="90257"/>
                        <a14:foregroundMark x1="59512" y1="90857" x2="61567" y2="90401"/>
                        <a14:foregroundMark x1="48071" y1="8279" x2="55538" y2="8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73211" y="3893269"/>
            <a:ext cx="4363639" cy="349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576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48F9B629-55E7-722C-763E-B09596EB07AA}"/>
              </a:ext>
            </a:extLst>
          </p:cNvPr>
          <p:cNvSpPr/>
          <p:nvPr/>
        </p:nvSpPr>
        <p:spPr>
          <a:xfrm>
            <a:off x="2178222" y="102019"/>
            <a:ext cx="6955618" cy="68030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4000" b="1" i="1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g</a:t>
            </a:r>
            <a:r>
              <a:rPr lang="vi-VN" sz="4000" b="1" i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ửi kèm tệp khi viết thư.</a:t>
            </a:r>
            <a:endParaRPr lang="vi-VN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109728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b="1" i="1" dirty="0">
                <a:effectLst/>
                <a:ea typeface="Calibri" panose="020F0502020204030204" pitchFamily="34" charset="0"/>
              </a:rPr>
              <a:t>Bước 1: </a:t>
            </a:r>
            <a:r>
              <a:rPr lang="nl-NL" sz="3200" i="1" dirty="0">
                <a:effectLst/>
                <a:ea typeface="Calibri" panose="020F0502020204030204" pitchFamily="34" charset="0"/>
              </a:rPr>
              <a:t>Chọn biểu tượng đính kèm tệp (hình chiếc ghim)</a:t>
            </a:r>
            <a:endParaRPr lang="en-US" sz="3200" i="1" dirty="0">
              <a:effectLst/>
              <a:ea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D39258-2069-2914-1A83-7D85F16C6B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1759" y="2032925"/>
            <a:ext cx="6583045" cy="436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8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75184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2: Chọn tệp muốn đính kèm.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D8F90E-7AC4-2BCB-5340-FA17E934E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7600" y="1869818"/>
            <a:ext cx="7293946" cy="44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6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29BDF4-045A-EC4A-3379-3082B9BF5964}"/>
              </a:ext>
            </a:extLst>
          </p:cNvPr>
          <p:cNvSpPr txBox="1"/>
          <p:nvPr/>
        </p:nvSpPr>
        <p:spPr>
          <a:xfrm>
            <a:off x="1026160" y="629920"/>
            <a:ext cx="10444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i="1" dirty="0">
                <a:solidFill>
                  <a:prstClr val="black"/>
                </a:solidFill>
                <a:latin typeface="Calibri" panose="020F0502020204030204"/>
                <a:ea typeface="Calibri" panose="020F0502020204030204" pitchFamily="34" charset="0"/>
              </a:rPr>
              <a:t>Bước 3: Nhấn nút “gửi”.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C11765-ACD4-C493-066B-79EBBBF5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280" y="1377456"/>
            <a:ext cx="6371590" cy="497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4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>
            <a:extLst>
              <a:ext uri="{FF2B5EF4-FFF2-40B4-BE49-F238E27FC236}">
                <a16:creationId xmlns:a16="http://schemas.microsoft.com/office/drawing/2014/main" id="{7E03D29F-2B37-5EDE-C38B-605FACED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EDC656-02BB-6010-8F37-D8002C4947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823" y="1770644"/>
            <a:ext cx="9248434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6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 dụng phiếu viết thư gửi cho thầy, cô có ngày sinh nhật gần ngày học nhất.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18B3F-BD6F-AE15-0DA2-CFDC3C960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0160" y="1776149"/>
            <a:ext cx="7206932" cy="4744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lant, tree, cartoon, playground&#10;&#10;Description automatically generated">
            <a:extLst>
              <a:ext uri="{FF2B5EF4-FFF2-40B4-BE49-F238E27FC236}">
                <a16:creationId xmlns:a16="http://schemas.microsoft.com/office/drawing/2014/main" id="{67B8AE75-C5CA-59E3-8CDB-236BD73FB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291EB9-CD95-246D-39EB-975E5C5F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996" y="2294014"/>
            <a:ext cx="7291448" cy="261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6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ác Đưa Thư Vui Tính">
            <a:hlinkClick r:id="" action="ppaction://media"/>
            <a:extLst>
              <a:ext uri="{FF2B5EF4-FFF2-40B4-BE49-F238E27FC236}">
                <a16:creationId xmlns:a16="http://schemas.microsoft.com/office/drawing/2014/main" id="{E3A5B8A2-A388-2023-56A9-7EFFB2B54C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721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ree, screenshot&#10;&#10;Description automatically generated">
            <a:extLst>
              <a:ext uri="{FF2B5EF4-FFF2-40B4-BE49-F238E27FC236}">
                <a16:creationId xmlns:a16="http://schemas.microsoft.com/office/drawing/2014/main" id="{B7478E27-8F6D-BF0B-09F7-FAE7E7069D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8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BE6CB2-540D-4978-7DB0-A8E737F0A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50" b="73867"/>
          <a:stretch/>
        </p:blipFill>
        <p:spPr>
          <a:xfrm>
            <a:off x="49821" y="351962"/>
            <a:ext cx="3838735" cy="120190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1D233F-7EDD-EAA1-AB67-F62D456013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8869" y="2538000"/>
            <a:ext cx="3179521" cy="4320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D8EDCA6-92FE-01E8-4659-CBA2ED61C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2481" y="2798866"/>
            <a:ext cx="3502080" cy="4320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2E1B16-693F-64A8-A817-CFEEC6914C26}"/>
              </a:ext>
            </a:extLst>
          </p:cNvPr>
          <p:cNvSpPr txBox="1"/>
          <p:nvPr/>
        </p:nvSpPr>
        <p:spPr>
          <a:xfrm>
            <a:off x="2590801" y="1622813"/>
            <a:ext cx="7334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b="1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 em đã bao giờ viết thư gửi cho ai đó chưa?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523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9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dissolv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0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6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7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8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9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0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1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2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3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4" presetID="26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6" dur="435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1367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498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98" tmFilter="0, 0; 0.125,0.2665; 0.25,0.4; 0.375,0.465; 0.5,0.5;  0.625,0.535; 0.75,0.6; 0.875,0.7335; 1,1">
                                              <p:stCondLst>
                                                <p:cond delay="498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249" tmFilter="0, 0; 0.125,0.2665; 0.25,0.4; 0.375,0.465; 0.5,0.5;  0.625,0.535; 0.75,0.6; 0.875,0.7335; 1,1">
                                              <p:stCondLst>
                                                <p:cond delay="993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123" tmFilter="0, 0; 0.125,0.2665; 0.25,0.4; 0.375,0.465; 0.5,0.5;  0.625,0.535; 0.75,0.6; 0.875,0.7335; 1,1">
                                              <p:stCondLst>
                                                <p:cond delay="1242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32" dur="20">
                                              <p:stCondLst>
                                                <p:cond delay="48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33" dur="124" decel="50000">
                                              <p:stCondLst>
                                                <p:cond delay="507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4" dur="20">
                                              <p:stCondLst>
                                                <p:cond delay="98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35" dur="124" decel="50000">
                                              <p:stCondLst>
                                                <p:cond delay="1004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6" dur="20">
                                              <p:stCondLst>
                                                <p:cond delay="123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37" dur="124" decel="50000">
                                              <p:stCondLst>
                                                <p:cond delay="1251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38" dur="20">
                                              <p:stCondLst>
                                                <p:cond delay="135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39" dur="124" decel="50000">
                                              <p:stCondLst>
                                                <p:cond delay="1376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43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ainting, tree, sky, plant&#10;&#10;Description automatically generated">
            <a:extLst>
              <a:ext uri="{FF2B5EF4-FFF2-40B4-BE49-F238E27FC236}">
                <a16:creationId xmlns:a16="http://schemas.microsoft.com/office/drawing/2014/main" id="{FDBD1EA1-A925-7081-C694-2912E817FC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" b="4413"/>
          <a:stretch/>
        </p:blipFill>
        <p:spPr>
          <a:xfrm>
            <a:off x="-449" y="0"/>
            <a:ext cx="12192000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B3E43F02-7BE7-0FE0-A17E-1CE4814CE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788142" cy="5724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21E3592-28C8-BA59-9B1B-666F3B37F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3032" y="435802"/>
            <a:ext cx="3139712" cy="14143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05584B9-8122-0C58-D00D-010302546C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65" y="2713622"/>
            <a:ext cx="2036240" cy="147536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A311EB-860E-60B1-BD76-E824F38584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69693" y="1804622"/>
            <a:ext cx="761456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92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rawing, flower, painting, child art&#10;&#10;Description automatically generated">
            <a:extLst>
              <a:ext uri="{FF2B5EF4-FFF2-40B4-BE49-F238E27FC236}">
                <a16:creationId xmlns:a16="http://schemas.microsoft.com/office/drawing/2014/main" id="{7E03D29F-2B37-5EDE-C38B-605FACED38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19D8B2D-F498-43ED-FE34-0C86EC0E8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85" y="1354121"/>
            <a:ext cx="7078069" cy="4779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81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44450" cap="rnd" cmpd="thickThin">
            <a:solidFill>
              <a:srgbClr val="FF0066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Đọc thư điện tử dưới đây và trả lời câu hỏi: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4773D2-5CFD-37B2-DCC7-7EC16F7BA6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8475" y="1399540"/>
            <a:ext cx="8347306" cy="4036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9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61760" y="574145"/>
            <a:ext cx="4756137" cy="190821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a. Nội dung thư viết về điều gì? Dựa vào đâu để nhận biết nhanh nội dung th</a:t>
            </a:r>
            <a:r>
              <a:rPr lang="en-US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ư</a:t>
            </a:r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167121" y="2930531"/>
            <a:ext cx="5069840" cy="26468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Nội dung thư viết về việc chúc mừng sinh nhật cô An của bạn nhỏ tên là Minh Khôi. Dựa vào chủ đề của thư, 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vi-VN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úng ta có thể nhận biết nhanh nội dung thư.</a:t>
            </a:r>
            <a:endParaRPr kumimoji="0" lang="vi-VN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35280" y="1747520"/>
            <a:ext cx="20116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Hình ảnh 16">
            <a:extLst>
              <a:ext uri="{FF2B5EF4-FFF2-40B4-BE49-F238E27FC236}">
                <a16:creationId xmlns:a16="http://schemas.microsoft.com/office/drawing/2014/main" id="{120A3785-AC54-ED3A-946A-63F6F54BA0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8160" y="25924"/>
            <a:ext cx="6643132" cy="6746825"/>
          </a:xfrm>
          <a:prstGeom prst="rect">
            <a:avLst/>
          </a:prstGeom>
        </p:spPr>
      </p:pic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sp>
        <p:nvSpPr>
          <p:cNvPr id="29" name="Hình chữ nhật 28">
            <a:extLst>
              <a:ext uri="{FF2B5EF4-FFF2-40B4-BE49-F238E27FC236}">
                <a16:creationId xmlns:a16="http://schemas.microsoft.com/office/drawing/2014/main" id="{15E637A1-BBD0-19F6-89E4-EDC0EED39353}"/>
              </a:ext>
            </a:extLst>
          </p:cNvPr>
          <p:cNvSpPr/>
          <p:nvPr/>
        </p:nvSpPr>
        <p:spPr>
          <a:xfrm>
            <a:off x="6410960" y="807825"/>
            <a:ext cx="4756137" cy="984885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lvl="0" algn="just" defTabSz="609630"/>
            <a:r>
              <a:rPr lang="vi-VN" sz="30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b. Trong thư, bạn nhỏ gửi ảnh cho cô bằng cách nào?</a:t>
            </a:r>
            <a:endParaRPr kumimoji="0" lang="vi-VN" sz="30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Hình chữ nhật 28">
            <a:extLst>
              <a:ext uri="{FF2B5EF4-FFF2-40B4-BE49-F238E27FC236}">
                <a16:creationId xmlns:a16="http://schemas.microsoft.com/office/drawing/2014/main" id="{1F3BF192-E72B-1925-2F22-B14A4A432584}"/>
              </a:ext>
            </a:extLst>
          </p:cNvPr>
          <p:cNvSpPr/>
          <p:nvPr/>
        </p:nvSpPr>
        <p:spPr>
          <a:xfrm>
            <a:off x="6004561" y="2442851"/>
            <a:ext cx="5069840" cy="172354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457223" lvl="0" indent="-457223" algn="just" defTabSz="609630">
              <a:buFont typeface="Wingdings" panose="05000000000000000000" pitchFamily="2" charset="2"/>
              <a:buChar char="Ø"/>
            </a:pPr>
            <a:r>
              <a:rPr lang="vi-VN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Bạn nhỏ gửi ảnh cho cô bằng cách đính kèm tệp.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7E901CD-DFE3-789C-AD8D-C56EC5465B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25220"/>
            <a:ext cx="5527039" cy="403606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FE85B5-3AD4-3913-AE2B-A1D4F510C1AD}"/>
              </a:ext>
            </a:extLst>
          </p:cNvPr>
          <p:cNvSpPr/>
          <p:nvPr/>
        </p:nvSpPr>
        <p:spPr>
          <a:xfrm>
            <a:off x="345440" y="4175760"/>
            <a:ext cx="2570480" cy="254000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AFC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806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garden&#10;&#10;Description automatically generated">
            <a:extLst>
              <a:ext uri="{FF2B5EF4-FFF2-40B4-BE49-F238E27FC236}">
                <a16:creationId xmlns:a16="http://schemas.microsoft.com/office/drawing/2014/main" id="{A0920B33-FEBB-F87C-5FA9-90EF73B01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B6898B4-CED3-8FD4-2F92-67222FF4B0AA}"/>
              </a:ext>
            </a:extLst>
          </p:cNvPr>
          <p:cNvSpPr/>
          <p:nvPr/>
        </p:nvSpPr>
        <p:spPr>
          <a:xfrm>
            <a:off x="246000" y="189000"/>
            <a:ext cx="11700000" cy="6480000"/>
          </a:xfrm>
          <a:custGeom>
            <a:avLst/>
            <a:gdLst>
              <a:gd name="connsiteX0" fmla="*/ 0 w 11700000"/>
              <a:gd name="connsiteY0" fmla="*/ 644306 h 6480000"/>
              <a:gd name="connsiteX1" fmla="*/ 644306 w 11700000"/>
              <a:gd name="connsiteY1" fmla="*/ 0 h 6480000"/>
              <a:gd name="connsiteX2" fmla="*/ 11055694 w 11700000"/>
              <a:gd name="connsiteY2" fmla="*/ 0 h 6480000"/>
              <a:gd name="connsiteX3" fmla="*/ 11700000 w 11700000"/>
              <a:gd name="connsiteY3" fmla="*/ 644306 h 6480000"/>
              <a:gd name="connsiteX4" fmla="*/ 11700000 w 11700000"/>
              <a:gd name="connsiteY4" fmla="*/ 5835694 h 6480000"/>
              <a:gd name="connsiteX5" fmla="*/ 11055694 w 11700000"/>
              <a:gd name="connsiteY5" fmla="*/ 6480000 h 6480000"/>
              <a:gd name="connsiteX6" fmla="*/ 644306 w 11700000"/>
              <a:gd name="connsiteY6" fmla="*/ 6480000 h 6480000"/>
              <a:gd name="connsiteX7" fmla="*/ 0 w 11700000"/>
              <a:gd name="connsiteY7" fmla="*/ 5835694 h 6480000"/>
              <a:gd name="connsiteX8" fmla="*/ 0 w 11700000"/>
              <a:gd name="connsiteY8" fmla="*/ 644306 h 64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00000" h="6480000" fill="none" extrusionOk="0">
                <a:moveTo>
                  <a:pt x="0" y="644306"/>
                </a:moveTo>
                <a:cubicBezTo>
                  <a:pt x="-28832" y="283803"/>
                  <a:pt x="314911" y="21627"/>
                  <a:pt x="644306" y="0"/>
                </a:cubicBezTo>
                <a:cubicBezTo>
                  <a:pt x="3927441" y="130954"/>
                  <a:pt x="7501828" y="43574"/>
                  <a:pt x="11055694" y="0"/>
                </a:cubicBezTo>
                <a:cubicBezTo>
                  <a:pt x="11416529" y="7694"/>
                  <a:pt x="11735492" y="331941"/>
                  <a:pt x="11700000" y="644306"/>
                </a:cubicBezTo>
                <a:cubicBezTo>
                  <a:pt x="11549561" y="2749276"/>
                  <a:pt x="11785879" y="4193035"/>
                  <a:pt x="11700000" y="5835694"/>
                </a:cubicBezTo>
                <a:cubicBezTo>
                  <a:pt x="11659258" y="6198224"/>
                  <a:pt x="11378402" y="6457139"/>
                  <a:pt x="11055694" y="6480000"/>
                </a:cubicBezTo>
                <a:cubicBezTo>
                  <a:pt x="7304857" y="6635197"/>
                  <a:pt x="2193322" y="6643020"/>
                  <a:pt x="644306" y="6480000"/>
                </a:cubicBezTo>
                <a:cubicBezTo>
                  <a:pt x="290319" y="6454937"/>
                  <a:pt x="-39260" y="6214458"/>
                  <a:pt x="0" y="5835694"/>
                </a:cubicBezTo>
                <a:cubicBezTo>
                  <a:pt x="64656" y="3502056"/>
                  <a:pt x="-17807" y="1251786"/>
                  <a:pt x="0" y="644306"/>
                </a:cubicBezTo>
                <a:close/>
              </a:path>
              <a:path w="11700000" h="6480000" stroke="0" extrusionOk="0">
                <a:moveTo>
                  <a:pt x="0" y="644306"/>
                </a:moveTo>
                <a:cubicBezTo>
                  <a:pt x="-40131" y="263712"/>
                  <a:pt x="281671" y="2550"/>
                  <a:pt x="644306" y="0"/>
                </a:cubicBezTo>
                <a:cubicBezTo>
                  <a:pt x="3242984" y="132882"/>
                  <a:pt x="8334381" y="-84951"/>
                  <a:pt x="11055694" y="0"/>
                </a:cubicBezTo>
                <a:cubicBezTo>
                  <a:pt x="11394372" y="16759"/>
                  <a:pt x="11691411" y="335938"/>
                  <a:pt x="11700000" y="644306"/>
                </a:cubicBezTo>
                <a:cubicBezTo>
                  <a:pt x="11720187" y="1946112"/>
                  <a:pt x="11852480" y="3475785"/>
                  <a:pt x="11700000" y="5835694"/>
                </a:cubicBezTo>
                <a:cubicBezTo>
                  <a:pt x="11722765" y="6194235"/>
                  <a:pt x="11420177" y="6462212"/>
                  <a:pt x="11055694" y="6480000"/>
                </a:cubicBezTo>
                <a:cubicBezTo>
                  <a:pt x="6210809" y="6567639"/>
                  <a:pt x="3225690" y="6407321"/>
                  <a:pt x="644306" y="6480000"/>
                </a:cubicBezTo>
                <a:cubicBezTo>
                  <a:pt x="287534" y="6471110"/>
                  <a:pt x="-34343" y="6239262"/>
                  <a:pt x="0" y="5835694"/>
                </a:cubicBezTo>
                <a:cubicBezTo>
                  <a:pt x="-38581" y="4314597"/>
                  <a:pt x="63341" y="2975033"/>
                  <a:pt x="0" y="644306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994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5EB0C8-8206-D8E4-53FB-48B6A48F54B9}"/>
              </a:ext>
            </a:extLst>
          </p:cNvPr>
          <p:cNvSpPr txBox="1"/>
          <p:nvPr/>
        </p:nvSpPr>
        <p:spPr>
          <a:xfrm>
            <a:off x="660400" y="294640"/>
            <a:ext cx="108305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Trao đổi với bạn về cách viết thư điện tử và gửi tệp đính kèm.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99C84B3-8A13-7F00-F4AE-C1AD4630B0A9}"/>
              </a:ext>
            </a:extLst>
          </p:cNvPr>
          <p:cNvSpPr/>
          <p:nvPr/>
        </p:nvSpPr>
        <p:spPr>
          <a:xfrm>
            <a:off x="1473200" y="2021840"/>
            <a:ext cx="1229360" cy="497840"/>
          </a:xfrm>
          <a:prstGeom prst="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1</a:t>
            </a:r>
          </a:p>
        </p:txBody>
      </p:sp>
      <p:sp>
        <p:nvSpPr>
          <p:cNvPr id="9" name="Rectangle: Single Corner Rounded 8">
            <a:extLst>
              <a:ext uri="{FF2B5EF4-FFF2-40B4-BE49-F238E27FC236}">
                <a16:creationId xmlns:a16="http://schemas.microsoft.com/office/drawing/2014/main" id="{966741A4-A0E9-B8E7-B88E-82683D3A06B8}"/>
              </a:ext>
            </a:extLst>
          </p:cNvPr>
          <p:cNvSpPr/>
          <p:nvPr/>
        </p:nvSpPr>
        <p:spPr>
          <a:xfrm>
            <a:off x="2712720" y="20320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002060"/>
                </a:solidFill>
              </a:rPr>
              <a:t>Tạo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cho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tử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just"/>
            <a:r>
              <a:rPr lang="en-US" sz="2400" i="1" dirty="0" err="1">
                <a:solidFill>
                  <a:srgbClr val="002060"/>
                </a:solidFill>
              </a:rPr>
              <a:t>Yêu</a:t>
            </a:r>
            <a:r>
              <a:rPr lang="en-US" sz="2400" i="1" dirty="0">
                <a:solidFill>
                  <a:srgbClr val="002060"/>
                </a:solidFill>
              </a:rPr>
              <a:t> </a:t>
            </a:r>
            <a:r>
              <a:rPr lang="en-US" sz="2400" i="1" dirty="0" err="1">
                <a:solidFill>
                  <a:srgbClr val="002060"/>
                </a:solidFill>
              </a:rPr>
              <a:t>cầu</a:t>
            </a:r>
            <a:r>
              <a:rPr lang="en-US" sz="2400" i="1" dirty="0">
                <a:solidFill>
                  <a:srgbClr val="002060"/>
                </a:solidFill>
              </a:rPr>
              <a:t>: </a:t>
            </a:r>
            <a:r>
              <a:rPr lang="en-US" sz="2400" dirty="0" err="1">
                <a:solidFill>
                  <a:srgbClr val="002060"/>
                </a:solidFill>
              </a:rPr>
              <a:t>Chủ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đề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phải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ngắn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gọn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thể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hiện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được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1CEEA34-89D1-6102-3AE3-F360EEDB647E}"/>
              </a:ext>
            </a:extLst>
          </p:cNvPr>
          <p:cNvCxnSpPr/>
          <p:nvPr/>
        </p:nvCxnSpPr>
        <p:spPr>
          <a:xfrm>
            <a:off x="2092960" y="25400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6B87D235-ACB3-1B2D-5B1F-6137BEE46EE6}"/>
              </a:ext>
            </a:extLst>
          </p:cNvPr>
          <p:cNvSpPr/>
          <p:nvPr/>
        </p:nvSpPr>
        <p:spPr>
          <a:xfrm>
            <a:off x="1503680" y="3190240"/>
            <a:ext cx="1229360" cy="4978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2</a:t>
            </a:r>
          </a:p>
        </p:txBody>
      </p:sp>
      <p:sp>
        <p:nvSpPr>
          <p:cNvPr id="13" name="Rectangle: Single Corner Rounded 12">
            <a:extLst>
              <a:ext uri="{FF2B5EF4-FFF2-40B4-BE49-F238E27FC236}">
                <a16:creationId xmlns:a16="http://schemas.microsoft.com/office/drawing/2014/main" id="{9414F79B-0AE4-5A10-9F09-DD6D224BF028}"/>
              </a:ext>
            </a:extLst>
          </p:cNvPr>
          <p:cNvSpPr/>
          <p:nvPr/>
        </p:nvSpPr>
        <p:spPr>
          <a:xfrm>
            <a:off x="2743200" y="320040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Viết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endParaRPr lang="en-US" sz="2400" dirty="0">
              <a:solidFill>
                <a:srgbClr val="002060"/>
              </a:solidFill>
            </a:endParaRPr>
          </a:p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Đính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kèm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tệp</a:t>
            </a:r>
            <a:r>
              <a:rPr lang="en-US" sz="2400" dirty="0">
                <a:solidFill>
                  <a:srgbClr val="002060"/>
                </a:solidFill>
              </a:rPr>
              <a:t> (</a:t>
            </a:r>
            <a:r>
              <a:rPr lang="en-US" sz="2400" dirty="0" err="1">
                <a:solidFill>
                  <a:srgbClr val="002060"/>
                </a:solidFill>
              </a:rPr>
              <a:t>tranh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ảnh</a:t>
            </a:r>
            <a:r>
              <a:rPr lang="en-US" sz="2400" dirty="0">
                <a:solidFill>
                  <a:srgbClr val="002060"/>
                </a:solidFill>
              </a:rPr>
              <a:t>, video,…)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1994F70-263B-E4BC-9B95-BB43D9A850C2}"/>
              </a:ext>
            </a:extLst>
          </p:cNvPr>
          <p:cNvCxnSpPr/>
          <p:nvPr/>
        </p:nvCxnSpPr>
        <p:spPr>
          <a:xfrm>
            <a:off x="2123440" y="3708400"/>
            <a:ext cx="0" cy="4064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2EA86B32-6A56-B770-7182-051612E3E2BC}"/>
              </a:ext>
            </a:extLst>
          </p:cNvPr>
          <p:cNvSpPr/>
          <p:nvPr/>
        </p:nvSpPr>
        <p:spPr>
          <a:xfrm>
            <a:off x="1513840" y="4348480"/>
            <a:ext cx="1229360" cy="497840"/>
          </a:xfrm>
          <a:prstGeom prst="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Bước</a:t>
            </a:r>
            <a:r>
              <a:rPr lang="en-US" sz="2400" dirty="0"/>
              <a:t> 3</a:t>
            </a:r>
          </a:p>
        </p:txBody>
      </p:sp>
      <p:sp>
        <p:nvSpPr>
          <p:cNvPr id="16" name="Rectangle: Single Corner Rounded 15">
            <a:extLst>
              <a:ext uri="{FF2B5EF4-FFF2-40B4-BE49-F238E27FC236}">
                <a16:creationId xmlns:a16="http://schemas.microsoft.com/office/drawing/2014/main" id="{A44B0E76-8865-5C5D-149F-0D3920F8E5B2}"/>
              </a:ext>
            </a:extLst>
          </p:cNvPr>
          <p:cNvSpPr/>
          <p:nvPr/>
        </p:nvSpPr>
        <p:spPr>
          <a:xfrm>
            <a:off x="2753360" y="4358640"/>
            <a:ext cx="7792720" cy="1016000"/>
          </a:xfrm>
          <a:prstGeom prst="round1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>
                <a:solidFill>
                  <a:srgbClr val="002060"/>
                </a:solidFill>
              </a:rPr>
              <a:t>- </a:t>
            </a:r>
            <a:r>
              <a:rPr lang="en-US" sz="2400" dirty="0" err="1">
                <a:solidFill>
                  <a:srgbClr val="002060"/>
                </a:solidFill>
              </a:rPr>
              <a:t>Bấm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nút</a:t>
            </a:r>
            <a:r>
              <a:rPr lang="en-US" sz="2400" dirty="0">
                <a:solidFill>
                  <a:srgbClr val="002060"/>
                </a:solidFill>
              </a:rPr>
              <a:t> “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”</a:t>
            </a:r>
          </a:p>
          <a:p>
            <a:pPr algn="just"/>
            <a:r>
              <a:rPr lang="en-US" sz="2400" dirty="0" err="1">
                <a:solidFill>
                  <a:srgbClr val="002060"/>
                </a:solidFill>
              </a:rPr>
              <a:t>Lưu</a:t>
            </a:r>
            <a:r>
              <a:rPr lang="en-US" sz="2400" dirty="0">
                <a:solidFill>
                  <a:srgbClr val="002060"/>
                </a:solidFill>
              </a:rPr>
              <a:t> ý: </a:t>
            </a:r>
            <a:r>
              <a:rPr lang="en-US" sz="2400" dirty="0" err="1">
                <a:solidFill>
                  <a:srgbClr val="002060"/>
                </a:solidFill>
              </a:rPr>
              <a:t>Trước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khi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gửi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em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hãy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đợc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lại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nội</a:t>
            </a:r>
            <a:r>
              <a:rPr lang="en-US" sz="2400" dirty="0">
                <a:solidFill>
                  <a:srgbClr val="002060"/>
                </a:solidFill>
              </a:rPr>
              <a:t> dung </a:t>
            </a:r>
            <a:r>
              <a:rPr lang="en-US" sz="2400" dirty="0" err="1">
                <a:solidFill>
                  <a:srgbClr val="002060"/>
                </a:solidFill>
              </a:rPr>
              <a:t>thư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để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soát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chính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tả</a:t>
            </a:r>
            <a:r>
              <a:rPr lang="en-US" sz="2400" dirty="0">
                <a:solidFill>
                  <a:srgbClr val="002060"/>
                </a:solidFill>
              </a:rPr>
              <a:t>, </a:t>
            </a:r>
            <a:r>
              <a:rPr lang="en-US" sz="2400" dirty="0" err="1">
                <a:solidFill>
                  <a:srgbClr val="002060"/>
                </a:solidFill>
              </a:rPr>
              <a:t>lỗi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diễn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đạt</a:t>
            </a:r>
            <a:r>
              <a:rPr lang="en-US" sz="2400" dirty="0">
                <a:solidFill>
                  <a:srgbClr val="002060"/>
                </a:solidFill>
              </a:rPr>
              <a:t>; </a:t>
            </a:r>
            <a:r>
              <a:rPr lang="en-US" sz="2400" dirty="0" err="1">
                <a:solidFill>
                  <a:srgbClr val="002060"/>
                </a:solidFill>
              </a:rPr>
              <a:t>kiểm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tra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địa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chỉ</a:t>
            </a:r>
            <a:r>
              <a:rPr lang="en-US" sz="2400" dirty="0">
                <a:solidFill>
                  <a:srgbClr val="002060"/>
                </a:solidFill>
              </a:rPr>
              <a:t> email </a:t>
            </a:r>
            <a:r>
              <a:rPr lang="en-US" sz="2400" dirty="0" err="1">
                <a:solidFill>
                  <a:srgbClr val="002060"/>
                </a:solidFill>
              </a:rPr>
              <a:t>của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người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nhận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12833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2" grpId="0" animBg="1"/>
      <p:bldP spid="13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54</TotalTime>
  <Words>462</Words>
  <Application>Microsoft Office PowerPoint</Application>
  <PresentationFormat>Widescreen</PresentationFormat>
  <Paragraphs>32</Paragraphs>
  <Slides>17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#9Slide03 AllRoundGothic</vt:lpstr>
      <vt:lpstr>Arial</vt:lpstr>
      <vt:lpstr>Calibri</vt:lpstr>
      <vt:lpstr>Cambria</vt:lpstr>
      <vt:lpstr>Coming Soon</vt:lpstr>
      <vt:lpstr>Itim</vt:lpstr>
      <vt:lpstr>Livvic</vt:lpstr>
      <vt:lpstr>Roboto Condensed Light</vt:lpstr>
      <vt:lpstr>Times New Roman</vt:lpstr>
      <vt:lpstr>Wingdings</vt:lpstr>
      <vt:lpstr>1_Office Theme</vt:lpstr>
      <vt:lpstr>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15</cp:revision>
  <dcterms:created xsi:type="dcterms:W3CDTF">2024-02-09T12:55:17Z</dcterms:created>
  <dcterms:modified xsi:type="dcterms:W3CDTF">2024-02-20T13:54:25Z</dcterms:modified>
  <cp:category>9Slide.vn</cp:category>
</cp:coreProperties>
</file>