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</p:sldMasterIdLst>
  <p:notesMasterIdLst>
    <p:notesMasterId r:id="rId15"/>
  </p:notesMasterIdLst>
  <p:sldIdLst>
    <p:sldId id="275" r:id="rId3"/>
    <p:sldId id="333" r:id="rId4"/>
    <p:sldId id="346" r:id="rId5"/>
    <p:sldId id="291" r:id="rId6"/>
    <p:sldId id="345" r:id="rId7"/>
    <p:sldId id="349" r:id="rId8"/>
    <p:sldId id="363" r:id="rId9"/>
    <p:sldId id="364" r:id="rId10"/>
    <p:sldId id="359" r:id="rId11"/>
    <p:sldId id="361" r:id="rId12"/>
    <p:sldId id="509" r:id="rId13"/>
    <p:sldId id="29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3611" autoAdjust="0"/>
  </p:normalViewPr>
  <p:slideViewPr>
    <p:cSldViewPr snapToGrid="0">
      <p:cViewPr varScale="1">
        <p:scale>
          <a:sx n="46" d="100"/>
          <a:sy n="46" d="100"/>
        </p:scale>
        <p:origin x="16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D7B0D-74F2-4EA2-8BD1-016164650E0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25B8A-EFF7-4A6D-9907-CF2DCDA89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14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99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Tùy theo tình hình lớp, GV thêm vào dấu ...</a:t>
            </a:r>
          </a:p>
        </p:txBody>
      </p:sp>
    </p:spTree>
    <p:extLst>
      <p:ext uri="{BB962C8B-B14F-4D97-AF65-F5344CB8AC3E}">
        <p14:creationId xmlns:p14="http://schemas.microsoft.com/office/powerpoint/2010/main" val="57670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68A98-16E0-6C9B-68EB-5DF279819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5B1AAE-08C8-D1DD-3768-AC9F3D1065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BB1E9-8E06-2867-4124-DA69F5220B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5B2B7-E097-4958-8780-774BAB0DD73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227A4-0CC3-4CAE-7A5F-0DF068092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C8539-6D09-843F-C5A9-0C10BCEB4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3F69A-323A-4DA2-84DB-AF3975A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20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82715-0FBD-D9A5-A0E1-F8A1278FE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7BD1F2-A18B-30EF-B158-81D9D910D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76EC8-99B2-69C8-9A68-BF8E233F28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5B2B7-E097-4958-8780-774BAB0DD73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9113D-23C7-0DB0-9DA3-845F1D95C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CD80E-6C96-A2DD-9C9E-C05636657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3F69A-323A-4DA2-84DB-AF3975A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14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E7D4E3-8E97-157C-1D76-481BFE0921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390850-AE60-F2A8-E758-37D91C437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0E150-8B84-7F0D-0B87-C57D6C97C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5B2B7-E097-4958-8780-774BAB0DD73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42261-FA5B-AFFD-DE99-881BCCB4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59F26-6983-208C-F52E-93E60C2AC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3F69A-323A-4DA2-84DB-AF3975A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60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76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5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411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483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764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919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523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248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3D8FF-D71F-F93F-E7D3-86C974FEA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3D562-68C7-3FD0-3B55-BDF2DFBC3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39985-D5EA-60AC-F19E-AF4C54B048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5B2B7-E097-4958-8780-774BAB0DD73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FB7A9-43D3-F697-B73E-A1A5A3DAD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4850B-252E-B91D-2442-708FA171D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3F69A-323A-4DA2-84DB-AF3975A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65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0982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2000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051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6426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1454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928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894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827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8970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439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E8FDE-FABD-9D83-9EFC-5EE3D9E94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494E5-AA02-03EA-070E-85B741B53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C9915-292B-95F8-B629-7ECD39DAF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5B2B7-E097-4958-8780-774BAB0DD73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D83E7-DCC0-08A3-7D2C-9E89DBAE9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195F4-0868-632D-6FBC-BD7D981B5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3F69A-323A-4DA2-84DB-AF3975A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722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96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4181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9383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115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72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5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04045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4" y="3873500"/>
            <a:ext cx="17807885" cy="26727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7" cy="31865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4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098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3" y="2909455"/>
            <a:ext cx="18855408" cy="8229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700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1" y="8012545"/>
            <a:ext cx="17807885" cy="2476500"/>
          </a:xfrm>
        </p:spPr>
        <p:txBody>
          <a:bodyPr anchor="t"/>
          <a:lstStyle>
            <a:lvl1pPr algn="l">
              <a:defRPr sz="72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1" y="5284933"/>
            <a:ext cx="17807885" cy="2727613"/>
          </a:xfrm>
        </p:spPr>
        <p:txBody>
          <a:bodyPr anchor="b"/>
          <a:lstStyle>
            <a:lvl1pPr marL="0" indent="0">
              <a:buNone/>
              <a:defRPr sz="3635">
                <a:solidFill>
                  <a:schemeClr val="tx1">
                    <a:tint val="75000"/>
                  </a:schemeClr>
                </a:solidFill>
              </a:defRPr>
            </a:lvl1pPr>
            <a:lvl2pPr marL="831215" indent="0">
              <a:buNone/>
              <a:defRPr sz="3275">
                <a:solidFill>
                  <a:schemeClr val="tx1">
                    <a:tint val="75000"/>
                  </a:schemeClr>
                </a:solidFill>
              </a:defRPr>
            </a:lvl2pPr>
            <a:lvl3pPr marL="1662430" indent="0">
              <a:buNone/>
              <a:defRPr sz="2910">
                <a:solidFill>
                  <a:schemeClr val="tx1">
                    <a:tint val="75000"/>
                  </a:schemeClr>
                </a:solidFill>
              </a:defRPr>
            </a:lvl3pPr>
            <a:lvl4pPr marL="249364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486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07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2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14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35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3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573B7-3AFE-B3D0-75D8-331CC903A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00A79-5F53-62EE-68A2-1301F8262E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2FCB5-CAE0-967B-7A33-AABDAD61F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B37584-655B-3C23-FE28-C74752A7B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5B2B7-E097-4958-8780-774BAB0DD73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F5A9DC-2CCF-3C84-F37B-1004E1136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EC2D5-FD6E-0444-51B0-CE134A484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3F69A-323A-4DA2-84DB-AF3975A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429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8600" y="6324600"/>
            <a:ext cx="13049250" cy="1343025"/>
          </a:xfrm>
          <a:prstGeom prst="rect">
            <a:avLst/>
          </a:prstGeom>
        </p:spPr>
      </p:pic>
      <p:pic>
        <p:nvPicPr>
          <p:cNvPr id="9" name="Picture 2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8600" y="4648200"/>
            <a:ext cx="2786380" cy="2098040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63480" y="152400"/>
            <a:ext cx="2128520" cy="168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414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3" y="2791115"/>
            <a:ext cx="9256755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3" y="3954318"/>
            <a:ext cx="9256755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39" y="2791115"/>
            <a:ext cx="9260391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39" y="3954318"/>
            <a:ext cx="9260391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090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12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381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6455"/>
            <a:ext cx="6892555" cy="2112818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5" y="496455"/>
            <a:ext cx="11711885" cy="10642024"/>
          </a:xfrm>
        </p:spPr>
        <p:txBody>
          <a:bodyPr/>
          <a:lstStyle>
            <a:lvl1pPr>
              <a:defRPr sz="5820"/>
            </a:lvl1pPr>
            <a:lvl2pPr>
              <a:defRPr sz="5090"/>
            </a:lvl2pPr>
            <a:lvl3pPr>
              <a:defRPr sz="4365"/>
            </a:lvl3pPr>
            <a:lvl4pPr>
              <a:defRPr sz="3635"/>
            </a:lvl4pPr>
            <a:lvl5pPr>
              <a:defRPr sz="3635"/>
            </a:lvl5pPr>
            <a:lvl6pPr>
              <a:defRPr sz="3635"/>
            </a:lvl6pPr>
            <a:lvl7pPr>
              <a:defRPr sz="3635"/>
            </a:lvl7pPr>
            <a:lvl8pPr>
              <a:defRPr sz="3635"/>
            </a:lvl8pPr>
            <a:lvl9pPr>
              <a:defRPr sz="36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3" y="2609273"/>
            <a:ext cx="6892555" cy="852920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189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6" y="8728364"/>
            <a:ext cx="12570272" cy="1030433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6" y="1114136"/>
            <a:ext cx="12570272" cy="7481455"/>
          </a:xfrm>
        </p:spPr>
        <p:txBody>
          <a:bodyPr/>
          <a:lstStyle>
            <a:lvl1pPr marL="0" indent="0">
              <a:buNone/>
              <a:defRPr sz="5820"/>
            </a:lvl1pPr>
            <a:lvl2pPr marL="831215" indent="0">
              <a:buNone/>
              <a:defRPr sz="5090"/>
            </a:lvl2pPr>
            <a:lvl3pPr marL="1662430" indent="0">
              <a:buNone/>
              <a:defRPr sz="4365"/>
            </a:lvl3pPr>
            <a:lvl4pPr marL="2493645" indent="0">
              <a:buNone/>
              <a:defRPr sz="3635"/>
            </a:lvl4pPr>
            <a:lvl5pPr marL="3324860" indent="0">
              <a:buNone/>
              <a:defRPr sz="3635"/>
            </a:lvl5pPr>
            <a:lvl6pPr marL="4156075" indent="0">
              <a:buNone/>
              <a:defRPr sz="3635"/>
            </a:lvl6pPr>
            <a:lvl7pPr marL="4987925" indent="0">
              <a:buNone/>
              <a:defRPr sz="3635"/>
            </a:lvl7pPr>
            <a:lvl8pPr marL="5819140" indent="0">
              <a:buNone/>
              <a:defRPr sz="3635"/>
            </a:lvl8pPr>
            <a:lvl9pPr marL="6650355" indent="0">
              <a:buNone/>
              <a:defRPr sz="36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6" y="9758796"/>
            <a:ext cx="12570272" cy="146338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4170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2909455"/>
            <a:ext cx="18855408" cy="82290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221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2"/>
            <a:ext cx="4713852" cy="106391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499342"/>
            <a:ext cx="13792382" cy="106391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894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45F-6069-4609-9ECB-0278763638E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93568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FBF70-D6F1-C343-AC8E-D5B510EA8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A2E33-4C17-D4C1-EE04-497CE9CFC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04697C-E5B3-56D1-A031-87F1F2439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8235A-20B9-B2ED-0F1A-25A084557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96CF0B-9B4A-AD43-71CE-E8D0088AE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D0DA63-3425-5093-0317-F998E60C8C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5B2B7-E097-4958-8780-774BAB0DD73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3CF088-3D32-E3DF-773D-6C187B2CB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7407AF-EAB5-1922-D2FA-2866C5862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3F69A-323A-4DA2-84DB-AF3975A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19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18825-814D-610E-85A3-DD1E27D45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9B003B-8069-00F7-5AFF-D3E22B71C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5B2B7-E097-4958-8780-774BAB0DD73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FAD17A-1159-3EBD-A61D-BD4594E73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1FC2C3-509A-53CD-7B0F-FA06308E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3F69A-323A-4DA2-84DB-AF3975A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80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F9B4F8-6461-5664-899D-06760D669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5B2B7-E097-4958-8780-774BAB0DD73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50E71D-9343-EFEE-9FA5-5FF5693AE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F8F24-8F3D-34FD-FFC3-B85139814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3F69A-323A-4DA2-84DB-AF3975A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55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77F43-076E-DA65-A627-D7C51B91A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CCEFF-D6F9-021D-9F20-26F1BFCB2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20889B-81A1-6A8E-8796-A9A5641BD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70D22A-AB2A-7BC6-30D5-E588F78753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5B2B7-E097-4958-8780-774BAB0DD73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BABD01-A8E4-5797-102C-86B95B45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892E93-0573-5830-36D0-CFF933FE1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3F69A-323A-4DA2-84DB-AF3975A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29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69632-E66D-295A-0863-B47072D01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518CB7-C680-E6BA-B65C-AEF77F329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321F26-B766-A64C-434F-F3355EB59F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E88E20-D1D7-694C-36A9-478586B8B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5B2B7-E097-4958-8780-774BAB0DD73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791850-49B5-0BB3-9F49-940A3CB77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E23BE4-EBB5-633B-FB69-FA4910CD4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3F69A-323A-4DA2-84DB-AF3975A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47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2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5.sv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7.sv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89DAFA0-EFD6-0EEF-3ED9-B11A0C5A22B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3541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326FE83-32BA-FF45-53E4-9B2F2E7F053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228600" y="6324600"/>
            <a:ext cx="13049250" cy="134302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228600" y="4648200"/>
            <a:ext cx="2786380" cy="2098040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063480" y="152400"/>
            <a:ext cx="2128520" cy="168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8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defTabSz="166243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570" indent="-623570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5820" kern="1200">
          <a:solidFill>
            <a:schemeClr val="tx1"/>
          </a:solidFill>
          <a:latin typeface="+mn-lt"/>
          <a:ea typeface="+mn-ea"/>
          <a:cs typeface="+mn-cs"/>
        </a:defRPr>
      </a:lvl1pPr>
      <a:lvl2pPr marL="1350645" indent="-519430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5090" kern="1200">
          <a:solidFill>
            <a:schemeClr val="tx1"/>
          </a:solidFill>
          <a:latin typeface="+mn-lt"/>
          <a:ea typeface="+mn-ea"/>
          <a:cs typeface="+mn-cs"/>
        </a:defRPr>
      </a:lvl2pPr>
      <a:lvl3pPr marL="207835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3pPr>
      <a:lvl4pPr marL="290957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3635" kern="1200">
          <a:solidFill>
            <a:schemeClr val="tx1"/>
          </a:solidFill>
          <a:latin typeface="+mn-lt"/>
          <a:ea typeface="+mn-ea"/>
          <a:cs typeface="+mn-cs"/>
        </a:defRPr>
      </a:lvl4pPr>
      <a:lvl5pPr marL="374078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»"/>
        <a:defRPr sz="3635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6pPr>
      <a:lvl7pPr marL="540321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7pPr>
      <a:lvl8pPr marL="623443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8pPr>
      <a:lvl9pPr marL="706564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1pPr>
      <a:lvl2pPr marL="83121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2pPr>
      <a:lvl3pPr marL="166243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3pPr>
      <a:lvl4pPr marL="249364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4pPr>
      <a:lvl5pPr marL="332486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5pPr>
      <a:lvl6pPr marL="415607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6pPr>
      <a:lvl7pPr marL="498792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7pPr>
      <a:lvl8pPr marL="581914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8pPr>
      <a:lvl9pPr marL="665035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2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0451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337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295" y="204292"/>
            <a:ext cx="1371906" cy="1371906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239" y="3445576"/>
            <a:ext cx="4188062" cy="3476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84E7AE-727B-40B9-D8BD-BB88368FB2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4D3C31-C35B-C8E9-0AD3-2F821F6C14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5772" y="327868"/>
            <a:ext cx="1353429" cy="13229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432" r="7434" b="24976"/>
          <a:stretch/>
        </p:blipFill>
        <p:spPr>
          <a:xfrm>
            <a:off x="1755227" y="1061085"/>
            <a:ext cx="8776139" cy="2511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4779" y="-26670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15" name="Picture 14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D76DA4D9-CFF2-4A4D-B786-AC966892FA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475" y="3633029"/>
            <a:ext cx="4402281" cy="277032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E8417A0-F1B4-68D5-F546-F3A456CA82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5270" y="1028700"/>
            <a:ext cx="6293694" cy="4791075"/>
          </a:xfrm>
          <a:prstGeom prst="rect">
            <a:avLst/>
          </a:prstGeom>
        </p:spPr>
      </p:pic>
      <p:sp>
        <p:nvSpPr>
          <p:cNvPr id="8" name="Rectangles 6">
            <a:extLst>
              <a:ext uri="{FF2B5EF4-FFF2-40B4-BE49-F238E27FC236}">
                <a16:creationId xmlns:a16="http://schemas.microsoft.com/office/drawing/2014/main" id="{E6061D88-7DC8-BD27-0770-70797E40A41A}"/>
              </a:ext>
            </a:extLst>
          </p:cNvPr>
          <p:cNvSpPr/>
          <p:nvPr/>
        </p:nvSpPr>
        <p:spPr>
          <a:xfrm>
            <a:off x="2219325" y="2008505"/>
            <a:ext cx="4057650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3.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49976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9255" y="287020"/>
            <a:ext cx="1287145" cy="108458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010303" y="1905000"/>
            <a:ext cx="3533584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1301" y="835742"/>
            <a:ext cx="7504474" cy="4650658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1442522" y="1960307"/>
            <a:ext cx="6568003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en-US" altLang="en-US" sz="44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altLang="en-US" sz="44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Sửa lỗi trong bài (nếu có) hoặc viết lại một số câu văn cho hay hơn.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11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303179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88002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02" y="2162919"/>
            <a:ext cx="5656408" cy="4695082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52448-00A0-3AF6-DD03-88B0EBE729A5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5952B6-EF6F-AC4C-D4D7-ADDB9E59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8E0AF7-BEDB-A79B-F11A-540E1E957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4BB32AD-1AFC-A4F5-BAA9-6164CCB66AE3}"/>
              </a:ext>
            </a:extLst>
          </p:cNvPr>
          <p:cNvGrpSpPr/>
          <p:nvPr/>
        </p:nvGrpSpPr>
        <p:grpSpPr>
          <a:xfrm>
            <a:off x="1368287" y="767118"/>
            <a:ext cx="9147063" cy="3054119"/>
            <a:chOff x="1116283" y="827782"/>
            <a:chExt cx="9533125" cy="1846397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8CAA13-C5FC-9199-E1FB-7C3587E21195}"/>
                </a:ext>
              </a:extLst>
            </p:cNvPr>
            <p:cNvSpPr txBox="1"/>
            <p:nvPr/>
          </p:nvSpPr>
          <p:spPr>
            <a:xfrm>
              <a:off x="1130803" y="827782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 w="228600">
                  <a:solidFill>
                    <a:srgbClr val="3F938B"/>
                  </a:solidFill>
                </a:ln>
                <a:solidFill>
                  <a:srgbClr val="3F938B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7BAC0A-CD1A-052B-BD97-B989FFBE54F4}"/>
                </a:ext>
              </a:extLst>
            </p:cNvPr>
            <p:cNvSpPr txBox="1"/>
            <p:nvPr/>
          </p:nvSpPr>
          <p:spPr>
            <a:xfrm>
              <a:off x="1116283" y="870893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91826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57725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3F009B3-32DC-4AE1-015F-D5B2E4C1ED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7" name="Truyện thơ - Nàng tiên ốc">
            <a:hlinkClick r:id="" action="ppaction://media"/>
            <a:extLst>
              <a:ext uri="{FF2B5EF4-FFF2-40B4-BE49-F238E27FC236}">
                <a16:creationId xmlns:a16="http://schemas.microsoft.com/office/drawing/2014/main" id="{18A4742D-C2E3-8A72-866C-E5AB60337E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4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4779" y="-26670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5561F77-EAAE-8072-622C-0A947A6D8C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554" y="1698708"/>
            <a:ext cx="5006892" cy="5006892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ED0F81D0-2C0E-AF2B-FC70-42E048E0D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901" y="652826"/>
            <a:ext cx="7780930" cy="19284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910AE2-05CB-398C-79F6-2028CD7E3830}"/>
              </a:ext>
            </a:extLst>
          </p:cNvPr>
          <p:cNvSpPr txBox="1"/>
          <p:nvPr/>
        </p:nvSpPr>
        <p:spPr>
          <a:xfrm>
            <a:off x="1843870" y="932581"/>
            <a:ext cx="63762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5602F043-65A4-43D3-27B6-A6674260F7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851" y="3043601"/>
            <a:ext cx="7780930" cy="26047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F813507-A937-5635-D7D2-47D2C2A50321}"/>
              </a:ext>
            </a:extLst>
          </p:cNvPr>
          <p:cNvSpPr txBox="1"/>
          <p:nvPr/>
        </p:nvSpPr>
        <p:spPr>
          <a:xfrm>
            <a:off x="1824820" y="3323356"/>
            <a:ext cx="63762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tưởng tượng và tả lại một nhân vật trong Truyện nàng tiên Ốc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439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303179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88002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02" y="2162919"/>
            <a:ext cx="5656408" cy="4695082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52448-00A0-3AF6-DD03-88B0EBE729A5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5952B6-EF6F-AC4C-D4D7-ADDB9E59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8E0AF7-BEDB-A79B-F11A-540E1E957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5C83DE3-1F6B-C9DF-C266-A566B3D295A3}"/>
              </a:ext>
            </a:extLst>
          </p:cNvPr>
          <p:cNvSpPr txBox="1"/>
          <p:nvPr/>
        </p:nvSpPr>
        <p:spPr>
          <a:xfrm>
            <a:off x="-7209788" y="2239911"/>
            <a:ext cx="20360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3" name="Google Shape;487;p33">
            <a:extLst>
              <a:ext uri="{FF2B5EF4-FFF2-40B4-BE49-F238E27FC236}">
                <a16:creationId xmlns:a16="http://schemas.microsoft.com/office/drawing/2014/main" id="{5BF9B8A8-0F62-422E-AFB4-7212BF972E46}"/>
              </a:ext>
            </a:extLst>
          </p:cNvPr>
          <p:cNvSpPr txBox="1">
            <a:spLocks/>
          </p:cNvSpPr>
          <p:nvPr/>
        </p:nvSpPr>
        <p:spPr>
          <a:xfrm>
            <a:off x="1109980" y="84992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Bubblegum Sans"/>
              </a:rPr>
              <a:t>Thứ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Bubblegum Sans"/>
              </a:rPr>
              <a:t>ngày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Bubblegum Sans"/>
              </a:rPr>
              <a:t>tháng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Bubblegum Sans"/>
              </a:rPr>
              <a:t>năm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Bubblegum Sans"/>
              </a:rPr>
              <a:t> …..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1DAB1C-3200-9758-A0C9-81307B18CE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0846" y="723700"/>
            <a:ext cx="3407959" cy="11827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BC0AD0-A91D-45D4-A845-4CB9EFCCA5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2685" y="1716407"/>
            <a:ext cx="9809314" cy="248128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31950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337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295" y="204292"/>
            <a:ext cx="1371906" cy="1371906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1239" y="3445576"/>
            <a:ext cx="4188062" cy="3476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6D6588B-BB04-4371-8239-32CB7FD871A4}"/>
              </a:ext>
            </a:extLst>
          </p:cNvPr>
          <p:cNvSpPr/>
          <p:nvPr/>
        </p:nvSpPr>
        <p:spPr>
          <a:xfrm>
            <a:off x="5168909" y="243994"/>
            <a:ext cx="1268678" cy="1254001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325A03-C84F-4472-BF7B-AB144B8AB251}"/>
              </a:ext>
            </a:extLst>
          </p:cNvPr>
          <p:cNvSpPr txBox="1"/>
          <p:nvPr/>
        </p:nvSpPr>
        <p:spPr>
          <a:xfrm>
            <a:off x="5223653" y="343913"/>
            <a:ext cx="1268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文本框 10">
            <a:extLst>
              <a:ext uri="{FF2B5EF4-FFF2-40B4-BE49-F238E27FC236}">
                <a16:creationId xmlns:a16="http://schemas.microsoft.com/office/drawing/2014/main" id="{8A17FB56-5AE6-47E0-ABED-3C1FE8271A0F}"/>
              </a:ext>
            </a:extLst>
          </p:cNvPr>
          <p:cNvSpPr txBox="1"/>
          <p:nvPr/>
        </p:nvSpPr>
        <p:spPr>
          <a:xfrm>
            <a:off x="1628775" y="1626078"/>
            <a:ext cx="9058275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Cambria" panose="02040503050406030204" pitchFamily="18" charset="0"/>
                <a:cs typeface="经典综艺体简" panose="02010609000101010101" pitchFamily="49" charset="-122"/>
              </a:rPr>
              <a:t>NGHE THẦY</a:t>
            </a:r>
            <a:r>
              <a:rPr kumimoji="0" lang="en-US" altLang="zh-CN" sz="6600" b="1" i="0" u="none" strike="noStrike" kern="1200" cap="none" spc="0" normalizeH="0" noProof="0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Cambria" panose="02040503050406030204" pitchFamily="18" charset="0"/>
                <a:cs typeface="经典综艺体简" panose="02010609000101010101" pitchFamily="49" charset="-122"/>
              </a:rPr>
              <a:t> CÔ NHẬN XÉT CHUNG</a:t>
            </a:r>
            <a:endParaRPr kumimoji="0" lang="zh-CN" altLang="en-US" sz="6600" b="1" i="0" u="none" strike="noStrike" kern="1200" cap="none" spc="0" normalizeH="0" baseline="0" noProof="0" dirty="0">
              <a:ln w="38100">
                <a:solidFill>
                  <a:srgbClr val="115722"/>
                </a:solidFill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ea typeface="字魂70号-灵悦黑体" panose="00000500000000000000" pitchFamily="2" charset="-122"/>
              <a:cs typeface="经典综艺体简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180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4779" y="-26670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4" name="Text Box 99">
            <a:extLst>
              <a:ext uri="{FF2B5EF4-FFF2-40B4-BE49-F238E27FC236}">
                <a16:creationId xmlns:a16="http://schemas.microsoft.com/office/drawing/2014/main" id="{DF193D2D-7B4E-0243-82EA-6371E5670D93}"/>
              </a:ext>
            </a:extLst>
          </p:cNvPr>
          <p:cNvSpPr txBox="1"/>
          <p:nvPr/>
        </p:nvSpPr>
        <p:spPr>
          <a:xfrm>
            <a:off x="3200400" y="2790825"/>
            <a:ext cx="8490585" cy="3538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 bố cục:</a:t>
            </a:r>
          </a:p>
          <a:p>
            <a:pPr marL="457200" lvl="0" indent="-457200" algn="just">
              <a:buFont typeface="Wingdings" panose="05000000000000000000" charset="0"/>
              <a:buChar char="ü"/>
              <a:defRPr/>
            </a:pPr>
            <a:r>
              <a:rPr lang="vi-VN" alt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bài viết đầy đủ 3 phần: mở bài, thân bài, kết bài. Có em phần kết bài chưa xuống dòng vẫn viết liền với phần thân bài.</a:t>
            </a:r>
          </a:p>
          <a:p>
            <a:pPr lvl="0" algn="just"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 tự sắp xếp các sự việc:</a:t>
            </a:r>
          </a:p>
          <a:p>
            <a:pPr marL="457200" lvl="0" indent="-457200" algn="just">
              <a:buFont typeface="Wingdings" panose="05000000000000000000" charset="0"/>
              <a:buChar char="ü"/>
              <a:defRPr/>
            </a:pPr>
            <a:r>
              <a:rPr lang="vi-VN" alt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sự việc được thuật lại theo đúng trình tự thời gian. Tập trung vào các sự việc chính</a:t>
            </a:r>
          </a:p>
        </p:txBody>
      </p:sp>
      <p:pic>
        <p:nvPicPr>
          <p:cNvPr id="5" name="图片 4" descr="C:\Users\HP\Documents\28.png28">
            <a:extLst>
              <a:ext uri="{FF2B5EF4-FFF2-40B4-BE49-F238E27FC236}">
                <a16:creationId xmlns:a16="http://schemas.microsoft.com/office/drawing/2014/main" id="{3B1279CC-E7FB-E3C0-678E-6D66AAB4D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35657">
            <a:off x="7564636" y="586254"/>
            <a:ext cx="2239010" cy="2022475"/>
          </a:xfrm>
          <a:prstGeom prst="rect">
            <a:avLst/>
          </a:prstGeom>
          <a:solidFill>
            <a:srgbClr val="FFFFFF">
              <a:shade val="85000"/>
            </a:srgbClr>
          </a:solidFill>
          <a:ln w="13335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>
            <a:bevelT w="0" h="0"/>
            <a:contourClr>
              <a:srgbClr val="969696"/>
            </a:contourClr>
          </a:sp3d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4B703CA6-7531-6D80-153A-7E180FD1D5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39BD3A-1F6E-6CF7-D64F-23961BFDB8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8994" y="543359"/>
            <a:ext cx="4919898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4084D6-9B19-11A0-C691-73615CE416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304" y="2007662"/>
            <a:ext cx="2975106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86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4779" y="-26670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7" name="Text Box 99">
            <a:extLst>
              <a:ext uri="{FF2B5EF4-FFF2-40B4-BE49-F238E27FC236}">
                <a16:creationId xmlns:a16="http://schemas.microsoft.com/office/drawing/2014/main" id="{C12F268C-F18F-87C8-6F19-3898909C4E91}"/>
              </a:ext>
            </a:extLst>
          </p:cNvPr>
          <p:cNvSpPr txBox="1"/>
          <p:nvPr/>
        </p:nvSpPr>
        <p:spPr>
          <a:xfrm>
            <a:off x="2971799" y="2009775"/>
            <a:ext cx="8667751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Wingdings" panose="05000000000000000000" charset="0"/>
              <a:buChar char="ü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vài bạn còn sắp xếp các sự việc lộn xộn, chưa hợp lí như bài của bạn……</a:t>
            </a:r>
          </a:p>
          <a:p>
            <a:pPr marL="571500" lvl="0" indent="-571500" algn="just">
              <a:buFont typeface="Wingdings" panose="05000000000000000000" charset="0"/>
              <a:buChar char="ü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bài còn sai lỗi chính tả.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Wingdings" panose="05000000000000000000" charset="0"/>
              <a:buChar char="ü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 đạt chưa trọn vẹn ý trong câu</a:t>
            </a: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EECF5540-41E2-2090-86C5-436F92B3CE03}"/>
              </a:ext>
            </a:extLst>
          </p:cNvPr>
          <p:cNvSpPr/>
          <p:nvPr/>
        </p:nvSpPr>
        <p:spPr bwMode="auto">
          <a:xfrm>
            <a:off x="446314" y="1295399"/>
            <a:ext cx="2284095" cy="2297593"/>
          </a:xfrm>
          <a:custGeom>
            <a:avLst/>
            <a:gdLst>
              <a:gd name="T0" fmla="*/ 88 w 176"/>
              <a:gd name="T1" fmla="*/ 0 h 177"/>
              <a:gd name="T2" fmla="*/ 0 w 176"/>
              <a:gd name="T3" fmla="*/ 88 h 177"/>
              <a:gd name="T4" fmla="*/ 88 w 176"/>
              <a:gd name="T5" fmla="*/ 177 h 177"/>
              <a:gd name="T6" fmla="*/ 176 w 176"/>
              <a:gd name="T7" fmla="*/ 88 h 177"/>
              <a:gd name="T8" fmla="*/ 176 w 176"/>
              <a:gd name="T9" fmla="*/ 0 h 177"/>
              <a:gd name="T10" fmla="*/ 88 w 176"/>
              <a:gd name="T11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6" h="177">
                <a:moveTo>
                  <a:pt x="88" y="0"/>
                </a:moveTo>
                <a:cubicBezTo>
                  <a:pt x="39" y="0"/>
                  <a:pt x="0" y="40"/>
                  <a:pt x="0" y="88"/>
                </a:cubicBezTo>
                <a:cubicBezTo>
                  <a:pt x="0" y="137"/>
                  <a:pt x="39" y="177"/>
                  <a:pt x="88" y="177"/>
                </a:cubicBezTo>
                <a:cubicBezTo>
                  <a:pt x="137" y="177"/>
                  <a:pt x="176" y="137"/>
                  <a:pt x="176" y="88"/>
                </a:cubicBezTo>
                <a:cubicBezTo>
                  <a:pt x="176" y="0"/>
                  <a:pt x="176" y="0"/>
                  <a:pt x="176" y="0"/>
                </a:cubicBezTo>
                <a:lnTo>
                  <a:pt x="88" y="0"/>
                </a:lnTo>
                <a:close/>
              </a:path>
            </a:pathLst>
          </a:custGeom>
          <a:solidFill>
            <a:srgbClr val="EE60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zh-CN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3" name="Rectangles 1">
            <a:extLst>
              <a:ext uri="{FF2B5EF4-FFF2-40B4-BE49-F238E27FC236}">
                <a16:creationId xmlns:a16="http://schemas.microsoft.com/office/drawing/2014/main" id="{EAA1F993-6F55-3623-339A-A7B616FC8166}"/>
              </a:ext>
            </a:extLst>
          </p:cNvPr>
          <p:cNvSpPr/>
          <p:nvPr/>
        </p:nvSpPr>
        <p:spPr>
          <a:xfrm>
            <a:off x="672783" y="2002972"/>
            <a:ext cx="171132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Hạn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chế</a:t>
            </a:r>
            <a:endParaRPr kumimoji="0" lang="en-GB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197CBC0C-9C09-69CA-EAE0-FCE6FB0085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431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31950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337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295" y="204292"/>
            <a:ext cx="1371906" cy="1371906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1239" y="3445576"/>
            <a:ext cx="4188062" cy="3476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6D6588B-BB04-4371-8239-32CB7FD871A4}"/>
              </a:ext>
            </a:extLst>
          </p:cNvPr>
          <p:cNvSpPr/>
          <p:nvPr/>
        </p:nvSpPr>
        <p:spPr>
          <a:xfrm>
            <a:off x="5168909" y="243994"/>
            <a:ext cx="1268678" cy="1254001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325A03-C84F-4472-BF7B-AB144B8AB251}"/>
              </a:ext>
            </a:extLst>
          </p:cNvPr>
          <p:cNvSpPr txBox="1"/>
          <p:nvPr/>
        </p:nvSpPr>
        <p:spPr>
          <a:xfrm>
            <a:off x="5204603" y="372488"/>
            <a:ext cx="1268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文本框 10">
            <a:extLst>
              <a:ext uri="{FF2B5EF4-FFF2-40B4-BE49-F238E27FC236}">
                <a16:creationId xmlns:a16="http://schemas.microsoft.com/office/drawing/2014/main" id="{8A17FB56-5AE6-47E0-ABED-3C1FE8271A0F}"/>
              </a:ext>
            </a:extLst>
          </p:cNvPr>
          <p:cNvSpPr txBox="1"/>
          <p:nvPr/>
        </p:nvSpPr>
        <p:spPr>
          <a:xfrm>
            <a:off x="1628775" y="1626078"/>
            <a:ext cx="9058275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</a:bodyPr>
          <a:lstStyle/>
          <a:p>
            <a:pPr lvl="0" algn="ctr"/>
            <a:r>
              <a:rPr lang="en-US" altLang="zh-CN" sz="6600" b="1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2. </a:t>
            </a:r>
            <a:r>
              <a:rPr lang="en-US" altLang="zh-CN" sz="6600" b="1" dirty="0" err="1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Chỉnh</a:t>
            </a:r>
            <a:r>
              <a:rPr lang="en-US" altLang="zh-CN" sz="6600" b="1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 </a:t>
            </a:r>
            <a:r>
              <a:rPr lang="en-US" altLang="zh-CN" sz="6600" b="1" dirty="0" err="1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sửa</a:t>
            </a:r>
            <a:r>
              <a:rPr lang="en-US" altLang="zh-CN" sz="6600" b="1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, </a:t>
            </a:r>
            <a:r>
              <a:rPr lang="en-US" altLang="zh-CN" sz="6600" b="1" dirty="0" err="1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hoàn</a:t>
            </a:r>
            <a:r>
              <a:rPr lang="en-US" altLang="zh-CN" sz="6600" b="1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 </a:t>
            </a:r>
            <a:r>
              <a:rPr lang="en-US" altLang="zh-CN" sz="6600" b="1" dirty="0" err="1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thiện</a:t>
            </a:r>
            <a:r>
              <a:rPr lang="en-US" altLang="zh-CN" sz="6600" b="1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 </a:t>
            </a:r>
            <a:r>
              <a:rPr lang="en-US" altLang="zh-CN" sz="6600" b="1" dirty="0" err="1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bài</a:t>
            </a:r>
            <a:r>
              <a:rPr lang="en-US" altLang="zh-CN" sz="6600" b="1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 </a:t>
            </a:r>
            <a:r>
              <a:rPr lang="en-US" altLang="zh-CN" sz="6600" b="1" dirty="0" err="1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làm</a:t>
            </a:r>
            <a:endParaRPr kumimoji="0" lang="zh-CN" altLang="en-US" sz="6600" b="1" i="0" u="none" strike="noStrike" kern="1200" cap="none" spc="0" normalizeH="0" baseline="0" noProof="0" dirty="0">
              <a:ln w="38100">
                <a:solidFill>
                  <a:srgbClr val="115722"/>
                </a:solidFill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 panose="020F0502020204030204"/>
              <a:ea typeface="字魂70号-灵悦黑体" panose="00000500000000000000" pitchFamily="2" charset="-122"/>
              <a:cs typeface="经典综艺体简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540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4779" y="10160"/>
            <a:ext cx="12182475" cy="6875145"/>
            <a:chOff x="0" y="58"/>
            <a:chExt cx="19185" cy="10827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93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8"/>
              <a:ext cx="19185" cy="912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68C4C7A-E7C7-E7F8-30AB-915E2E0EA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212" y="2390774"/>
            <a:ext cx="9764521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56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</TotalTime>
  <Words>218</Words>
  <Application>Microsoft Office PowerPoint</Application>
  <PresentationFormat>Widescreen</PresentationFormat>
  <Paragraphs>22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等线</vt:lpstr>
      <vt:lpstr>#9Slide07 Cadena</vt:lpstr>
      <vt:lpstr>#9Slide07 IcielPony</vt:lpstr>
      <vt:lpstr>Arial</vt:lpstr>
      <vt:lpstr>Bubblegum Sans</vt:lpstr>
      <vt:lpstr>Calibri</vt:lpstr>
      <vt:lpstr>Cambria</vt:lpstr>
      <vt:lpstr>Times New Roman</vt:lpstr>
      <vt:lpstr>Wingdings</vt:lpstr>
      <vt:lpstr>字魂105号-简雅黑</vt:lpstr>
      <vt:lpstr>字魂70号-灵悦黑体</vt:lpstr>
      <vt:lpstr>Custom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5</cp:revision>
  <dcterms:created xsi:type="dcterms:W3CDTF">2024-01-11T03:54:19Z</dcterms:created>
  <dcterms:modified xsi:type="dcterms:W3CDTF">2024-02-20T13:51:19Z</dcterms:modified>
  <cp:category>9Slide.vn</cp:category>
</cp:coreProperties>
</file>