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sldIdLst>
    <p:sldId id="335" r:id="rId2"/>
    <p:sldId id="391" r:id="rId3"/>
    <p:sldId id="393" r:id="rId4"/>
    <p:sldId id="395" r:id="rId5"/>
    <p:sldId id="419" r:id="rId6"/>
    <p:sldId id="420" r:id="rId7"/>
    <p:sldId id="415" r:id="rId8"/>
  </p:sldIdLst>
  <p:sldSz cx="12192000" cy="6858000"/>
  <p:notesSz cx="6858000" cy="9144000"/>
  <p:embeddedFontLst>
    <p:embeddedFont>
      <p:font typeface="Calibri" pitchFamily="34" charset="0"/>
      <p:regular r:id="rId10"/>
      <p:bold r:id="rId11"/>
      <p:italic r:id="rId12"/>
      <p:boldItalic r:id="rId13"/>
    </p:embeddedFont>
    <p:embeddedFont>
      <p:font typeface="Tahoma" pitchFamily="34" charset="0"/>
      <p:regular r:id="rId14"/>
      <p:bold r:id="rId15"/>
    </p:embeddedFont>
    <p:embeddedFont>
      <p:font typeface="Great Vibes" charset="0"/>
      <p:regular r:id="rId16"/>
    </p:embeddedFont>
    <p:embeddedFont>
      <p:font typeface="Calibri Light"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9A"/>
    <a:srgbClr val="D23315"/>
    <a:srgbClr val="F136C3"/>
    <a:srgbClr val="FFF2CC"/>
    <a:srgbClr val="FDE1E6"/>
    <a:srgbClr val="DFECC0"/>
    <a:srgbClr val="C6E8F8"/>
    <a:srgbClr val="FF99FF"/>
    <a:srgbClr val="FF99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42" y="-3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B42E1-8938-4B84-AA21-E98C6484AA7D}" type="datetimeFigureOut">
              <a:rPr lang="en-US" smtClean="0"/>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A1F99-92A6-45C7-9968-7D8B9D19B4F3}" type="slidenum">
              <a:rPr lang="en-US" smtClean="0"/>
              <a:t>‹#›</a:t>
            </a:fld>
            <a:endParaRPr lang="en-US"/>
          </a:p>
        </p:txBody>
      </p:sp>
    </p:spTree>
    <p:extLst>
      <p:ext uri="{BB962C8B-B14F-4D97-AF65-F5344CB8AC3E}">
        <p14:creationId xmlns:p14="http://schemas.microsoft.com/office/powerpoint/2010/main" val="23399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9EBB33-98A2-4261-B620-85D719C1CA1F}"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26915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82636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57700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29338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EBB33-98A2-4261-B620-85D719C1CA1F}"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53854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9EBB33-98A2-4261-B620-85D719C1CA1F}"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85978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9EBB33-98A2-4261-B620-85D719C1CA1F}"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73909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9EBB33-98A2-4261-B620-85D719C1CA1F}"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42716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EBB33-98A2-4261-B620-85D719C1CA1F}"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11382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52008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0974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EBB33-98A2-4261-B620-85D719C1CA1F}" type="datetimeFigureOut">
              <a:rPr lang="en-US" smtClean="0"/>
              <a:t>1/12/2025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23439-CFDB-4B3F-B236-70DCA003C982}" type="slidenum">
              <a:rPr lang="en-US" smtClean="0"/>
              <a:t>‹#›</a:t>
            </a:fld>
            <a:endParaRPr lang="en-US"/>
          </a:p>
        </p:txBody>
      </p:sp>
    </p:spTree>
    <p:extLst>
      <p:ext uri="{BB962C8B-B14F-4D97-AF65-F5344CB8AC3E}">
        <p14:creationId xmlns:p14="http://schemas.microsoft.com/office/powerpoint/2010/main" val="1112567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736" y="117491"/>
            <a:ext cx="1582739" cy="1582739"/>
          </a:xfrm>
          <a:prstGeom prst="ellipse">
            <a:avLst/>
          </a:prstGeom>
        </p:spPr>
      </p:pic>
      <p:grpSp>
        <p:nvGrpSpPr>
          <p:cNvPr id="3" name="Group 2"/>
          <p:cNvGrpSpPr/>
          <p:nvPr/>
        </p:nvGrpSpPr>
        <p:grpSpPr>
          <a:xfrm>
            <a:off x="527782" y="991314"/>
            <a:ext cx="9535886" cy="1171277"/>
            <a:chOff x="2040713" y="3071517"/>
            <a:chExt cx="9535886" cy="1171277"/>
          </a:xfrm>
        </p:grpSpPr>
        <p:sp>
          <p:nvSpPr>
            <p:cNvPr id="4" name="TextBox 3">
              <a:extLst>
                <a:ext uri="{FF2B5EF4-FFF2-40B4-BE49-F238E27FC236}">
                  <a16:creationId xmlns="" xmlns:a16="http://schemas.microsoft.com/office/drawing/2014/main" id="{FDF99F60-2DEC-4DEF-9300-E3C8E7CE95D2}"/>
                </a:ext>
              </a:extLst>
            </p:cNvPr>
            <p:cNvSpPr txBox="1"/>
            <p:nvPr/>
          </p:nvSpPr>
          <p:spPr>
            <a:xfrm>
              <a:off x="2040713" y="3071517"/>
              <a:ext cx="2925182" cy="1171277"/>
            </a:xfrm>
            <a:prstGeom prst="cloud">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Nunito Black" pitchFamily="2" charset="0"/>
                  <a:ea typeface="Tahoma" panose="020B0604030504040204" pitchFamily="34" charset="0"/>
                  <a:cs typeface="Tahoma" panose="020B0604030504040204" pitchFamily="34" charset="0"/>
                </a:rPr>
                <a:t>Bài</a:t>
              </a:r>
              <a:r>
                <a:rPr kumimoji="0" lang="en-US" sz="4400" b="1" i="0" u="none" strike="noStrike" kern="1200" cap="none" spc="0" normalizeH="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rPr>
                <a:t> 24</a:t>
              </a:r>
              <a:endParaRPr kumimoji="0" lang="en-US" sz="4400" b="1" i="0" u="none" strike="noStrike" kern="1200" cap="none" spc="0" normalizeH="0" baseline="0" noProof="0" dirty="0">
                <a:ln>
                  <a:noFill/>
                </a:ln>
                <a:solidFill>
                  <a:prstClr val="white"/>
                </a:solidFill>
                <a:effectLst/>
                <a:uLnTx/>
                <a:uFillTx/>
                <a:latin typeface="Nunito Black" pitchFamily="2"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 xmlns:a16="http://schemas.microsoft.com/office/drawing/2014/main" id="{FDF99F60-2DEC-4DEF-9300-E3C8E7CE95D2}"/>
                </a:ext>
              </a:extLst>
            </p:cNvPr>
            <p:cNvSpPr txBox="1"/>
            <p:nvPr/>
          </p:nvSpPr>
          <p:spPr>
            <a:xfrm>
              <a:off x="4853354" y="3195489"/>
              <a:ext cx="6723245" cy="851297"/>
            </a:xfrm>
            <a:prstGeom prst="roundRect">
              <a:avLst/>
            </a:prstGeom>
            <a:solidFill>
              <a:schemeClr val="bg1"/>
            </a:solidFill>
          </p:spPr>
          <p:txBody>
            <a:bodyPr wrap="square" rtlCol="0">
              <a:spAutoFit/>
            </a:bodyPr>
            <a:lstStyle/>
            <a:p>
              <a:pPr algn="ctr"/>
              <a:r>
                <a:rPr lang="en-US" sz="4400" b="1" dirty="0">
                  <a:solidFill>
                    <a:srgbClr val="FF0000"/>
                  </a:solidFill>
                  <a:latin typeface="Nunito Black" pitchFamily="2" charset="0"/>
                  <a:ea typeface="Tahoma" panose="020B0604030504040204" pitchFamily="34" charset="0"/>
                  <a:cs typeface="Tahoma" panose="020B0604030504040204" pitchFamily="34" charset="0"/>
                </a:rPr>
                <a:t>BẠN NHỎ TRONG NHÀ</a:t>
              </a:r>
            </a:p>
          </p:txBody>
        </p:sp>
      </p:grpSp>
      <p:sp>
        <p:nvSpPr>
          <p:cNvPr id="6" name="TextBox 5">
            <a:extLst>
              <a:ext uri="{FF2B5EF4-FFF2-40B4-BE49-F238E27FC236}">
                <a16:creationId xmlns="" xmlns:a16="http://schemas.microsoft.com/office/drawing/2014/main" id="{FDF99F60-2DEC-4DEF-9300-E3C8E7CE95D2}"/>
              </a:ext>
            </a:extLst>
          </p:cNvPr>
          <p:cNvSpPr txBox="1"/>
          <p:nvPr/>
        </p:nvSpPr>
        <p:spPr>
          <a:xfrm>
            <a:off x="835968" y="371749"/>
            <a:ext cx="105200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bg1"/>
                </a:solidFill>
                <a:effectLst/>
                <a:uLnTx/>
                <a:uFillTx/>
                <a:latin typeface="Great Vibes" pitchFamily="2" charset="0"/>
                <a:ea typeface="Tahoma" panose="020B0604030504040204" pitchFamily="34" charset="0"/>
                <a:cs typeface="Tahoma" panose="020B0604030504040204" pitchFamily="34" charset="0"/>
              </a:rPr>
              <a:t>Tiếng </a:t>
            </a:r>
            <a:r>
              <a:rPr kumimoji="0" lang="en-US" sz="4400" b="1" i="0" u="none" strike="noStrike" kern="1200" cap="none" spc="0" normalizeH="0" baseline="0" noProof="0" dirty="0" err="1">
                <a:ln>
                  <a:noFill/>
                </a:ln>
                <a:solidFill>
                  <a:schemeClr val="bg1"/>
                </a:solidFill>
                <a:effectLst/>
                <a:uLnTx/>
                <a:uFillTx/>
                <a:latin typeface="Great Vibes" pitchFamily="2" charset="0"/>
                <a:ea typeface="Tahoma" panose="020B0604030504040204" pitchFamily="34" charset="0"/>
                <a:cs typeface="Tahoma" panose="020B0604030504040204" pitchFamily="34" charset="0"/>
              </a:rPr>
              <a:t>Việt</a:t>
            </a:r>
            <a:endParaRPr kumimoji="0" lang="en-US" sz="4400" b="1" i="0" u="none" strike="noStrike" kern="1200" cap="none" spc="0" normalizeH="0" baseline="0" noProof="0" dirty="0">
              <a:ln>
                <a:noFill/>
              </a:ln>
              <a:solidFill>
                <a:schemeClr val="bg1"/>
              </a:solidFill>
              <a:effectLst/>
              <a:uLnTx/>
              <a:uFillTx/>
              <a:latin typeface="Great Vibes"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28233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822960" y="710572"/>
            <a:ext cx="10058399" cy="578882"/>
          </a:xfrm>
          <a:prstGeom prst="roundRect">
            <a:avLst/>
          </a:prstGeom>
          <a:ln w="57150">
            <a:solidFill>
              <a:srgbClr val="0070C0"/>
            </a:solidFill>
          </a:ln>
        </p:spPr>
        <p:txBody>
          <a:bodyPr wrap="square">
            <a:spAutoFit/>
          </a:bodyPr>
          <a:lstStyle/>
          <a:p>
            <a:r>
              <a:rPr lang="en-US" sz="2800" b="1" dirty="0" err="1">
                <a:solidFill>
                  <a:srgbClr val="0070C0"/>
                </a:solidFill>
                <a:latin typeface="Nunito Black" pitchFamily="2" charset="0"/>
              </a:rPr>
              <a:t>Câu</a:t>
            </a:r>
            <a:r>
              <a:rPr lang="en-US" sz="2800" b="1" dirty="0">
                <a:solidFill>
                  <a:srgbClr val="0070C0"/>
                </a:solidFill>
                <a:latin typeface="Nunito Black" pitchFamily="2" charset="0"/>
              </a:rPr>
              <a:t> 1</a:t>
            </a:r>
            <a:r>
              <a:rPr lang="en-US" sz="2800" dirty="0">
                <a:solidFill>
                  <a:srgbClr val="0070C0"/>
                </a:solidFill>
                <a:latin typeface="Nunito Black" pitchFamily="2" charset="0"/>
              </a:rPr>
              <a:t>: </a:t>
            </a:r>
            <a:r>
              <a:rPr lang="en-US" sz="2800" b="1" dirty="0" err="1">
                <a:solidFill>
                  <a:srgbClr val="00B050"/>
                </a:solidFill>
                <a:latin typeface="Nunito Black" pitchFamily="2" charset="0"/>
              </a:rPr>
              <a:t>Tìm</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từ</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ngữ</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về</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bạn</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trong</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nhà</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theo</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từng</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nhóm</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sau</a:t>
            </a:r>
            <a:r>
              <a:rPr lang="en-US" sz="2800" b="1" dirty="0">
                <a:solidFill>
                  <a:srgbClr val="00B050"/>
                </a:solidFill>
                <a:latin typeface="Nunito Black" pitchFamily="2" charset="0"/>
              </a:rPr>
              <a:t>:</a:t>
            </a:r>
            <a:endParaRPr lang="en-US" sz="2800" dirty="0">
              <a:solidFill>
                <a:srgbClr val="00B050"/>
              </a:solidFill>
              <a:latin typeface="Nunito Black" pitchFamily="2" charset="0"/>
            </a:endParaRPr>
          </a:p>
        </p:txBody>
      </p:sp>
      <p:pic>
        <p:nvPicPr>
          <p:cNvPr id="5" name="Picture 4"/>
          <p:cNvPicPr>
            <a:picLocks noChangeAspect="1"/>
          </p:cNvPicPr>
          <p:nvPr/>
        </p:nvPicPr>
        <p:blipFill>
          <a:blip r:embed="rId3"/>
          <a:stretch>
            <a:fillRect/>
          </a:stretch>
        </p:blipFill>
        <p:spPr>
          <a:xfrm>
            <a:off x="110693" y="110030"/>
            <a:ext cx="971686" cy="733527"/>
          </a:xfrm>
          <a:prstGeom prst="ellipse">
            <a:avLst/>
          </a:prstGeom>
        </p:spPr>
      </p:pic>
      <p:sp>
        <p:nvSpPr>
          <p:cNvPr id="7" name="Rounded Rectangle 6"/>
          <p:cNvSpPr/>
          <p:nvPr/>
        </p:nvSpPr>
        <p:spPr>
          <a:xfrm>
            <a:off x="3239589" y="1720504"/>
            <a:ext cx="1972491" cy="1055608"/>
          </a:xfrm>
          <a:prstGeom prst="roundRect">
            <a:avLst/>
          </a:prstGeom>
          <a:solidFill>
            <a:schemeClr val="accent4">
              <a:lumMod val="40000"/>
              <a:lumOff val="60000"/>
            </a:schemeClr>
          </a:solidFill>
        </p:spPr>
        <p:txBody>
          <a:bodyPr wrap="square">
            <a:spAutoFit/>
          </a:bodyPr>
          <a:lstStyle/>
          <a:p>
            <a:pPr algn="ctr"/>
            <a:r>
              <a:rPr lang="en-US" sz="2800" dirty="0" err="1">
                <a:solidFill>
                  <a:srgbClr val="0070C0"/>
                </a:solidFill>
                <a:latin typeface="Nunito Black" pitchFamily="2" charset="0"/>
              </a:rPr>
              <a:t>Vật</a:t>
            </a:r>
            <a:r>
              <a:rPr lang="en-US" sz="2800" dirty="0">
                <a:solidFill>
                  <a:srgbClr val="0070C0"/>
                </a:solidFill>
                <a:latin typeface="Nunito Black" pitchFamily="2" charset="0"/>
              </a:rPr>
              <a:t> </a:t>
            </a:r>
            <a:r>
              <a:rPr lang="en-US" sz="2800" dirty="0" err="1">
                <a:solidFill>
                  <a:srgbClr val="0070C0"/>
                </a:solidFill>
                <a:latin typeface="Nunito Black" pitchFamily="2" charset="0"/>
              </a:rPr>
              <a:t>nuôi</a:t>
            </a:r>
            <a:endParaRPr lang="en-US" sz="2800" dirty="0">
              <a:solidFill>
                <a:srgbClr val="0070C0"/>
              </a:solidFill>
              <a:latin typeface="Nunito Black" pitchFamily="2" charset="0"/>
            </a:endParaRPr>
          </a:p>
          <a:p>
            <a:pPr algn="ctr"/>
            <a:r>
              <a:rPr lang="en-US" sz="2800" dirty="0">
                <a:solidFill>
                  <a:srgbClr val="FF0000"/>
                </a:solidFill>
                <a:latin typeface="Nunito Black" pitchFamily="2" charset="0"/>
              </a:rPr>
              <a:t>M: </a:t>
            </a:r>
            <a:r>
              <a:rPr lang="en-US" sz="2800" dirty="0" err="1">
                <a:solidFill>
                  <a:srgbClr val="002060"/>
                </a:solidFill>
                <a:latin typeface="Nunito Black" pitchFamily="2" charset="0"/>
              </a:rPr>
              <a:t>mèo</a:t>
            </a:r>
            <a:endParaRPr lang="en-US" sz="2800" dirty="0">
              <a:solidFill>
                <a:srgbClr val="002060"/>
              </a:solidFill>
              <a:latin typeface="Nunito Black" pitchFamily="2" charset="0"/>
            </a:endParaRPr>
          </a:p>
        </p:txBody>
      </p:sp>
      <p:sp>
        <p:nvSpPr>
          <p:cNvPr id="9" name="Rounded Rectangle 8"/>
          <p:cNvSpPr/>
          <p:nvPr/>
        </p:nvSpPr>
        <p:spPr>
          <a:xfrm>
            <a:off x="6700326" y="1720504"/>
            <a:ext cx="2482862" cy="1055608"/>
          </a:xfrm>
          <a:prstGeom prst="roundRect">
            <a:avLst/>
          </a:prstGeom>
          <a:solidFill>
            <a:schemeClr val="accent4">
              <a:lumMod val="40000"/>
              <a:lumOff val="60000"/>
            </a:schemeClr>
          </a:solidFill>
        </p:spPr>
        <p:txBody>
          <a:bodyPr wrap="square">
            <a:spAutoFit/>
          </a:bodyPr>
          <a:lstStyle/>
          <a:p>
            <a:pPr algn="ctr"/>
            <a:r>
              <a:rPr lang="en-US" sz="2800" dirty="0" err="1">
                <a:solidFill>
                  <a:srgbClr val="0070C0"/>
                </a:solidFill>
                <a:latin typeface="Nunito Black" pitchFamily="2" charset="0"/>
              </a:rPr>
              <a:t>Đồ</a:t>
            </a:r>
            <a:r>
              <a:rPr lang="en-US" sz="2800" dirty="0">
                <a:solidFill>
                  <a:srgbClr val="0070C0"/>
                </a:solidFill>
                <a:latin typeface="Nunito Black" pitchFamily="2" charset="0"/>
              </a:rPr>
              <a:t> </a:t>
            </a:r>
            <a:r>
              <a:rPr lang="en-US" sz="2800" dirty="0" err="1">
                <a:solidFill>
                  <a:srgbClr val="0070C0"/>
                </a:solidFill>
                <a:latin typeface="Nunito Black" pitchFamily="2" charset="0"/>
              </a:rPr>
              <a:t>đạc</a:t>
            </a:r>
            <a:endParaRPr lang="en-US" sz="2800" dirty="0">
              <a:solidFill>
                <a:srgbClr val="0070C0"/>
              </a:solidFill>
              <a:latin typeface="Nunito Black" pitchFamily="2" charset="0"/>
            </a:endParaRPr>
          </a:p>
          <a:p>
            <a:pPr algn="ctr"/>
            <a:r>
              <a:rPr lang="en-US" sz="2800" dirty="0">
                <a:solidFill>
                  <a:srgbClr val="FF0000"/>
                </a:solidFill>
                <a:latin typeface="Nunito Black" pitchFamily="2" charset="0"/>
              </a:rPr>
              <a:t>M: </a:t>
            </a:r>
            <a:r>
              <a:rPr lang="en-US" sz="2800" dirty="0" err="1">
                <a:solidFill>
                  <a:srgbClr val="002060"/>
                </a:solidFill>
                <a:latin typeface="Nunito Black" pitchFamily="2" charset="0"/>
              </a:rPr>
              <a:t>quạt</a:t>
            </a:r>
            <a:r>
              <a:rPr lang="en-US" sz="2800" dirty="0">
                <a:solidFill>
                  <a:srgbClr val="002060"/>
                </a:solidFill>
                <a:latin typeface="Nunito Black" pitchFamily="2" charset="0"/>
              </a:rPr>
              <a:t> </a:t>
            </a:r>
            <a:r>
              <a:rPr lang="en-US" sz="2800" dirty="0" err="1">
                <a:solidFill>
                  <a:srgbClr val="002060"/>
                </a:solidFill>
                <a:latin typeface="Nunito Black" pitchFamily="2" charset="0"/>
              </a:rPr>
              <a:t>điện</a:t>
            </a:r>
            <a:endParaRPr lang="en-US" sz="2800" dirty="0">
              <a:solidFill>
                <a:srgbClr val="002060"/>
              </a:solidFill>
              <a:latin typeface="Nunito Black" pitchFamily="2" charset="0"/>
            </a:endParaRPr>
          </a:p>
        </p:txBody>
      </p:sp>
      <p:sp>
        <p:nvSpPr>
          <p:cNvPr id="10" name="Rounded Rectangle 9"/>
          <p:cNvSpPr/>
          <p:nvPr/>
        </p:nvSpPr>
        <p:spPr>
          <a:xfrm>
            <a:off x="2690949" y="3496603"/>
            <a:ext cx="6792686" cy="2553891"/>
          </a:xfrm>
          <a:prstGeom prst="roundRect">
            <a:avLst/>
          </a:prstGeom>
          <a:ln w="57150">
            <a:solidFill>
              <a:srgbClr val="00B050"/>
            </a:solidFill>
          </a:ln>
        </p:spPr>
        <p:txBody>
          <a:bodyPr wrap="square">
            <a:spAutoFit/>
          </a:bodyPr>
          <a:lstStyle/>
          <a:p>
            <a:pPr algn="just"/>
            <a:r>
              <a:rPr lang="vi-VN" sz="2400" dirty="0">
                <a:solidFill>
                  <a:srgbClr val="002060"/>
                </a:solidFill>
                <a:latin typeface="Nunito Black" pitchFamily="2" charset="0"/>
              </a:rPr>
              <a:t>Vật nuôi: </a:t>
            </a:r>
            <a:r>
              <a:rPr lang="vi-VN" sz="2400" dirty="0">
                <a:solidFill>
                  <a:srgbClr val="FF0000"/>
                </a:solidFill>
                <a:latin typeface="Nunito Black" pitchFamily="2" charset="0"/>
              </a:rPr>
              <a:t>chó, thỏ, gà, cá vàng, chim sáo, vẹt, lợn, rùa, ba ba, chuột, vịt, ngan, ngỗng, bò, trâu, dê,…</a:t>
            </a:r>
          </a:p>
          <a:p>
            <a:pPr algn="just"/>
            <a:r>
              <a:rPr lang="vi-VN" sz="2400" dirty="0">
                <a:solidFill>
                  <a:srgbClr val="002060"/>
                </a:solidFill>
                <a:latin typeface="Nunito Black" pitchFamily="2" charset="0"/>
              </a:rPr>
              <a:t>Đồ đạc: </a:t>
            </a:r>
            <a:r>
              <a:rPr lang="vi-VN" sz="2400" dirty="0">
                <a:solidFill>
                  <a:srgbClr val="FF0000"/>
                </a:solidFill>
                <a:latin typeface="Nunito Black" pitchFamily="2" charset="0"/>
              </a:rPr>
              <a:t>ti vi, tủ lạnh, bàn ăn, đồng hồ, giường, tủ, bát, đĩa, thìa, điều hòa, quạt giấy, bếp ga, rổ, giá, bàn học, đèn học,….</a:t>
            </a:r>
          </a:p>
        </p:txBody>
      </p:sp>
    </p:spTree>
    <p:extLst>
      <p:ext uri="{BB962C8B-B14F-4D97-AF65-F5344CB8AC3E}">
        <p14:creationId xmlns:p14="http://schemas.microsoft.com/office/powerpoint/2010/main" val="413183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201782" y="588168"/>
            <a:ext cx="8739052" cy="578882"/>
          </a:xfrm>
          <a:prstGeom prst="roundRect">
            <a:avLst/>
          </a:prstGeom>
          <a:ln w="57150">
            <a:solidFill>
              <a:srgbClr val="00B050"/>
            </a:solidFill>
          </a:ln>
        </p:spPr>
        <p:txBody>
          <a:bodyPr wrap="square">
            <a:spAutoFit/>
          </a:bodyPr>
          <a:lstStyle/>
          <a:p>
            <a:r>
              <a:rPr lang="vi-VN" sz="2800" b="1" dirty="0">
                <a:solidFill>
                  <a:srgbClr val="0070C0"/>
                </a:solidFill>
                <a:latin typeface="Nunito Black" pitchFamily="2" charset="0"/>
              </a:rPr>
              <a:t>Câu 2</a:t>
            </a:r>
            <a:r>
              <a:rPr lang="en-US" sz="2800" b="1" dirty="0">
                <a:solidFill>
                  <a:srgbClr val="0070C0"/>
                </a:solidFill>
                <a:latin typeface="Nunito Black" pitchFamily="2" charset="0"/>
              </a:rPr>
              <a:t>: </a:t>
            </a:r>
            <a:r>
              <a:rPr lang="vi-VN" sz="2800" b="1" dirty="0">
                <a:solidFill>
                  <a:srgbClr val="0070C0"/>
                </a:solidFill>
                <a:latin typeface="Nunito Black" pitchFamily="2" charset="0"/>
              </a:rPr>
              <a:t>Đọc đoạn văn dưới đây và trả lời câu hỏi.</a:t>
            </a:r>
            <a:endParaRPr lang="vi-VN" sz="2800" dirty="0">
              <a:solidFill>
                <a:srgbClr val="0070C0"/>
              </a:solidFill>
              <a:latin typeface="Nunito Black" pitchFamily="2" charset="0"/>
            </a:endParaRPr>
          </a:p>
        </p:txBody>
      </p:sp>
      <p:pic>
        <p:nvPicPr>
          <p:cNvPr id="5" name="Picture 4"/>
          <p:cNvPicPr>
            <a:picLocks noChangeAspect="1"/>
          </p:cNvPicPr>
          <p:nvPr/>
        </p:nvPicPr>
        <p:blipFill>
          <a:blip r:embed="rId3"/>
          <a:stretch>
            <a:fillRect/>
          </a:stretch>
        </p:blipFill>
        <p:spPr>
          <a:xfrm>
            <a:off x="110693" y="110030"/>
            <a:ext cx="971686" cy="733527"/>
          </a:xfrm>
          <a:prstGeom prst="ellipse">
            <a:avLst/>
          </a:prstGeom>
        </p:spPr>
      </p:pic>
      <p:sp>
        <p:nvSpPr>
          <p:cNvPr id="6" name="Rounded Rectangle 5"/>
          <p:cNvSpPr/>
          <p:nvPr/>
        </p:nvSpPr>
        <p:spPr>
          <a:xfrm>
            <a:off x="896981" y="1437733"/>
            <a:ext cx="10062756" cy="3371136"/>
          </a:xfrm>
          <a:prstGeom prst="roundRect">
            <a:avLst/>
          </a:prstGeom>
          <a:noFill/>
          <a:ln w="57150">
            <a:solidFill>
              <a:srgbClr val="F136C3"/>
            </a:solidFill>
          </a:ln>
        </p:spPr>
        <p:txBody>
          <a:bodyPr wrap="square">
            <a:spAutoFit/>
          </a:bodyPr>
          <a:lstStyle/>
          <a:p>
            <a:r>
              <a:rPr lang="en-US" sz="2400" dirty="0">
                <a:solidFill>
                  <a:srgbClr val="0070C0"/>
                </a:solidFill>
                <a:latin typeface="Nunito Black" pitchFamily="2" charset="0"/>
              </a:rPr>
              <a:t>	</a:t>
            </a:r>
            <a:r>
              <a:rPr lang="vi-VN" sz="2400" dirty="0">
                <a:solidFill>
                  <a:srgbClr val="002060"/>
                </a:solidFill>
                <a:latin typeface="Nunito Black" pitchFamily="2" charset="0"/>
              </a:rPr>
              <a:t>Nhà Thủy ở ngay dưới thuyền. Con sông thân yêu, nơi có “nhà” của Thủy ấy, là sông Hồng. Lòng sông mở mênh mông, quãng chảy qua Hà Nội càng mênh mông hơn. Mỗi cánh buồm nổi trên dòng sông, nom cứ như là một con bướm nhỏ. Lúc nắng ửng mây hồng, nước sông nhấp nháy như sao bay.</a:t>
            </a:r>
          </a:p>
          <a:p>
            <a:pPr algn="r"/>
            <a:r>
              <a:rPr lang="vi-VN" sz="2400" dirty="0">
                <a:solidFill>
                  <a:srgbClr val="002060"/>
                </a:solidFill>
                <a:latin typeface="Nunito Black" pitchFamily="2" charset="0"/>
              </a:rPr>
              <a:t>(Theo Phong Thu)</a:t>
            </a:r>
            <a:endParaRPr lang="en-US" sz="2400" dirty="0">
              <a:solidFill>
                <a:srgbClr val="002060"/>
              </a:solidFill>
              <a:latin typeface="Nunito Black" pitchFamily="2" charset="0"/>
            </a:endParaRPr>
          </a:p>
          <a:p>
            <a:r>
              <a:rPr lang="vi-VN" sz="2400" b="1" dirty="0">
                <a:solidFill>
                  <a:schemeClr val="accent2">
                    <a:lumMod val="50000"/>
                  </a:schemeClr>
                </a:solidFill>
                <a:latin typeface="Nunito Black" pitchFamily="2" charset="0"/>
              </a:rPr>
              <a:t>- Cánh buồm trên sông được so sánh với sự vật nào?</a:t>
            </a:r>
            <a:endParaRPr lang="vi-VN" sz="2400" dirty="0">
              <a:solidFill>
                <a:schemeClr val="accent2">
                  <a:lumMod val="50000"/>
                </a:schemeClr>
              </a:solidFill>
              <a:latin typeface="Nunito Black" pitchFamily="2" charset="0"/>
            </a:endParaRPr>
          </a:p>
          <a:p>
            <a:r>
              <a:rPr lang="vi-VN" sz="2400" b="1" dirty="0">
                <a:solidFill>
                  <a:schemeClr val="accent2">
                    <a:lumMod val="50000"/>
                  </a:schemeClr>
                </a:solidFill>
                <a:latin typeface="Nunito Black" pitchFamily="2" charset="0"/>
              </a:rPr>
              <a:t>- Nước sông được ví với sự vật nào?</a:t>
            </a:r>
            <a:endParaRPr lang="vi-VN" sz="2400" dirty="0">
              <a:solidFill>
                <a:schemeClr val="accent2">
                  <a:lumMod val="50000"/>
                </a:schemeClr>
              </a:solidFill>
              <a:latin typeface="Nunito Black" pitchFamily="2" charset="0"/>
            </a:endParaRPr>
          </a:p>
        </p:txBody>
      </p:sp>
      <p:sp>
        <p:nvSpPr>
          <p:cNvPr id="7" name="Rounded Rectangle 6"/>
          <p:cNvSpPr/>
          <p:nvPr/>
        </p:nvSpPr>
        <p:spPr>
          <a:xfrm>
            <a:off x="2304953" y="5198598"/>
            <a:ext cx="7246812" cy="919401"/>
          </a:xfrm>
          <a:prstGeom prst="roundRect">
            <a:avLst/>
          </a:prstGeom>
          <a:noFill/>
          <a:ln w="57150">
            <a:solidFill>
              <a:srgbClr val="C00000"/>
            </a:solidFill>
          </a:ln>
        </p:spPr>
        <p:txBody>
          <a:bodyPr wrap="square">
            <a:spAutoFit/>
          </a:bodyPr>
          <a:lstStyle/>
          <a:p>
            <a:pPr algn="just"/>
            <a:r>
              <a:rPr lang="vi-VN" sz="2400" dirty="0">
                <a:solidFill>
                  <a:srgbClr val="FF0000"/>
                </a:solidFill>
                <a:latin typeface="Nunito Black" pitchFamily="2" charset="0"/>
              </a:rPr>
              <a:t>- Cánh buồm được so sánh với cánh bướm nhỏ.</a:t>
            </a:r>
          </a:p>
          <a:p>
            <a:pPr algn="just"/>
            <a:r>
              <a:rPr lang="vi-VN" sz="2400" dirty="0">
                <a:solidFill>
                  <a:srgbClr val="FF0000"/>
                </a:solidFill>
                <a:latin typeface="Nunito Black" pitchFamily="2" charset="0"/>
              </a:rPr>
              <a:t>- Nước sông được ví như sao bay.</a:t>
            </a:r>
          </a:p>
        </p:txBody>
      </p:sp>
    </p:spTree>
    <p:extLst>
      <p:ext uri="{BB962C8B-B14F-4D97-AF65-F5344CB8AC3E}">
        <p14:creationId xmlns:p14="http://schemas.microsoft.com/office/powerpoint/2010/main" val="203328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0693" y="110030"/>
            <a:ext cx="971686" cy="733527"/>
          </a:xfrm>
          <a:prstGeom prst="ellipse">
            <a:avLst/>
          </a:prstGeom>
        </p:spPr>
      </p:pic>
      <p:sp>
        <p:nvSpPr>
          <p:cNvPr id="8" name="Rounded Rectangle 7"/>
          <p:cNvSpPr/>
          <p:nvPr/>
        </p:nvSpPr>
        <p:spPr>
          <a:xfrm>
            <a:off x="1201782" y="457539"/>
            <a:ext cx="9496698" cy="919401"/>
          </a:xfrm>
          <a:prstGeom prst="roundRect">
            <a:avLst/>
          </a:prstGeom>
          <a:ln w="57150">
            <a:solidFill>
              <a:srgbClr val="00B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Nunito Black" pitchFamily="2" charset="0"/>
                <a:ea typeface="+mn-ea"/>
                <a:cs typeface="+mn-cs"/>
              </a:rPr>
              <a:t>Câu </a:t>
            </a:r>
            <a:r>
              <a:rPr kumimoji="0" lang="en-US" sz="2400" b="1" i="0" u="none" strike="noStrike" kern="1200" cap="none" spc="0" normalizeH="0" baseline="0" noProof="0" dirty="0">
                <a:ln>
                  <a:noFill/>
                </a:ln>
                <a:solidFill>
                  <a:srgbClr val="0070C0"/>
                </a:solidFill>
                <a:effectLst/>
                <a:uLnTx/>
                <a:uFillTx/>
                <a:latin typeface="Nunito Black" pitchFamily="2" charset="0"/>
                <a:ea typeface="+mn-ea"/>
                <a:cs typeface="+mn-cs"/>
              </a:rPr>
              <a:t>3: </a:t>
            </a:r>
            <a:r>
              <a:rPr kumimoji="0" lang="vi-VN" sz="2400" b="1" i="0" u="none" strike="noStrike" kern="1200" cap="none" spc="0" normalizeH="0" baseline="0" noProof="0" dirty="0">
                <a:ln>
                  <a:noFill/>
                </a:ln>
                <a:solidFill>
                  <a:srgbClr val="0070C0"/>
                </a:solidFill>
                <a:effectLst/>
                <a:uLnTx/>
                <a:uFillTx/>
                <a:latin typeface="Nunito Black" pitchFamily="2" charset="0"/>
                <a:ea typeface="+mn-ea"/>
                <a:cs typeface="+mn-cs"/>
              </a:rPr>
              <a:t>Tìm hình ảnh so sánh trong các đoạn thơ dưới đây. Nêu tác dụng của hình ảnh so sánh.</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grpSp>
        <p:nvGrpSpPr>
          <p:cNvPr id="4" name="Group 3"/>
          <p:cNvGrpSpPr/>
          <p:nvPr/>
        </p:nvGrpSpPr>
        <p:grpSpPr>
          <a:xfrm>
            <a:off x="1589688" y="1538258"/>
            <a:ext cx="3732436" cy="2145268"/>
            <a:chOff x="1727838" y="1538258"/>
            <a:chExt cx="3732436" cy="2145268"/>
          </a:xfrm>
        </p:grpSpPr>
        <p:sp>
          <p:nvSpPr>
            <p:cNvPr id="6" name="Rounded Rectangle 5"/>
            <p:cNvSpPr/>
            <p:nvPr/>
          </p:nvSpPr>
          <p:spPr>
            <a:xfrm>
              <a:off x="1727838" y="1538258"/>
              <a:ext cx="3732436" cy="2145268"/>
            </a:xfrm>
            <a:prstGeom prst="roundRect">
              <a:avLst/>
            </a:prstGeom>
            <a:solidFill>
              <a:srgbClr val="FDE1E6"/>
            </a:solid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Cau</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cao</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cao</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mãi</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Tàu</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vươn</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giữa</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trời</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Như</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tay</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xoè</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rộng</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Hứng</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làn</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mưa</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rơi</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Ngô</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Viết</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Dinh</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a:t>
              </a:r>
            </a:p>
          </p:txBody>
        </p:sp>
        <p:grpSp>
          <p:nvGrpSpPr>
            <p:cNvPr id="3" name="Group 2"/>
            <p:cNvGrpSpPr/>
            <p:nvPr/>
          </p:nvGrpSpPr>
          <p:grpSpPr>
            <a:xfrm>
              <a:off x="1727838" y="1538258"/>
              <a:ext cx="367445" cy="542206"/>
              <a:chOff x="754994" y="2637019"/>
              <a:chExt cx="362831" cy="542206"/>
            </a:xfrm>
          </p:grpSpPr>
          <p:sp>
            <p:nvSpPr>
              <p:cNvPr id="10" name="Oval 9"/>
              <p:cNvSpPr/>
              <p:nvPr/>
            </p:nvSpPr>
            <p:spPr>
              <a:xfrm>
                <a:off x="754994" y="2637019"/>
                <a:ext cx="340448" cy="542206"/>
              </a:xfrm>
              <a:prstGeom prst="ellipse">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0000"/>
                    </a:solidFill>
                    <a:effectLst/>
                    <a:uLnTx/>
                    <a:uFillTx/>
                    <a:latin typeface="Nunito Black" pitchFamily="2" charset="0"/>
                    <a:ea typeface="+mn-ea"/>
                    <a:cs typeface="+mn-cs"/>
                  </a:rPr>
                  <a:t>1</a:t>
                </a:r>
              </a:p>
            </p:txBody>
          </p:sp>
          <p:sp>
            <p:nvSpPr>
              <p:cNvPr id="2" name="Oval 1"/>
              <p:cNvSpPr/>
              <p:nvPr/>
            </p:nvSpPr>
            <p:spPr>
              <a:xfrm>
                <a:off x="809897" y="2772616"/>
                <a:ext cx="307928" cy="2318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1310896" y="3952422"/>
            <a:ext cx="4645767" cy="2145268"/>
            <a:chOff x="1310896" y="3952422"/>
            <a:chExt cx="4645767" cy="2145268"/>
          </a:xfrm>
        </p:grpSpPr>
        <p:sp>
          <p:nvSpPr>
            <p:cNvPr id="11" name="Rounded Rectangle 10"/>
            <p:cNvSpPr/>
            <p:nvPr/>
          </p:nvSpPr>
          <p:spPr>
            <a:xfrm>
              <a:off x="1310896" y="3952422"/>
              <a:ext cx="4645767" cy="2145268"/>
            </a:xfrm>
            <a:prstGeom prst="roundRect">
              <a:avLst/>
            </a:prstGeom>
            <a:solidFill>
              <a:srgbClr val="C6E8F8"/>
            </a:solid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Sương</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trắng</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viền</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quanh</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núi</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Như</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một</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chiếc</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khăn</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bông</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Ồ,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núi</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ngủ</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lười</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không</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Giờ</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mới</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đang</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rửa</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mặt</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Thanh</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Hào</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a:t>
              </a:r>
            </a:p>
          </p:txBody>
        </p:sp>
        <p:grpSp>
          <p:nvGrpSpPr>
            <p:cNvPr id="13" name="Group 12"/>
            <p:cNvGrpSpPr/>
            <p:nvPr/>
          </p:nvGrpSpPr>
          <p:grpSpPr>
            <a:xfrm>
              <a:off x="1310896" y="3960455"/>
              <a:ext cx="363342" cy="542206"/>
              <a:chOff x="754994" y="2637019"/>
              <a:chExt cx="362831" cy="542206"/>
            </a:xfrm>
          </p:grpSpPr>
          <p:sp>
            <p:nvSpPr>
              <p:cNvPr id="14" name="Oval 13"/>
              <p:cNvSpPr/>
              <p:nvPr/>
            </p:nvSpPr>
            <p:spPr>
              <a:xfrm>
                <a:off x="754994" y="2637019"/>
                <a:ext cx="340448" cy="542206"/>
              </a:xfrm>
              <a:prstGeom prst="ellipse">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0000"/>
                    </a:solidFill>
                    <a:effectLst/>
                    <a:uLnTx/>
                    <a:uFillTx/>
                    <a:latin typeface="Nunito Black" pitchFamily="2" charset="0"/>
                    <a:ea typeface="+mn-ea"/>
                    <a:cs typeface="+mn-cs"/>
                  </a:rPr>
                  <a:t>3</a:t>
                </a:r>
              </a:p>
            </p:txBody>
          </p:sp>
          <p:sp>
            <p:nvSpPr>
              <p:cNvPr id="15" name="Oval 14"/>
              <p:cNvSpPr/>
              <p:nvPr/>
            </p:nvSpPr>
            <p:spPr>
              <a:xfrm>
                <a:off x="809897" y="2772616"/>
                <a:ext cx="307928" cy="2318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5803364" y="1538258"/>
            <a:ext cx="4728755" cy="2145268"/>
            <a:chOff x="5803364" y="1538258"/>
            <a:chExt cx="4728755" cy="2145268"/>
          </a:xfrm>
        </p:grpSpPr>
        <p:sp>
          <p:nvSpPr>
            <p:cNvPr id="9" name="Rounded Rectangle 8"/>
            <p:cNvSpPr/>
            <p:nvPr/>
          </p:nvSpPr>
          <p:spPr>
            <a:xfrm>
              <a:off x="5803364" y="1538258"/>
              <a:ext cx="4728755" cy="2145268"/>
            </a:xfrm>
            <a:prstGeom prst="roundRect">
              <a:avLst/>
            </a:prstGeom>
            <a:solidFill>
              <a:srgbClr val="FFF79A"/>
            </a:solid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Sân</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nhà</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em</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sáng</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quá</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Nhờ</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ánh</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trăng</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sáng</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ngời</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Trăng</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tròn</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như</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cái</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đĩa</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Lơ</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lửng</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mà</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không</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rơi</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Nhược</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Thuỷ-Phương</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Hoa</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a:t>
              </a:r>
            </a:p>
          </p:txBody>
        </p:sp>
        <p:grpSp>
          <p:nvGrpSpPr>
            <p:cNvPr id="16" name="Group 15"/>
            <p:cNvGrpSpPr/>
            <p:nvPr/>
          </p:nvGrpSpPr>
          <p:grpSpPr>
            <a:xfrm>
              <a:off x="5803364" y="1587902"/>
              <a:ext cx="362831" cy="542206"/>
              <a:chOff x="754994" y="2637019"/>
              <a:chExt cx="362831" cy="542206"/>
            </a:xfrm>
          </p:grpSpPr>
          <p:sp>
            <p:nvSpPr>
              <p:cNvPr id="17" name="Oval 16"/>
              <p:cNvSpPr/>
              <p:nvPr/>
            </p:nvSpPr>
            <p:spPr>
              <a:xfrm>
                <a:off x="754994" y="2637019"/>
                <a:ext cx="340448" cy="542206"/>
              </a:xfrm>
              <a:prstGeom prst="ellipse">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0000"/>
                    </a:solidFill>
                    <a:effectLst/>
                    <a:uLnTx/>
                    <a:uFillTx/>
                    <a:latin typeface="Nunito Black" pitchFamily="2" charset="0"/>
                    <a:ea typeface="+mn-ea"/>
                    <a:cs typeface="+mn-cs"/>
                  </a:rPr>
                  <a:t>2</a:t>
                </a:r>
              </a:p>
            </p:txBody>
          </p:sp>
          <p:sp>
            <p:nvSpPr>
              <p:cNvPr id="18" name="Oval 17"/>
              <p:cNvSpPr/>
              <p:nvPr/>
            </p:nvSpPr>
            <p:spPr>
              <a:xfrm>
                <a:off x="809897" y="2772616"/>
                <a:ext cx="307928" cy="2318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p:cNvGrpSpPr/>
          <p:nvPr/>
        </p:nvGrpSpPr>
        <p:grpSpPr>
          <a:xfrm>
            <a:off x="6189847" y="3894488"/>
            <a:ext cx="3973055" cy="2145268"/>
            <a:chOff x="6189847" y="3894488"/>
            <a:chExt cx="3973055" cy="2145268"/>
          </a:xfrm>
        </p:grpSpPr>
        <p:sp>
          <p:nvSpPr>
            <p:cNvPr id="12" name="Rounded Rectangle 11"/>
            <p:cNvSpPr/>
            <p:nvPr/>
          </p:nvSpPr>
          <p:spPr>
            <a:xfrm>
              <a:off x="6189847" y="3894488"/>
              <a:ext cx="3973055" cy="2145268"/>
            </a:xfrm>
            <a:prstGeom prst="roundRect">
              <a:avLst/>
            </a:prstGeom>
            <a:solidFill>
              <a:srgbClr val="DFECC0"/>
            </a:solid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Một</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hôm</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mặt</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đất</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Mọc</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lên</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cái</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cây</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Cái</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cây</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bé</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nhỏ</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Là</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mềm</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như</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mây</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Lâm</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Thị</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Mỹ</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Dạ</a:t>
              </a: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a:t>
              </a:r>
            </a:p>
          </p:txBody>
        </p:sp>
        <p:grpSp>
          <p:nvGrpSpPr>
            <p:cNvPr id="19" name="Group 18"/>
            <p:cNvGrpSpPr/>
            <p:nvPr/>
          </p:nvGrpSpPr>
          <p:grpSpPr>
            <a:xfrm>
              <a:off x="6189848" y="3894488"/>
              <a:ext cx="364415" cy="542206"/>
              <a:chOff x="754994" y="2637019"/>
              <a:chExt cx="362831" cy="542206"/>
            </a:xfrm>
          </p:grpSpPr>
          <p:sp>
            <p:nvSpPr>
              <p:cNvPr id="20" name="Oval 19"/>
              <p:cNvSpPr/>
              <p:nvPr/>
            </p:nvSpPr>
            <p:spPr>
              <a:xfrm>
                <a:off x="754994" y="2637019"/>
                <a:ext cx="340448" cy="542206"/>
              </a:xfrm>
              <a:prstGeom prst="ellipse">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0000"/>
                    </a:solidFill>
                    <a:effectLst/>
                    <a:uLnTx/>
                    <a:uFillTx/>
                    <a:latin typeface="Nunito Black" pitchFamily="2" charset="0"/>
                    <a:ea typeface="+mn-ea"/>
                    <a:cs typeface="+mn-cs"/>
                  </a:rPr>
                  <a:t>4</a:t>
                </a:r>
              </a:p>
            </p:txBody>
          </p:sp>
          <p:sp>
            <p:nvSpPr>
              <p:cNvPr id="21" name="Oval 20"/>
              <p:cNvSpPr/>
              <p:nvPr/>
            </p:nvSpPr>
            <p:spPr>
              <a:xfrm>
                <a:off x="809897" y="2772616"/>
                <a:ext cx="307928" cy="2318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95940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0693" y="110030"/>
            <a:ext cx="971686" cy="733527"/>
          </a:xfrm>
          <a:prstGeom prst="ellipse">
            <a:avLst/>
          </a:prstGeom>
        </p:spPr>
      </p:pic>
      <p:graphicFrame>
        <p:nvGraphicFramePr>
          <p:cNvPr id="2" name="Table 1"/>
          <p:cNvGraphicFramePr>
            <a:graphicFrameLocks noGrp="1"/>
          </p:cNvGraphicFramePr>
          <p:nvPr>
            <p:extLst>
              <p:ext uri="{D42A27DB-BD31-4B8C-83A1-F6EECF244321}">
                <p14:modId xmlns:p14="http://schemas.microsoft.com/office/powerpoint/2010/main" val="1542813855"/>
              </p:ext>
            </p:extLst>
          </p:nvPr>
        </p:nvGraphicFramePr>
        <p:xfrm>
          <a:off x="1082379" y="1528350"/>
          <a:ext cx="9864295" cy="4532812"/>
        </p:xfrm>
        <a:graphic>
          <a:graphicData uri="http://schemas.openxmlformats.org/drawingml/2006/table">
            <a:tbl>
              <a:tblPr firstRow="1" bandRow="1">
                <a:tableStyleId>{5940675A-B579-460E-94D1-54222C63F5DA}</a:tableStyleId>
              </a:tblPr>
              <a:tblGrid>
                <a:gridCol w="4377895">
                  <a:extLst>
                    <a:ext uri="{9D8B030D-6E8A-4147-A177-3AD203B41FA5}">
                      <a16:colId xmlns="" xmlns:a16="http://schemas.microsoft.com/office/drawing/2014/main" val="4003003243"/>
                    </a:ext>
                  </a:extLst>
                </a:gridCol>
                <a:gridCol w="2651760">
                  <a:extLst>
                    <a:ext uri="{9D8B030D-6E8A-4147-A177-3AD203B41FA5}">
                      <a16:colId xmlns="" xmlns:a16="http://schemas.microsoft.com/office/drawing/2014/main" val="1885068704"/>
                    </a:ext>
                  </a:extLst>
                </a:gridCol>
                <a:gridCol w="2834640">
                  <a:extLst>
                    <a:ext uri="{9D8B030D-6E8A-4147-A177-3AD203B41FA5}">
                      <a16:colId xmlns="" xmlns:a16="http://schemas.microsoft.com/office/drawing/2014/main" val="1140962864"/>
                    </a:ext>
                  </a:extLst>
                </a:gridCol>
              </a:tblGrid>
              <a:tr h="470263">
                <a:tc>
                  <a:txBody>
                    <a:bodyPr/>
                    <a:lstStyle/>
                    <a:p>
                      <a:pPr algn="ctr"/>
                      <a:r>
                        <a:rPr lang="en-US" sz="2000" dirty="0" err="1">
                          <a:solidFill>
                            <a:srgbClr val="002060"/>
                          </a:solidFill>
                          <a:latin typeface="Nunito Black" pitchFamily="2" charset="0"/>
                        </a:rPr>
                        <a:t>Đoạn</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thơ</a:t>
                      </a:r>
                      <a:endParaRPr lang="en-US" sz="2000" dirty="0">
                        <a:solidFill>
                          <a:srgbClr val="002060"/>
                        </a:solidFill>
                        <a:latin typeface="Nunito Black" pitchFamily="2" charset="0"/>
                      </a:endParaRPr>
                    </a:p>
                  </a:txBody>
                  <a:tcPr/>
                </a:tc>
                <a:tc>
                  <a:txBody>
                    <a:bodyPr/>
                    <a:lstStyle/>
                    <a:p>
                      <a:pPr algn="ctr"/>
                      <a:r>
                        <a:rPr lang="en-US" sz="2000" dirty="0" err="1">
                          <a:solidFill>
                            <a:srgbClr val="002060"/>
                          </a:solidFill>
                          <a:latin typeface="Nunito Black" pitchFamily="2" charset="0"/>
                        </a:rPr>
                        <a:t>Hình</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ảnh</a:t>
                      </a:r>
                      <a:r>
                        <a:rPr lang="en-US" sz="2000" baseline="0" dirty="0">
                          <a:solidFill>
                            <a:srgbClr val="002060"/>
                          </a:solidFill>
                          <a:latin typeface="Nunito Black" pitchFamily="2" charset="0"/>
                        </a:rPr>
                        <a:t> so </a:t>
                      </a:r>
                      <a:r>
                        <a:rPr lang="en-US" sz="2000" baseline="0" dirty="0" err="1">
                          <a:solidFill>
                            <a:srgbClr val="002060"/>
                          </a:solidFill>
                          <a:latin typeface="Nunito Black" pitchFamily="2" charset="0"/>
                        </a:rPr>
                        <a:t>sánh</a:t>
                      </a:r>
                      <a:endParaRPr lang="en-US" sz="2000" dirty="0">
                        <a:solidFill>
                          <a:srgbClr val="002060"/>
                        </a:solidFill>
                        <a:latin typeface="Nunito Black" pitchFamily="2" charset="0"/>
                      </a:endParaRPr>
                    </a:p>
                  </a:txBody>
                  <a:tcPr/>
                </a:tc>
                <a:tc>
                  <a:txBody>
                    <a:bodyPr/>
                    <a:lstStyle/>
                    <a:p>
                      <a:pPr algn="ctr"/>
                      <a:r>
                        <a:rPr lang="en-US" sz="2000" dirty="0" err="1">
                          <a:solidFill>
                            <a:srgbClr val="002060"/>
                          </a:solidFill>
                          <a:latin typeface="Nunito Black" pitchFamily="2" charset="0"/>
                        </a:rPr>
                        <a:t>Tác</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dụng</a:t>
                      </a:r>
                      <a:endParaRPr lang="en-US" sz="2000" dirty="0">
                        <a:solidFill>
                          <a:srgbClr val="002060"/>
                        </a:solidFill>
                        <a:latin typeface="Nunito Black" pitchFamily="2" charset="0"/>
                      </a:endParaRPr>
                    </a:p>
                  </a:txBody>
                  <a:tcPr/>
                </a:tc>
                <a:extLst>
                  <a:ext uri="{0D108BD9-81ED-4DB2-BD59-A6C34878D82A}">
                    <a16:rowId xmlns="" xmlns:a16="http://schemas.microsoft.com/office/drawing/2014/main" val="2990708303"/>
                  </a:ext>
                </a:extLst>
              </a:tr>
              <a:tr h="2050869">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67386401"/>
                  </a:ext>
                </a:extLst>
              </a:tr>
              <a:tr h="1497874">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 xmlns:a16="http://schemas.microsoft.com/office/drawing/2014/main" val="2612833206"/>
                  </a:ext>
                </a:extLst>
              </a:tr>
            </a:tbl>
          </a:graphicData>
        </a:graphic>
      </p:graphicFrame>
      <p:grpSp>
        <p:nvGrpSpPr>
          <p:cNvPr id="10" name="Group 9"/>
          <p:cNvGrpSpPr/>
          <p:nvPr/>
        </p:nvGrpSpPr>
        <p:grpSpPr>
          <a:xfrm>
            <a:off x="1341494" y="2086896"/>
            <a:ext cx="3732436" cy="1872853"/>
            <a:chOff x="1727838" y="1538258"/>
            <a:chExt cx="3732436" cy="1872853"/>
          </a:xfrm>
        </p:grpSpPr>
        <p:sp>
          <p:nvSpPr>
            <p:cNvPr id="11" name="Rounded Rectangle 10"/>
            <p:cNvSpPr/>
            <p:nvPr/>
          </p:nvSpPr>
          <p:spPr>
            <a:xfrm>
              <a:off x="1727838" y="1538258"/>
              <a:ext cx="3732436" cy="1872853"/>
            </a:xfrm>
            <a:prstGeom prst="roundRect">
              <a:avLst/>
            </a:prstGeom>
            <a:solidFill>
              <a:srgbClr val="FDE1E6"/>
            </a:solid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Cau</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cao</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cao</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mãi</a:t>
              </a: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Tàu</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vươn</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giữa</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trời</a:t>
              </a: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Như</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tay</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xoè</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rộng</a:t>
              </a: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Hứng</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làn</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mưa</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rơi</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Ngô</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Viết</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Dinh</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a:t>
              </a:r>
            </a:p>
          </p:txBody>
        </p:sp>
        <p:grpSp>
          <p:nvGrpSpPr>
            <p:cNvPr id="12" name="Group 11"/>
            <p:cNvGrpSpPr/>
            <p:nvPr/>
          </p:nvGrpSpPr>
          <p:grpSpPr>
            <a:xfrm>
              <a:off x="1727838" y="1538258"/>
              <a:ext cx="367445" cy="542206"/>
              <a:chOff x="754994" y="2637019"/>
              <a:chExt cx="362831" cy="542206"/>
            </a:xfrm>
          </p:grpSpPr>
          <p:sp>
            <p:nvSpPr>
              <p:cNvPr id="13" name="Oval 12"/>
              <p:cNvSpPr/>
              <p:nvPr/>
            </p:nvSpPr>
            <p:spPr>
              <a:xfrm>
                <a:off x="754994" y="2637019"/>
                <a:ext cx="340448" cy="542206"/>
              </a:xfrm>
              <a:prstGeom prst="ellipse">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0000"/>
                    </a:solidFill>
                    <a:effectLst/>
                    <a:uLnTx/>
                    <a:uFillTx/>
                    <a:latin typeface="Nunito Black" pitchFamily="2" charset="0"/>
                    <a:ea typeface="+mn-ea"/>
                    <a:cs typeface="+mn-cs"/>
                  </a:rPr>
                  <a:t>1</a:t>
                </a:r>
              </a:p>
            </p:txBody>
          </p:sp>
          <p:sp>
            <p:nvSpPr>
              <p:cNvPr id="14" name="Oval 13"/>
              <p:cNvSpPr/>
              <p:nvPr/>
            </p:nvSpPr>
            <p:spPr>
              <a:xfrm>
                <a:off x="809897" y="2772616"/>
                <a:ext cx="307928" cy="2318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p:cNvGrpSpPr/>
          <p:nvPr/>
        </p:nvGrpSpPr>
        <p:grpSpPr>
          <a:xfrm>
            <a:off x="1127258" y="4132003"/>
            <a:ext cx="4160907" cy="1872853"/>
            <a:chOff x="5803364" y="1538258"/>
            <a:chExt cx="4728755" cy="1872853"/>
          </a:xfrm>
        </p:grpSpPr>
        <p:sp>
          <p:nvSpPr>
            <p:cNvPr id="16" name="Rounded Rectangle 15"/>
            <p:cNvSpPr/>
            <p:nvPr/>
          </p:nvSpPr>
          <p:spPr>
            <a:xfrm>
              <a:off x="5803364" y="1538258"/>
              <a:ext cx="4728755" cy="1872853"/>
            </a:xfrm>
            <a:prstGeom prst="roundRect">
              <a:avLst/>
            </a:prstGeom>
            <a:solidFill>
              <a:srgbClr val="FFF79A"/>
            </a:solid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Sân</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nhà</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em</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sáng</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quá</a:t>
              </a: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Nhờ</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ánh</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trăng</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sáng</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ngời</a:t>
              </a: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Trăng</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tròn</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như</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cái</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đĩa</a:t>
              </a: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Lơ</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lửng</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mà</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không</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rơi</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Nhược</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Thuỷ-Phương</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Hoa</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a:t>
              </a:r>
            </a:p>
          </p:txBody>
        </p:sp>
        <p:grpSp>
          <p:nvGrpSpPr>
            <p:cNvPr id="17" name="Group 16"/>
            <p:cNvGrpSpPr/>
            <p:nvPr/>
          </p:nvGrpSpPr>
          <p:grpSpPr>
            <a:xfrm>
              <a:off x="5803364" y="1587902"/>
              <a:ext cx="362831" cy="542206"/>
              <a:chOff x="754994" y="2637019"/>
              <a:chExt cx="362831" cy="542206"/>
            </a:xfrm>
          </p:grpSpPr>
          <p:sp>
            <p:nvSpPr>
              <p:cNvPr id="18" name="Oval 17"/>
              <p:cNvSpPr/>
              <p:nvPr/>
            </p:nvSpPr>
            <p:spPr>
              <a:xfrm>
                <a:off x="754994" y="2637019"/>
                <a:ext cx="340448" cy="542206"/>
              </a:xfrm>
              <a:prstGeom prst="ellipse">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0000"/>
                    </a:solidFill>
                    <a:effectLst/>
                    <a:uLnTx/>
                    <a:uFillTx/>
                    <a:latin typeface="Nunito Black" pitchFamily="2" charset="0"/>
                    <a:ea typeface="+mn-ea"/>
                    <a:cs typeface="+mn-cs"/>
                  </a:rPr>
                  <a:t>2</a:t>
                </a:r>
              </a:p>
            </p:txBody>
          </p:sp>
          <p:sp>
            <p:nvSpPr>
              <p:cNvPr id="19" name="Oval 18"/>
              <p:cNvSpPr/>
              <p:nvPr/>
            </p:nvSpPr>
            <p:spPr>
              <a:xfrm>
                <a:off x="809897" y="2772616"/>
                <a:ext cx="307928" cy="2318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ounded Rectangle 19"/>
          <p:cNvSpPr/>
          <p:nvPr/>
        </p:nvSpPr>
        <p:spPr>
          <a:xfrm>
            <a:off x="1201782" y="457539"/>
            <a:ext cx="9496698" cy="919401"/>
          </a:xfrm>
          <a:prstGeom prst="roundRect">
            <a:avLst/>
          </a:prstGeom>
          <a:ln w="57150">
            <a:solidFill>
              <a:srgbClr val="00B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Nunito Black" pitchFamily="2" charset="0"/>
                <a:ea typeface="+mn-ea"/>
                <a:cs typeface="+mn-cs"/>
              </a:rPr>
              <a:t>Câu </a:t>
            </a:r>
            <a:r>
              <a:rPr kumimoji="0" lang="en-US" sz="2400" b="1" i="0" u="none" strike="noStrike" kern="1200" cap="none" spc="0" normalizeH="0" baseline="0" noProof="0" dirty="0">
                <a:ln>
                  <a:noFill/>
                </a:ln>
                <a:solidFill>
                  <a:srgbClr val="0070C0"/>
                </a:solidFill>
                <a:effectLst/>
                <a:uLnTx/>
                <a:uFillTx/>
                <a:latin typeface="Nunito Black" pitchFamily="2" charset="0"/>
                <a:ea typeface="+mn-ea"/>
                <a:cs typeface="+mn-cs"/>
              </a:rPr>
              <a:t>3: </a:t>
            </a:r>
            <a:r>
              <a:rPr kumimoji="0" lang="vi-VN" sz="2400" b="1" i="0" u="none" strike="noStrike" kern="1200" cap="none" spc="0" normalizeH="0" baseline="0" noProof="0" dirty="0">
                <a:ln>
                  <a:noFill/>
                </a:ln>
                <a:solidFill>
                  <a:srgbClr val="0070C0"/>
                </a:solidFill>
                <a:effectLst/>
                <a:uLnTx/>
                <a:uFillTx/>
                <a:latin typeface="Nunito Black" pitchFamily="2" charset="0"/>
                <a:ea typeface="+mn-ea"/>
                <a:cs typeface="+mn-cs"/>
              </a:rPr>
              <a:t>Tìm hình ảnh so sánh trong các đoạn thơ dưới đây. Nêu tác dụng của hình ảnh so sánh.</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21" name="Rectangle 20"/>
          <p:cNvSpPr/>
          <p:nvPr/>
        </p:nvSpPr>
        <p:spPr>
          <a:xfrm>
            <a:off x="5627451" y="2746792"/>
            <a:ext cx="2481125" cy="646331"/>
          </a:xfrm>
          <a:prstGeom prst="rect">
            <a:avLst/>
          </a:prstGeom>
        </p:spPr>
        <p:txBody>
          <a:bodyPr wrap="square">
            <a:spAutoFit/>
          </a:bodyPr>
          <a:lstStyle/>
          <a:p>
            <a:r>
              <a:rPr lang="en-US" dirty="0" err="1">
                <a:solidFill>
                  <a:srgbClr val="0070C0"/>
                </a:solidFill>
                <a:latin typeface="Nunito Black" pitchFamily="2" charset="0"/>
              </a:rPr>
              <a:t>Tàu</a:t>
            </a:r>
            <a:r>
              <a:rPr lang="en-US" dirty="0">
                <a:solidFill>
                  <a:srgbClr val="0070C0"/>
                </a:solidFill>
                <a:latin typeface="Nunito Black" pitchFamily="2" charset="0"/>
              </a:rPr>
              <a:t> </a:t>
            </a:r>
            <a:r>
              <a:rPr lang="en-US" dirty="0" err="1">
                <a:solidFill>
                  <a:srgbClr val="0070C0"/>
                </a:solidFill>
                <a:latin typeface="Nunito Black" pitchFamily="2" charset="0"/>
              </a:rPr>
              <a:t>vươn</a:t>
            </a:r>
            <a:r>
              <a:rPr lang="en-US" dirty="0">
                <a:solidFill>
                  <a:srgbClr val="0070C0"/>
                </a:solidFill>
                <a:latin typeface="Nunito Black" pitchFamily="2" charset="0"/>
              </a:rPr>
              <a:t> </a:t>
            </a:r>
            <a:r>
              <a:rPr lang="en-US" dirty="0" err="1">
                <a:solidFill>
                  <a:srgbClr val="0070C0"/>
                </a:solidFill>
                <a:latin typeface="Nunito Black" pitchFamily="2" charset="0"/>
              </a:rPr>
              <a:t>giữa</a:t>
            </a:r>
            <a:r>
              <a:rPr lang="en-US" dirty="0">
                <a:solidFill>
                  <a:srgbClr val="0070C0"/>
                </a:solidFill>
                <a:latin typeface="Nunito Black" pitchFamily="2" charset="0"/>
              </a:rPr>
              <a:t> </a:t>
            </a:r>
            <a:r>
              <a:rPr lang="en-US" dirty="0" err="1">
                <a:solidFill>
                  <a:srgbClr val="0070C0"/>
                </a:solidFill>
                <a:latin typeface="Nunito Black" pitchFamily="2" charset="0"/>
              </a:rPr>
              <a:t>trời</a:t>
            </a:r>
            <a:r>
              <a:rPr lang="en-US" dirty="0">
                <a:solidFill>
                  <a:srgbClr val="0070C0"/>
                </a:solidFill>
                <a:latin typeface="Nunito Black" pitchFamily="2" charset="0"/>
              </a:rPr>
              <a:t> </a:t>
            </a:r>
            <a:r>
              <a:rPr lang="en-US" dirty="0" err="1">
                <a:solidFill>
                  <a:srgbClr val="0070C0"/>
                </a:solidFill>
                <a:latin typeface="Nunito Black" pitchFamily="2" charset="0"/>
              </a:rPr>
              <a:t>như</a:t>
            </a:r>
            <a:r>
              <a:rPr lang="en-US" dirty="0">
                <a:solidFill>
                  <a:srgbClr val="0070C0"/>
                </a:solidFill>
                <a:latin typeface="Nunito Black" pitchFamily="2" charset="0"/>
              </a:rPr>
              <a:t> </a:t>
            </a:r>
            <a:r>
              <a:rPr lang="en-US" dirty="0" err="1">
                <a:solidFill>
                  <a:srgbClr val="0070C0"/>
                </a:solidFill>
                <a:latin typeface="Nunito Black" pitchFamily="2" charset="0"/>
              </a:rPr>
              <a:t>tay</a:t>
            </a:r>
            <a:r>
              <a:rPr lang="en-US" dirty="0">
                <a:solidFill>
                  <a:srgbClr val="0070C0"/>
                </a:solidFill>
                <a:latin typeface="Nunito Black" pitchFamily="2" charset="0"/>
              </a:rPr>
              <a:t> </a:t>
            </a:r>
            <a:r>
              <a:rPr lang="en-US" dirty="0" err="1">
                <a:solidFill>
                  <a:srgbClr val="0070C0"/>
                </a:solidFill>
                <a:latin typeface="Nunito Black" pitchFamily="2" charset="0"/>
              </a:rPr>
              <a:t>xoè</a:t>
            </a:r>
            <a:r>
              <a:rPr lang="en-US" dirty="0">
                <a:solidFill>
                  <a:srgbClr val="0070C0"/>
                </a:solidFill>
                <a:latin typeface="Nunito Black" pitchFamily="2" charset="0"/>
              </a:rPr>
              <a:t> </a:t>
            </a:r>
            <a:r>
              <a:rPr lang="en-US" dirty="0" err="1">
                <a:solidFill>
                  <a:srgbClr val="0070C0"/>
                </a:solidFill>
                <a:latin typeface="Nunito Black" pitchFamily="2" charset="0"/>
              </a:rPr>
              <a:t>rộng</a:t>
            </a:r>
            <a:r>
              <a:rPr lang="en-US" dirty="0">
                <a:solidFill>
                  <a:srgbClr val="0070C0"/>
                </a:solidFill>
                <a:latin typeface="Nunito Black" pitchFamily="2" charset="0"/>
              </a:rPr>
              <a:t>.</a:t>
            </a:r>
          </a:p>
        </p:txBody>
      </p:sp>
      <p:sp>
        <p:nvSpPr>
          <p:cNvPr id="22" name="Rectangle 21"/>
          <p:cNvSpPr/>
          <p:nvPr/>
        </p:nvSpPr>
        <p:spPr>
          <a:xfrm>
            <a:off x="8252012" y="2608292"/>
            <a:ext cx="2579451" cy="923330"/>
          </a:xfrm>
          <a:prstGeom prst="rect">
            <a:avLst/>
          </a:prstGeom>
        </p:spPr>
        <p:txBody>
          <a:bodyPr wrap="square">
            <a:spAutoFit/>
          </a:bodyPr>
          <a:lstStyle/>
          <a:p>
            <a:r>
              <a:rPr lang="en-US" dirty="0" err="1">
                <a:solidFill>
                  <a:srgbClr val="00B050"/>
                </a:solidFill>
                <a:latin typeface="Nunito Black" pitchFamily="2" charset="0"/>
              </a:rPr>
              <a:t>Làm</a:t>
            </a:r>
            <a:r>
              <a:rPr lang="en-US" dirty="0">
                <a:solidFill>
                  <a:srgbClr val="00B050"/>
                </a:solidFill>
                <a:latin typeface="Nunito Black" pitchFamily="2" charset="0"/>
              </a:rPr>
              <a:t> </a:t>
            </a:r>
            <a:r>
              <a:rPr lang="en-US" dirty="0" err="1">
                <a:solidFill>
                  <a:srgbClr val="00B050"/>
                </a:solidFill>
                <a:latin typeface="Nunito Black" pitchFamily="2" charset="0"/>
              </a:rPr>
              <a:t>sinh</a:t>
            </a:r>
            <a:r>
              <a:rPr lang="en-US" dirty="0">
                <a:solidFill>
                  <a:srgbClr val="00B050"/>
                </a:solidFill>
                <a:latin typeface="Nunito Black" pitchFamily="2" charset="0"/>
              </a:rPr>
              <a:t> </a:t>
            </a:r>
            <a:r>
              <a:rPr lang="en-US" dirty="0" err="1">
                <a:solidFill>
                  <a:srgbClr val="00B050"/>
                </a:solidFill>
                <a:latin typeface="Nunito Black" pitchFamily="2" charset="0"/>
              </a:rPr>
              <a:t>động</a:t>
            </a:r>
            <a:r>
              <a:rPr lang="en-US" dirty="0">
                <a:solidFill>
                  <a:srgbClr val="00B050"/>
                </a:solidFill>
                <a:latin typeface="Nunito Black" pitchFamily="2" charset="0"/>
              </a:rPr>
              <a:t> </a:t>
            </a:r>
            <a:r>
              <a:rPr lang="en-US" dirty="0" err="1">
                <a:solidFill>
                  <a:srgbClr val="00B050"/>
                </a:solidFill>
                <a:latin typeface="Nunito Black" pitchFamily="2" charset="0"/>
              </a:rPr>
              <a:t>thêm</a:t>
            </a:r>
            <a:r>
              <a:rPr lang="en-US" dirty="0">
                <a:solidFill>
                  <a:srgbClr val="00B050"/>
                </a:solidFill>
                <a:latin typeface="Nunito Black" pitchFamily="2" charset="0"/>
              </a:rPr>
              <a:t> </a:t>
            </a:r>
            <a:r>
              <a:rPr lang="en-US" dirty="0" err="1">
                <a:solidFill>
                  <a:srgbClr val="00B050"/>
                </a:solidFill>
                <a:latin typeface="Nunito Black" pitchFamily="2" charset="0"/>
              </a:rPr>
              <a:t>hình</a:t>
            </a:r>
            <a:r>
              <a:rPr lang="en-US" dirty="0">
                <a:solidFill>
                  <a:srgbClr val="00B050"/>
                </a:solidFill>
                <a:latin typeface="Nunito Black" pitchFamily="2" charset="0"/>
              </a:rPr>
              <a:t> </a:t>
            </a:r>
            <a:r>
              <a:rPr lang="en-US" dirty="0" err="1">
                <a:solidFill>
                  <a:srgbClr val="00B050"/>
                </a:solidFill>
                <a:latin typeface="Nunito Black" pitchFamily="2" charset="0"/>
              </a:rPr>
              <a:t>ảnh</a:t>
            </a:r>
            <a:r>
              <a:rPr lang="en-US" dirty="0">
                <a:solidFill>
                  <a:srgbClr val="00B050"/>
                </a:solidFill>
                <a:latin typeface="Nunito Black" pitchFamily="2" charset="0"/>
              </a:rPr>
              <a:t> </a:t>
            </a:r>
            <a:r>
              <a:rPr lang="en-US" dirty="0" err="1">
                <a:solidFill>
                  <a:srgbClr val="00B050"/>
                </a:solidFill>
                <a:latin typeface="Nunito Black" pitchFamily="2" charset="0"/>
              </a:rPr>
              <a:t>tàu</a:t>
            </a:r>
            <a:r>
              <a:rPr lang="en-US" dirty="0">
                <a:solidFill>
                  <a:srgbClr val="00B050"/>
                </a:solidFill>
                <a:latin typeface="Nunito Black" pitchFamily="2" charset="0"/>
              </a:rPr>
              <a:t> </a:t>
            </a:r>
            <a:r>
              <a:rPr lang="en-US" dirty="0" err="1">
                <a:solidFill>
                  <a:srgbClr val="00B050"/>
                </a:solidFill>
                <a:latin typeface="Nunito Black" pitchFamily="2" charset="0"/>
              </a:rPr>
              <a:t>cau</a:t>
            </a:r>
            <a:r>
              <a:rPr lang="en-US" dirty="0">
                <a:solidFill>
                  <a:srgbClr val="00B050"/>
                </a:solidFill>
                <a:latin typeface="Nunito Black" pitchFamily="2" charset="0"/>
              </a:rPr>
              <a:t> </a:t>
            </a:r>
            <a:r>
              <a:rPr lang="en-US" dirty="0" err="1">
                <a:solidFill>
                  <a:srgbClr val="00B050"/>
                </a:solidFill>
                <a:latin typeface="Nunito Black" pitchFamily="2" charset="0"/>
              </a:rPr>
              <a:t>vươn</a:t>
            </a:r>
            <a:r>
              <a:rPr lang="en-US" dirty="0">
                <a:solidFill>
                  <a:srgbClr val="00B050"/>
                </a:solidFill>
                <a:latin typeface="Nunito Black" pitchFamily="2" charset="0"/>
              </a:rPr>
              <a:t> </a:t>
            </a:r>
            <a:r>
              <a:rPr lang="en-US" dirty="0" err="1">
                <a:solidFill>
                  <a:srgbClr val="00B050"/>
                </a:solidFill>
                <a:latin typeface="Nunito Black" pitchFamily="2" charset="0"/>
              </a:rPr>
              <a:t>lên</a:t>
            </a:r>
            <a:r>
              <a:rPr lang="en-US" dirty="0">
                <a:solidFill>
                  <a:srgbClr val="00B050"/>
                </a:solidFill>
                <a:latin typeface="Nunito Black" pitchFamily="2" charset="0"/>
              </a:rPr>
              <a:t> </a:t>
            </a:r>
            <a:r>
              <a:rPr lang="en-US" dirty="0" err="1">
                <a:solidFill>
                  <a:srgbClr val="00B050"/>
                </a:solidFill>
                <a:latin typeface="Nunito Black" pitchFamily="2" charset="0"/>
              </a:rPr>
              <a:t>giữa</a:t>
            </a:r>
            <a:r>
              <a:rPr lang="en-US" dirty="0">
                <a:solidFill>
                  <a:srgbClr val="00B050"/>
                </a:solidFill>
                <a:latin typeface="Nunito Black" pitchFamily="2" charset="0"/>
              </a:rPr>
              <a:t> </a:t>
            </a:r>
            <a:r>
              <a:rPr lang="en-US" dirty="0" err="1">
                <a:solidFill>
                  <a:srgbClr val="00B050"/>
                </a:solidFill>
                <a:latin typeface="Nunito Black" pitchFamily="2" charset="0"/>
              </a:rPr>
              <a:t>trời</a:t>
            </a:r>
            <a:r>
              <a:rPr lang="en-US" dirty="0">
                <a:solidFill>
                  <a:srgbClr val="00B050"/>
                </a:solidFill>
                <a:latin typeface="Nunito Black" pitchFamily="2" charset="0"/>
              </a:rPr>
              <a:t>.</a:t>
            </a:r>
          </a:p>
        </p:txBody>
      </p:sp>
      <p:sp>
        <p:nvSpPr>
          <p:cNvPr id="23" name="Rectangle 22"/>
          <p:cNvSpPr/>
          <p:nvPr/>
        </p:nvSpPr>
        <p:spPr>
          <a:xfrm>
            <a:off x="5733980" y="4871428"/>
            <a:ext cx="1460196" cy="646331"/>
          </a:xfrm>
          <a:prstGeom prst="rect">
            <a:avLst/>
          </a:prstGeom>
        </p:spPr>
        <p:txBody>
          <a:bodyPr wrap="square">
            <a:spAutoFit/>
          </a:bodyPr>
          <a:lstStyle/>
          <a:p>
            <a:r>
              <a:rPr lang="en-US" dirty="0" err="1">
                <a:solidFill>
                  <a:srgbClr val="0070C0"/>
                </a:solidFill>
                <a:latin typeface="Nunito Black" pitchFamily="2" charset="0"/>
              </a:rPr>
              <a:t>Trăng</a:t>
            </a:r>
            <a:r>
              <a:rPr lang="en-US" dirty="0">
                <a:solidFill>
                  <a:srgbClr val="0070C0"/>
                </a:solidFill>
                <a:latin typeface="Nunito Black" pitchFamily="2" charset="0"/>
              </a:rPr>
              <a:t> </a:t>
            </a:r>
            <a:r>
              <a:rPr lang="en-US" dirty="0" err="1">
                <a:solidFill>
                  <a:srgbClr val="0070C0"/>
                </a:solidFill>
                <a:latin typeface="Nunito Black" pitchFamily="2" charset="0"/>
              </a:rPr>
              <a:t>tròn</a:t>
            </a:r>
            <a:r>
              <a:rPr lang="en-US" dirty="0">
                <a:solidFill>
                  <a:srgbClr val="0070C0"/>
                </a:solidFill>
                <a:latin typeface="Nunito Black" pitchFamily="2" charset="0"/>
              </a:rPr>
              <a:t> </a:t>
            </a:r>
            <a:r>
              <a:rPr lang="en-US" dirty="0" err="1">
                <a:solidFill>
                  <a:srgbClr val="0070C0"/>
                </a:solidFill>
                <a:latin typeface="Nunito Black" pitchFamily="2" charset="0"/>
              </a:rPr>
              <a:t>như</a:t>
            </a:r>
            <a:r>
              <a:rPr lang="en-US" dirty="0">
                <a:solidFill>
                  <a:srgbClr val="0070C0"/>
                </a:solidFill>
                <a:latin typeface="Nunito Black" pitchFamily="2" charset="0"/>
              </a:rPr>
              <a:t> </a:t>
            </a:r>
            <a:r>
              <a:rPr lang="en-US" dirty="0" err="1">
                <a:solidFill>
                  <a:srgbClr val="0070C0"/>
                </a:solidFill>
                <a:latin typeface="Nunito Black" pitchFamily="2" charset="0"/>
              </a:rPr>
              <a:t>cái</a:t>
            </a:r>
            <a:r>
              <a:rPr lang="en-US" dirty="0">
                <a:solidFill>
                  <a:srgbClr val="0070C0"/>
                </a:solidFill>
                <a:latin typeface="Nunito Black" pitchFamily="2" charset="0"/>
              </a:rPr>
              <a:t> </a:t>
            </a:r>
            <a:r>
              <a:rPr lang="en-US" dirty="0" err="1">
                <a:solidFill>
                  <a:srgbClr val="0070C0"/>
                </a:solidFill>
                <a:latin typeface="Nunito Black" pitchFamily="2" charset="0"/>
              </a:rPr>
              <a:t>đĩa</a:t>
            </a:r>
            <a:r>
              <a:rPr lang="en-US" dirty="0">
                <a:solidFill>
                  <a:srgbClr val="0070C0"/>
                </a:solidFill>
                <a:latin typeface="Nunito Black" pitchFamily="2" charset="0"/>
              </a:rPr>
              <a:t>.</a:t>
            </a:r>
          </a:p>
        </p:txBody>
      </p:sp>
      <p:sp>
        <p:nvSpPr>
          <p:cNvPr id="24" name="Rectangle 23"/>
          <p:cNvSpPr/>
          <p:nvPr/>
        </p:nvSpPr>
        <p:spPr>
          <a:xfrm>
            <a:off x="8249627" y="4732928"/>
            <a:ext cx="2579451" cy="923330"/>
          </a:xfrm>
          <a:prstGeom prst="rect">
            <a:avLst/>
          </a:prstGeom>
        </p:spPr>
        <p:txBody>
          <a:bodyPr wrap="square">
            <a:spAutoFit/>
          </a:bodyPr>
          <a:lstStyle/>
          <a:p>
            <a:r>
              <a:rPr lang="en-US" dirty="0" err="1">
                <a:solidFill>
                  <a:srgbClr val="00B050"/>
                </a:solidFill>
                <a:latin typeface="Nunito Black" pitchFamily="2" charset="0"/>
              </a:rPr>
              <a:t>Làm</a:t>
            </a:r>
            <a:r>
              <a:rPr lang="en-US" dirty="0">
                <a:solidFill>
                  <a:srgbClr val="00B050"/>
                </a:solidFill>
                <a:latin typeface="Nunito Black" pitchFamily="2" charset="0"/>
              </a:rPr>
              <a:t> tang </a:t>
            </a:r>
            <a:r>
              <a:rPr lang="en-US" dirty="0" err="1">
                <a:solidFill>
                  <a:srgbClr val="00B050"/>
                </a:solidFill>
                <a:latin typeface="Nunito Black" pitchFamily="2" charset="0"/>
              </a:rPr>
              <a:t>thêm</a:t>
            </a:r>
            <a:r>
              <a:rPr lang="en-US" dirty="0">
                <a:solidFill>
                  <a:srgbClr val="00B050"/>
                </a:solidFill>
                <a:latin typeface="Nunito Black" pitchFamily="2" charset="0"/>
              </a:rPr>
              <a:t> </a:t>
            </a:r>
            <a:r>
              <a:rPr lang="en-US" dirty="0" err="1">
                <a:solidFill>
                  <a:srgbClr val="00B050"/>
                </a:solidFill>
                <a:latin typeface="Nunito Black" pitchFamily="2" charset="0"/>
              </a:rPr>
              <a:t>tính</a:t>
            </a:r>
            <a:r>
              <a:rPr lang="en-US" dirty="0">
                <a:solidFill>
                  <a:srgbClr val="00B050"/>
                </a:solidFill>
                <a:latin typeface="Nunito Black" pitchFamily="2" charset="0"/>
              </a:rPr>
              <a:t> </a:t>
            </a:r>
            <a:r>
              <a:rPr lang="en-US" dirty="0" err="1">
                <a:solidFill>
                  <a:srgbClr val="00B050"/>
                </a:solidFill>
                <a:latin typeface="Nunito Black" pitchFamily="2" charset="0"/>
              </a:rPr>
              <a:t>sinh</a:t>
            </a:r>
            <a:r>
              <a:rPr lang="en-US" dirty="0">
                <a:solidFill>
                  <a:srgbClr val="00B050"/>
                </a:solidFill>
                <a:latin typeface="Nunito Black" pitchFamily="2" charset="0"/>
              </a:rPr>
              <a:t> </a:t>
            </a:r>
            <a:r>
              <a:rPr lang="en-US" dirty="0" err="1">
                <a:solidFill>
                  <a:srgbClr val="00B050"/>
                </a:solidFill>
                <a:latin typeface="Nunito Black" pitchFamily="2" charset="0"/>
              </a:rPr>
              <a:t>động</a:t>
            </a:r>
            <a:r>
              <a:rPr lang="en-US" dirty="0">
                <a:solidFill>
                  <a:srgbClr val="00B050"/>
                </a:solidFill>
                <a:latin typeface="Nunito Black" pitchFamily="2" charset="0"/>
              </a:rPr>
              <a:t> </a:t>
            </a:r>
            <a:r>
              <a:rPr lang="en-US" dirty="0" err="1">
                <a:solidFill>
                  <a:srgbClr val="00B050"/>
                </a:solidFill>
                <a:latin typeface="Nunito Black" pitchFamily="2" charset="0"/>
              </a:rPr>
              <a:t>của</a:t>
            </a:r>
            <a:r>
              <a:rPr lang="en-US" dirty="0">
                <a:solidFill>
                  <a:srgbClr val="00B050"/>
                </a:solidFill>
                <a:latin typeface="Nunito Black" pitchFamily="2" charset="0"/>
              </a:rPr>
              <a:t> </a:t>
            </a:r>
            <a:r>
              <a:rPr lang="en-US" dirty="0" err="1">
                <a:solidFill>
                  <a:srgbClr val="00B050"/>
                </a:solidFill>
                <a:latin typeface="Nunito Black" pitchFamily="2" charset="0"/>
              </a:rPr>
              <a:t>hình</a:t>
            </a:r>
            <a:r>
              <a:rPr lang="en-US" dirty="0">
                <a:solidFill>
                  <a:srgbClr val="00B050"/>
                </a:solidFill>
                <a:latin typeface="Nunito Black" pitchFamily="2" charset="0"/>
              </a:rPr>
              <a:t> </a:t>
            </a:r>
            <a:r>
              <a:rPr lang="en-US" dirty="0" err="1">
                <a:solidFill>
                  <a:srgbClr val="00B050"/>
                </a:solidFill>
                <a:latin typeface="Nunito Black" pitchFamily="2" charset="0"/>
              </a:rPr>
              <a:t>ảnh</a:t>
            </a:r>
            <a:r>
              <a:rPr lang="en-US" dirty="0">
                <a:solidFill>
                  <a:srgbClr val="00B050"/>
                </a:solidFill>
                <a:latin typeface="Nunito Black" pitchFamily="2" charset="0"/>
              </a:rPr>
              <a:t> </a:t>
            </a:r>
            <a:r>
              <a:rPr lang="en-US" dirty="0" err="1">
                <a:solidFill>
                  <a:srgbClr val="00B050"/>
                </a:solidFill>
                <a:latin typeface="Nunito Black" pitchFamily="2" charset="0"/>
              </a:rPr>
              <a:t>trăng</a:t>
            </a:r>
            <a:r>
              <a:rPr lang="en-US" dirty="0">
                <a:solidFill>
                  <a:srgbClr val="00B050"/>
                </a:solidFill>
                <a:latin typeface="Nunito Black" pitchFamily="2" charset="0"/>
              </a:rPr>
              <a:t> </a:t>
            </a:r>
            <a:r>
              <a:rPr lang="en-US" dirty="0" err="1">
                <a:solidFill>
                  <a:srgbClr val="00B050"/>
                </a:solidFill>
                <a:latin typeface="Nunito Black" pitchFamily="2" charset="0"/>
              </a:rPr>
              <a:t>tròn</a:t>
            </a:r>
            <a:r>
              <a:rPr lang="en-US" dirty="0">
                <a:solidFill>
                  <a:srgbClr val="00B050"/>
                </a:solidFill>
                <a:latin typeface="Nunito Black" pitchFamily="2" charset="0"/>
              </a:rPr>
              <a:t>.</a:t>
            </a:r>
          </a:p>
        </p:txBody>
      </p:sp>
      <p:pic>
        <p:nvPicPr>
          <p:cNvPr id="9" name="Picture 4" descr="Phạm Hoan: TRĂNG SÁNG SÂN NHÀ EM - Trần Đăng Khoa."/>
          <p:cNvPicPr>
            <a:picLocks noChangeAspect="1" noChangeArrowheads="1"/>
          </p:cNvPicPr>
          <p:nvPr/>
        </p:nvPicPr>
        <p:blipFill rotWithShape="1">
          <a:blip r:embed="rId4">
            <a:extLst>
              <a:ext uri="{28A0092B-C50C-407E-A947-70E740481C1C}">
                <a14:useLocalDpi xmlns:a14="http://schemas.microsoft.com/office/drawing/2010/main" val="0"/>
              </a:ext>
            </a:extLst>
          </a:blip>
          <a:srcRect b="8285"/>
          <a:stretch/>
        </p:blipFill>
        <p:spPr bwMode="auto">
          <a:xfrm>
            <a:off x="9964271" y="5276406"/>
            <a:ext cx="2150221" cy="15184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98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0693" y="110030"/>
            <a:ext cx="971686" cy="733527"/>
          </a:xfrm>
          <a:prstGeom prst="ellipse">
            <a:avLst/>
          </a:prstGeom>
        </p:spPr>
      </p:pic>
      <p:graphicFrame>
        <p:nvGraphicFramePr>
          <p:cNvPr id="2" name="Table 1"/>
          <p:cNvGraphicFramePr>
            <a:graphicFrameLocks noGrp="1"/>
          </p:cNvGraphicFramePr>
          <p:nvPr/>
        </p:nvGraphicFramePr>
        <p:xfrm>
          <a:off x="1082379" y="1528350"/>
          <a:ext cx="9864295" cy="4807132"/>
        </p:xfrm>
        <a:graphic>
          <a:graphicData uri="http://schemas.openxmlformats.org/drawingml/2006/table">
            <a:tbl>
              <a:tblPr firstRow="1" bandRow="1">
                <a:tableStyleId>{5940675A-B579-460E-94D1-54222C63F5DA}</a:tableStyleId>
              </a:tblPr>
              <a:tblGrid>
                <a:gridCol w="4377895">
                  <a:extLst>
                    <a:ext uri="{9D8B030D-6E8A-4147-A177-3AD203B41FA5}">
                      <a16:colId xmlns="" xmlns:a16="http://schemas.microsoft.com/office/drawing/2014/main" val="4003003243"/>
                    </a:ext>
                  </a:extLst>
                </a:gridCol>
                <a:gridCol w="2651760">
                  <a:extLst>
                    <a:ext uri="{9D8B030D-6E8A-4147-A177-3AD203B41FA5}">
                      <a16:colId xmlns="" xmlns:a16="http://schemas.microsoft.com/office/drawing/2014/main" val="1885068704"/>
                    </a:ext>
                  </a:extLst>
                </a:gridCol>
                <a:gridCol w="2834640">
                  <a:extLst>
                    <a:ext uri="{9D8B030D-6E8A-4147-A177-3AD203B41FA5}">
                      <a16:colId xmlns="" xmlns:a16="http://schemas.microsoft.com/office/drawing/2014/main" val="1140962864"/>
                    </a:ext>
                  </a:extLst>
                </a:gridCol>
              </a:tblGrid>
              <a:tr h="470263">
                <a:tc>
                  <a:txBody>
                    <a:bodyPr/>
                    <a:lstStyle/>
                    <a:p>
                      <a:pPr algn="ctr"/>
                      <a:r>
                        <a:rPr lang="en-US" sz="2000" dirty="0" err="1">
                          <a:solidFill>
                            <a:srgbClr val="002060"/>
                          </a:solidFill>
                          <a:latin typeface="Nunito Black" pitchFamily="2" charset="0"/>
                        </a:rPr>
                        <a:t>Đoạn</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thơ</a:t>
                      </a:r>
                      <a:endParaRPr lang="en-US" sz="2000" dirty="0">
                        <a:solidFill>
                          <a:srgbClr val="002060"/>
                        </a:solidFill>
                        <a:latin typeface="Nunito Black" pitchFamily="2" charset="0"/>
                      </a:endParaRPr>
                    </a:p>
                  </a:txBody>
                  <a:tcPr/>
                </a:tc>
                <a:tc>
                  <a:txBody>
                    <a:bodyPr/>
                    <a:lstStyle/>
                    <a:p>
                      <a:pPr algn="ctr"/>
                      <a:r>
                        <a:rPr lang="en-US" sz="2000" dirty="0" err="1">
                          <a:solidFill>
                            <a:srgbClr val="002060"/>
                          </a:solidFill>
                          <a:latin typeface="Nunito Black" pitchFamily="2" charset="0"/>
                        </a:rPr>
                        <a:t>Hình</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ảnh</a:t>
                      </a:r>
                      <a:r>
                        <a:rPr lang="en-US" sz="2000" baseline="0" dirty="0">
                          <a:solidFill>
                            <a:srgbClr val="002060"/>
                          </a:solidFill>
                          <a:latin typeface="Nunito Black" pitchFamily="2" charset="0"/>
                        </a:rPr>
                        <a:t> so </a:t>
                      </a:r>
                      <a:r>
                        <a:rPr lang="en-US" sz="2000" baseline="0" dirty="0" err="1">
                          <a:solidFill>
                            <a:srgbClr val="002060"/>
                          </a:solidFill>
                          <a:latin typeface="Nunito Black" pitchFamily="2" charset="0"/>
                        </a:rPr>
                        <a:t>sánh</a:t>
                      </a:r>
                      <a:endParaRPr lang="en-US" sz="2000" dirty="0">
                        <a:solidFill>
                          <a:srgbClr val="002060"/>
                        </a:solidFill>
                        <a:latin typeface="Nunito Black" pitchFamily="2" charset="0"/>
                      </a:endParaRPr>
                    </a:p>
                  </a:txBody>
                  <a:tcPr/>
                </a:tc>
                <a:tc>
                  <a:txBody>
                    <a:bodyPr/>
                    <a:lstStyle/>
                    <a:p>
                      <a:pPr algn="ctr"/>
                      <a:r>
                        <a:rPr lang="en-US" sz="2000" dirty="0" err="1">
                          <a:solidFill>
                            <a:srgbClr val="002060"/>
                          </a:solidFill>
                          <a:latin typeface="Nunito Black" pitchFamily="2" charset="0"/>
                        </a:rPr>
                        <a:t>Tác</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dụng</a:t>
                      </a:r>
                      <a:endParaRPr lang="en-US" sz="2000" dirty="0">
                        <a:solidFill>
                          <a:srgbClr val="002060"/>
                        </a:solidFill>
                        <a:latin typeface="Nunito Black" pitchFamily="2" charset="0"/>
                      </a:endParaRPr>
                    </a:p>
                  </a:txBody>
                  <a:tcPr/>
                </a:tc>
                <a:extLst>
                  <a:ext uri="{0D108BD9-81ED-4DB2-BD59-A6C34878D82A}">
                    <a16:rowId xmlns="" xmlns:a16="http://schemas.microsoft.com/office/drawing/2014/main" val="2990708303"/>
                  </a:ext>
                </a:extLst>
              </a:tr>
              <a:tr h="2050869">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67386401"/>
                  </a:ext>
                </a:extLst>
              </a:tr>
              <a:tr h="1497874">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 xmlns:a16="http://schemas.microsoft.com/office/drawing/2014/main" val="2612833206"/>
                  </a:ext>
                </a:extLst>
              </a:tr>
            </a:tbl>
          </a:graphicData>
        </a:graphic>
      </p:graphicFrame>
      <p:sp>
        <p:nvSpPr>
          <p:cNvPr id="20" name="Rounded Rectangle 19"/>
          <p:cNvSpPr/>
          <p:nvPr/>
        </p:nvSpPr>
        <p:spPr>
          <a:xfrm>
            <a:off x="1201782" y="457539"/>
            <a:ext cx="9496698" cy="919401"/>
          </a:xfrm>
          <a:prstGeom prst="roundRect">
            <a:avLst/>
          </a:prstGeom>
          <a:ln w="57150">
            <a:solidFill>
              <a:srgbClr val="00B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Nunito Black" pitchFamily="2" charset="0"/>
                <a:ea typeface="+mn-ea"/>
                <a:cs typeface="+mn-cs"/>
              </a:rPr>
              <a:t>Câu </a:t>
            </a:r>
            <a:r>
              <a:rPr kumimoji="0" lang="en-US" sz="2400" b="1" i="0" u="none" strike="noStrike" kern="1200" cap="none" spc="0" normalizeH="0" baseline="0" noProof="0" dirty="0">
                <a:ln>
                  <a:noFill/>
                </a:ln>
                <a:solidFill>
                  <a:srgbClr val="0070C0"/>
                </a:solidFill>
                <a:effectLst/>
                <a:uLnTx/>
                <a:uFillTx/>
                <a:latin typeface="Nunito Black" pitchFamily="2" charset="0"/>
                <a:ea typeface="+mn-ea"/>
                <a:cs typeface="+mn-cs"/>
              </a:rPr>
              <a:t>3: </a:t>
            </a:r>
            <a:r>
              <a:rPr kumimoji="0" lang="vi-VN" sz="2400" b="1" i="0" u="none" strike="noStrike" kern="1200" cap="none" spc="0" normalizeH="0" baseline="0" noProof="0" dirty="0">
                <a:ln>
                  <a:noFill/>
                </a:ln>
                <a:solidFill>
                  <a:srgbClr val="0070C0"/>
                </a:solidFill>
                <a:effectLst/>
                <a:uLnTx/>
                <a:uFillTx/>
                <a:latin typeface="Nunito Black" pitchFamily="2" charset="0"/>
                <a:ea typeface="+mn-ea"/>
                <a:cs typeface="+mn-cs"/>
              </a:rPr>
              <a:t>Tìm hình ảnh so sánh trong các đoạn thơ dưới đây. Nêu tác dụng của hình ảnh so sánh.</a:t>
            </a:r>
            <a:endPar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grpSp>
        <p:nvGrpSpPr>
          <p:cNvPr id="25" name="Group 24"/>
          <p:cNvGrpSpPr/>
          <p:nvPr/>
        </p:nvGrpSpPr>
        <p:grpSpPr>
          <a:xfrm>
            <a:off x="1201782" y="2085580"/>
            <a:ext cx="4095179" cy="1872853"/>
            <a:chOff x="1310896" y="3952422"/>
            <a:chExt cx="4095179" cy="1872853"/>
          </a:xfrm>
        </p:grpSpPr>
        <p:sp>
          <p:nvSpPr>
            <p:cNvPr id="26" name="Rounded Rectangle 25"/>
            <p:cNvSpPr/>
            <p:nvPr/>
          </p:nvSpPr>
          <p:spPr>
            <a:xfrm>
              <a:off x="1310896" y="3952422"/>
              <a:ext cx="4095179" cy="1872853"/>
            </a:xfrm>
            <a:prstGeom prst="roundRect">
              <a:avLst/>
            </a:prstGeom>
            <a:solidFill>
              <a:srgbClr val="C6E8F8"/>
            </a:solid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Sương</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trắng</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viền</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quanh</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núi</a:t>
              </a: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Như</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một</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chiếc</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khăn</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bông</a:t>
              </a: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Ồ,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núi</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ngủ</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lười</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không</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Giờ</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mới</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đang</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rửa</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mặt</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Thanh</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Hào</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a:t>
              </a:r>
            </a:p>
          </p:txBody>
        </p:sp>
        <p:grpSp>
          <p:nvGrpSpPr>
            <p:cNvPr id="27" name="Group 26"/>
            <p:cNvGrpSpPr/>
            <p:nvPr/>
          </p:nvGrpSpPr>
          <p:grpSpPr>
            <a:xfrm>
              <a:off x="1310896" y="3960455"/>
              <a:ext cx="363342" cy="542206"/>
              <a:chOff x="754994" y="2637019"/>
              <a:chExt cx="362831" cy="542206"/>
            </a:xfrm>
          </p:grpSpPr>
          <p:sp>
            <p:nvSpPr>
              <p:cNvPr id="28" name="Oval 27"/>
              <p:cNvSpPr/>
              <p:nvPr/>
            </p:nvSpPr>
            <p:spPr>
              <a:xfrm>
                <a:off x="754994" y="2637019"/>
                <a:ext cx="340448" cy="542206"/>
              </a:xfrm>
              <a:prstGeom prst="ellipse">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Nunito Black" pitchFamily="2" charset="0"/>
                    <a:ea typeface="+mn-ea"/>
                    <a:cs typeface="+mn-cs"/>
                  </a:rPr>
                  <a:t>3</a:t>
                </a:r>
              </a:p>
            </p:txBody>
          </p:sp>
          <p:sp>
            <p:nvSpPr>
              <p:cNvPr id="29" name="Oval 28"/>
              <p:cNvSpPr/>
              <p:nvPr/>
            </p:nvSpPr>
            <p:spPr>
              <a:xfrm>
                <a:off x="809897" y="2772616"/>
                <a:ext cx="307928" cy="2318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0" name="Group 29"/>
          <p:cNvGrpSpPr/>
          <p:nvPr/>
        </p:nvGrpSpPr>
        <p:grpSpPr>
          <a:xfrm>
            <a:off x="1267097" y="4258819"/>
            <a:ext cx="3385227" cy="1872853"/>
            <a:chOff x="6189847" y="3894488"/>
            <a:chExt cx="3973055" cy="1872853"/>
          </a:xfrm>
        </p:grpSpPr>
        <p:sp>
          <p:nvSpPr>
            <p:cNvPr id="31" name="Rounded Rectangle 30"/>
            <p:cNvSpPr/>
            <p:nvPr/>
          </p:nvSpPr>
          <p:spPr>
            <a:xfrm>
              <a:off x="6189847" y="3894488"/>
              <a:ext cx="3973055" cy="1872853"/>
            </a:xfrm>
            <a:prstGeom prst="roundRect">
              <a:avLst/>
            </a:prstGeom>
            <a:solidFill>
              <a:srgbClr val="DFECC0"/>
            </a:solid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Một</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hôm</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mặt</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đất</a:t>
              </a: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Mọc</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lên</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cái</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cây</a:t>
              </a: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Cái</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cây</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bé</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nhỏ</a:t>
              </a: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Nunito Black" pitchFamily="2" charset="0"/>
                  <a:ea typeface="+mn-ea"/>
                  <a:cs typeface="+mn-cs"/>
                </a:rPr>
                <a:t>  </a:t>
              </a:r>
              <a:r>
                <a:rPr kumimoji="0" lang="vi-VN" sz="2000" b="0" i="0" u="none" strike="noStrike" kern="1200" cap="none" spc="0" normalizeH="0" baseline="0" noProof="0">
                  <a:ln>
                    <a:noFill/>
                  </a:ln>
                  <a:solidFill>
                    <a:srgbClr val="002060"/>
                  </a:solidFill>
                  <a:effectLst/>
                  <a:uLnTx/>
                  <a:uFillTx/>
                  <a:latin typeface="Nunito Black" pitchFamily="2" charset="0"/>
                  <a:ea typeface="+mn-ea"/>
                  <a:cs typeface="+mn-cs"/>
                </a:rPr>
                <a:t>Lá</a:t>
              </a:r>
              <a:r>
                <a:rPr kumimoji="0" lang="en-US" sz="2000" b="0" i="0" u="none" strike="noStrike" kern="1200" cap="none" spc="0" normalizeH="0" baseline="0" noProof="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mềm</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như</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mây</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Lâm</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Thị</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Mỹ</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0" i="0" u="none" strike="noStrike" kern="1200" cap="none" spc="0" normalizeH="0" baseline="0" noProof="0" dirty="0" err="1">
                  <a:ln>
                    <a:noFill/>
                  </a:ln>
                  <a:solidFill>
                    <a:srgbClr val="002060"/>
                  </a:solidFill>
                  <a:effectLst/>
                  <a:uLnTx/>
                  <a:uFillTx/>
                  <a:latin typeface="Nunito Black" pitchFamily="2" charset="0"/>
                  <a:ea typeface="+mn-ea"/>
                  <a:cs typeface="+mn-cs"/>
                </a:rPr>
                <a:t>Dạ</a:t>
              </a:r>
              <a:r>
                <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rPr>
                <a:t>)</a:t>
              </a:r>
            </a:p>
          </p:txBody>
        </p:sp>
        <p:grpSp>
          <p:nvGrpSpPr>
            <p:cNvPr id="32" name="Group 31"/>
            <p:cNvGrpSpPr/>
            <p:nvPr/>
          </p:nvGrpSpPr>
          <p:grpSpPr>
            <a:xfrm>
              <a:off x="6189848" y="3894488"/>
              <a:ext cx="364415" cy="542206"/>
              <a:chOff x="754994" y="2637019"/>
              <a:chExt cx="362831" cy="542206"/>
            </a:xfrm>
          </p:grpSpPr>
          <p:sp>
            <p:nvSpPr>
              <p:cNvPr id="33" name="Oval 32"/>
              <p:cNvSpPr/>
              <p:nvPr/>
            </p:nvSpPr>
            <p:spPr>
              <a:xfrm>
                <a:off x="754994" y="2637019"/>
                <a:ext cx="340448" cy="542206"/>
              </a:xfrm>
              <a:prstGeom prst="ellipse">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Nunito Black" pitchFamily="2" charset="0"/>
                    <a:ea typeface="+mn-ea"/>
                    <a:cs typeface="+mn-cs"/>
                  </a:rPr>
                  <a:t>4</a:t>
                </a:r>
              </a:p>
            </p:txBody>
          </p:sp>
          <p:sp>
            <p:nvSpPr>
              <p:cNvPr id="34" name="Oval 33"/>
              <p:cNvSpPr/>
              <p:nvPr/>
            </p:nvSpPr>
            <p:spPr>
              <a:xfrm>
                <a:off x="809897" y="2772616"/>
                <a:ext cx="307928" cy="2318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6" name="Rectangle 15"/>
          <p:cNvSpPr/>
          <p:nvPr/>
        </p:nvSpPr>
        <p:spPr>
          <a:xfrm>
            <a:off x="5569131" y="2549324"/>
            <a:ext cx="2425337" cy="923330"/>
          </a:xfrm>
          <a:prstGeom prst="rect">
            <a:avLst/>
          </a:prstGeom>
        </p:spPr>
        <p:txBody>
          <a:bodyPr wrap="square">
            <a:spAutoFit/>
          </a:bodyPr>
          <a:lstStyle/>
          <a:p>
            <a:r>
              <a:rPr lang="en-US" dirty="0" err="1">
                <a:solidFill>
                  <a:srgbClr val="0070C0"/>
                </a:solidFill>
                <a:latin typeface="Nunito Black" pitchFamily="2" charset="0"/>
              </a:rPr>
              <a:t>Sương</a:t>
            </a:r>
            <a:r>
              <a:rPr lang="en-US" dirty="0">
                <a:solidFill>
                  <a:srgbClr val="0070C0"/>
                </a:solidFill>
                <a:latin typeface="Nunito Black" pitchFamily="2" charset="0"/>
              </a:rPr>
              <a:t> </a:t>
            </a:r>
            <a:r>
              <a:rPr lang="en-US" dirty="0" err="1">
                <a:solidFill>
                  <a:srgbClr val="0070C0"/>
                </a:solidFill>
                <a:latin typeface="Nunito Black" pitchFamily="2" charset="0"/>
              </a:rPr>
              <a:t>trắng</a:t>
            </a:r>
            <a:r>
              <a:rPr lang="en-US" dirty="0">
                <a:solidFill>
                  <a:srgbClr val="0070C0"/>
                </a:solidFill>
                <a:latin typeface="Nunito Black" pitchFamily="2" charset="0"/>
              </a:rPr>
              <a:t> </a:t>
            </a:r>
            <a:r>
              <a:rPr lang="en-US" dirty="0" err="1">
                <a:solidFill>
                  <a:srgbClr val="0070C0"/>
                </a:solidFill>
                <a:latin typeface="Nunito Black" pitchFamily="2" charset="0"/>
              </a:rPr>
              <a:t>viền</a:t>
            </a:r>
            <a:r>
              <a:rPr lang="en-US" dirty="0">
                <a:solidFill>
                  <a:srgbClr val="0070C0"/>
                </a:solidFill>
                <a:latin typeface="Nunito Black" pitchFamily="2" charset="0"/>
              </a:rPr>
              <a:t> </a:t>
            </a:r>
          </a:p>
          <a:p>
            <a:r>
              <a:rPr lang="en-US" dirty="0" err="1">
                <a:solidFill>
                  <a:srgbClr val="0070C0"/>
                </a:solidFill>
                <a:latin typeface="Nunito Black" pitchFamily="2" charset="0"/>
              </a:rPr>
              <a:t>Quanh</a:t>
            </a:r>
            <a:r>
              <a:rPr lang="en-US" dirty="0">
                <a:solidFill>
                  <a:srgbClr val="0070C0"/>
                </a:solidFill>
                <a:latin typeface="Nunito Black" pitchFamily="2" charset="0"/>
              </a:rPr>
              <a:t> </a:t>
            </a:r>
            <a:r>
              <a:rPr lang="en-US" dirty="0" err="1">
                <a:solidFill>
                  <a:srgbClr val="0070C0"/>
                </a:solidFill>
                <a:latin typeface="Nunito Black" pitchFamily="2" charset="0"/>
              </a:rPr>
              <a:t>núi</a:t>
            </a:r>
            <a:r>
              <a:rPr lang="en-US" dirty="0">
                <a:solidFill>
                  <a:srgbClr val="0070C0"/>
                </a:solidFill>
                <a:latin typeface="Nunito Black" pitchFamily="2" charset="0"/>
              </a:rPr>
              <a:t> </a:t>
            </a:r>
            <a:r>
              <a:rPr lang="en-US" dirty="0" err="1">
                <a:solidFill>
                  <a:srgbClr val="0070C0"/>
                </a:solidFill>
                <a:latin typeface="Nunito Black" pitchFamily="2" charset="0"/>
              </a:rPr>
              <a:t>như</a:t>
            </a:r>
            <a:r>
              <a:rPr lang="en-US" dirty="0">
                <a:solidFill>
                  <a:srgbClr val="0070C0"/>
                </a:solidFill>
                <a:latin typeface="Nunito Black" pitchFamily="2" charset="0"/>
              </a:rPr>
              <a:t> </a:t>
            </a:r>
            <a:r>
              <a:rPr lang="en-US" dirty="0" err="1">
                <a:solidFill>
                  <a:srgbClr val="0070C0"/>
                </a:solidFill>
                <a:latin typeface="Nunito Black" pitchFamily="2" charset="0"/>
              </a:rPr>
              <a:t>một</a:t>
            </a:r>
            <a:endParaRPr lang="en-US" dirty="0">
              <a:solidFill>
                <a:srgbClr val="0070C0"/>
              </a:solidFill>
              <a:latin typeface="Nunito Black" pitchFamily="2" charset="0"/>
            </a:endParaRPr>
          </a:p>
          <a:p>
            <a:r>
              <a:rPr lang="en-US" dirty="0" err="1">
                <a:solidFill>
                  <a:srgbClr val="0070C0"/>
                </a:solidFill>
                <a:latin typeface="Nunito Black" pitchFamily="2" charset="0"/>
              </a:rPr>
              <a:t>Chiếc</a:t>
            </a:r>
            <a:r>
              <a:rPr lang="en-US" dirty="0">
                <a:solidFill>
                  <a:srgbClr val="0070C0"/>
                </a:solidFill>
                <a:latin typeface="Nunito Black" pitchFamily="2" charset="0"/>
              </a:rPr>
              <a:t> khan </a:t>
            </a:r>
            <a:r>
              <a:rPr lang="en-US" dirty="0" err="1">
                <a:solidFill>
                  <a:srgbClr val="0070C0"/>
                </a:solidFill>
                <a:latin typeface="Nunito Black" pitchFamily="2" charset="0"/>
              </a:rPr>
              <a:t>bông</a:t>
            </a:r>
            <a:endParaRPr lang="en-US" dirty="0">
              <a:solidFill>
                <a:srgbClr val="0070C0"/>
              </a:solidFill>
              <a:latin typeface="Nunito Black" pitchFamily="2" charset="0"/>
            </a:endParaRPr>
          </a:p>
        </p:txBody>
      </p:sp>
      <p:sp>
        <p:nvSpPr>
          <p:cNvPr id="17" name="Rectangle 16"/>
          <p:cNvSpPr/>
          <p:nvPr/>
        </p:nvSpPr>
        <p:spPr>
          <a:xfrm>
            <a:off x="8273143" y="2410824"/>
            <a:ext cx="2373085" cy="1200329"/>
          </a:xfrm>
          <a:prstGeom prst="rect">
            <a:avLst/>
          </a:prstGeom>
        </p:spPr>
        <p:txBody>
          <a:bodyPr wrap="square">
            <a:spAutoFit/>
          </a:bodyPr>
          <a:lstStyle/>
          <a:p>
            <a:r>
              <a:rPr lang="en-US" dirty="0" err="1">
                <a:solidFill>
                  <a:srgbClr val="00B050"/>
                </a:solidFill>
                <a:latin typeface="Nunito Black" pitchFamily="2" charset="0"/>
              </a:rPr>
              <a:t>Làm</a:t>
            </a:r>
            <a:r>
              <a:rPr lang="en-US" dirty="0">
                <a:solidFill>
                  <a:srgbClr val="00B050"/>
                </a:solidFill>
                <a:latin typeface="Nunito Black" pitchFamily="2" charset="0"/>
              </a:rPr>
              <a:t> </a:t>
            </a:r>
            <a:r>
              <a:rPr lang="en-US" dirty="0" err="1">
                <a:solidFill>
                  <a:srgbClr val="00B050"/>
                </a:solidFill>
                <a:latin typeface="Nunito Black" pitchFamily="2" charset="0"/>
              </a:rPr>
              <a:t>cho</a:t>
            </a:r>
            <a:r>
              <a:rPr lang="en-US" dirty="0">
                <a:solidFill>
                  <a:srgbClr val="00B050"/>
                </a:solidFill>
                <a:latin typeface="Nunito Black" pitchFamily="2" charset="0"/>
              </a:rPr>
              <a:t> </a:t>
            </a:r>
            <a:r>
              <a:rPr lang="en-US" dirty="0" err="1">
                <a:solidFill>
                  <a:srgbClr val="00B050"/>
                </a:solidFill>
                <a:latin typeface="Nunito Black" pitchFamily="2" charset="0"/>
              </a:rPr>
              <a:t>hình</a:t>
            </a:r>
            <a:r>
              <a:rPr lang="en-US" dirty="0">
                <a:solidFill>
                  <a:srgbClr val="00B050"/>
                </a:solidFill>
                <a:latin typeface="Nunito Black" pitchFamily="2" charset="0"/>
              </a:rPr>
              <a:t> </a:t>
            </a:r>
            <a:r>
              <a:rPr lang="en-US" dirty="0" err="1">
                <a:solidFill>
                  <a:srgbClr val="00B050"/>
                </a:solidFill>
                <a:latin typeface="Nunito Black" pitchFamily="2" charset="0"/>
              </a:rPr>
              <a:t>ảnh</a:t>
            </a:r>
            <a:r>
              <a:rPr lang="en-US" dirty="0">
                <a:solidFill>
                  <a:srgbClr val="00B050"/>
                </a:solidFill>
                <a:latin typeface="Nunito Black" pitchFamily="2" charset="0"/>
              </a:rPr>
              <a:t> </a:t>
            </a:r>
            <a:r>
              <a:rPr lang="en-US" dirty="0" err="1">
                <a:solidFill>
                  <a:srgbClr val="00B050"/>
                </a:solidFill>
                <a:latin typeface="Nunito Black" pitchFamily="2" charset="0"/>
              </a:rPr>
              <a:t>sương</a:t>
            </a:r>
            <a:r>
              <a:rPr lang="en-US" dirty="0">
                <a:solidFill>
                  <a:srgbClr val="00B050"/>
                </a:solidFill>
                <a:latin typeface="Nunito Black" pitchFamily="2" charset="0"/>
              </a:rPr>
              <a:t> </a:t>
            </a:r>
            <a:r>
              <a:rPr lang="en-US" dirty="0" err="1">
                <a:solidFill>
                  <a:srgbClr val="00B050"/>
                </a:solidFill>
                <a:latin typeface="Nunito Black" pitchFamily="2" charset="0"/>
              </a:rPr>
              <a:t>trắng</a:t>
            </a:r>
            <a:r>
              <a:rPr lang="en-US" dirty="0">
                <a:solidFill>
                  <a:srgbClr val="00B050"/>
                </a:solidFill>
                <a:latin typeface="Nunito Black" pitchFamily="2" charset="0"/>
              </a:rPr>
              <a:t> </a:t>
            </a:r>
            <a:r>
              <a:rPr lang="en-US" dirty="0" err="1">
                <a:solidFill>
                  <a:srgbClr val="00B050"/>
                </a:solidFill>
                <a:latin typeface="Nunito Black" pitchFamily="2" charset="0"/>
              </a:rPr>
              <a:t>bao</a:t>
            </a:r>
            <a:r>
              <a:rPr lang="en-US" dirty="0">
                <a:solidFill>
                  <a:srgbClr val="00B050"/>
                </a:solidFill>
                <a:latin typeface="Nunito Black" pitchFamily="2" charset="0"/>
              </a:rPr>
              <a:t> </a:t>
            </a:r>
            <a:r>
              <a:rPr lang="en-US" dirty="0" err="1">
                <a:solidFill>
                  <a:srgbClr val="00B050"/>
                </a:solidFill>
                <a:latin typeface="Nunito Black" pitchFamily="2" charset="0"/>
              </a:rPr>
              <a:t>quanh</a:t>
            </a:r>
            <a:r>
              <a:rPr lang="en-US" dirty="0">
                <a:solidFill>
                  <a:srgbClr val="00B050"/>
                </a:solidFill>
                <a:latin typeface="Nunito Black" pitchFamily="2" charset="0"/>
              </a:rPr>
              <a:t> </a:t>
            </a:r>
            <a:r>
              <a:rPr lang="en-US" dirty="0" err="1">
                <a:solidFill>
                  <a:srgbClr val="00B050"/>
                </a:solidFill>
                <a:latin typeface="Nunito Black" pitchFamily="2" charset="0"/>
              </a:rPr>
              <a:t>núi</a:t>
            </a:r>
            <a:r>
              <a:rPr lang="en-US" dirty="0">
                <a:solidFill>
                  <a:srgbClr val="00B050"/>
                </a:solidFill>
                <a:latin typeface="Nunito Black" pitchFamily="2" charset="0"/>
              </a:rPr>
              <a:t> </a:t>
            </a:r>
            <a:r>
              <a:rPr lang="en-US" dirty="0" err="1">
                <a:solidFill>
                  <a:srgbClr val="00B050"/>
                </a:solidFill>
                <a:latin typeface="Nunito Black" pitchFamily="2" charset="0"/>
              </a:rPr>
              <a:t>trở</a:t>
            </a:r>
            <a:r>
              <a:rPr lang="en-US" dirty="0">
                <a:solidFill>
                  <a:srgbClr val="00B050"/>
                </a:solidFill>
                <a:latin typeface="Nunito Black" pitchFamily="2" charset="0"/>
              </a:rPr>
              <a:t> </a:t>
            </a:r>
            <a:r>
              <a:rPr lang="en-US" dirty="0" err="1">
                <a:solidFill>
                  <a:srgbClr val="00B050"/>
                </a:solidFill>
                <a:latin typeface="Nunito Black" pitchFamily="2" charset="0"/>
              </a:rPr>
              <a:t>nên</a:t>
            </a:r>
            <a:r>
              <a:rPr lang="en-US" dirty="0">
                <a:solidFill>
                  <a:srgbClr val="00B050"/>
                </a:solidFill>
                <a:latin typeface="Nunito Black" pitchFamily="2" charset="0"/>
              </a:rPr>
              <a:t> </a:t>
            </a:r>
            <a:r>
              <a:rPr lang="en-US" dirty="0" err="1">
                <a:solidFill>
                  <a:srgbClr val="00B050"/>
                </a:solidFill>
                <a:latin typeface="Nunito Black" pitchFamily="2" charset="0"/>
              </a:rPr>
              <a:t>sinh</a:t>
            </a:r>
            <a:r>
              <a:rPr lang="en-US" dirty="0">
                <a:solidFill>
                  <a:srgbClr val="00B050"/>
                </a:solidFill>
                <a:latin typeface="Nunito Black" pitchFamily="2" charset="0"/>
              </a:rPr>
              <a:t> </a:t>
            </a:r>
            <a:r>
              <a:rPr lang="en-US" dirty="0" err="1">
                <a:solidFill>
                  <a:srgbClr val="00B050"/>
                </a:solidFill>
                <a:latin typeface="Nunito Black" pitchFamily="2" charset="0"/>
              </a:rPr>
              <a:t>động</a:t>
            </a:r>
            <a:r>
              <a:rPr lang="en-US" dirty="0">
                <a:solidFill>
                  <a:srgbClr val="00B050"/>
                </a:solidFill>
                <a:latin typeface="Nunito Black" pitchFamily="2" charset="0"/>
              </a:rPr>
              <a:t> </a:t>
            </a:r>
            <a:r>
              <a:rPr lang="en-US" dirty="0" err="1">
                <a:solidFill>
                  <a:srgbClr val="00B050"/>
                </a:solidFill>
                <a:latin typeface="Nunito Black" pitchFamily="2" charset="0"/>
              </a:rPr>
              <a:t>hơn</a:t>
            </a:r>
            <a:r>
              <a:rPr lang="en-US" dirty="0">
                <a:solidFill>
                  <a:srgbClr val="00B050"/>
                </a:solidFill>
                <a:latin typeface="Nunito Black" pitchFamily="2" charset="0"/>
              </a:rPr>
              <a:t>.</a:t>
            </a:r>
          </a:p>
        </p:txBody>
      </p:sp>
      <p:sp>
        <p:nvSpPr>
          <p:cNvPr id="18" name="Rectangle 17"/>
          <p:cNvSpPr/>
          <p:nvPr/>
        </p:nvSpPr>
        <p:spPr>
          <a:xfrm>
            <a:off x="5743694" y="4981694"/>
            <a:ext cx="2076209" cy="369332"/>
          </a:xfrm>
          <a:prstGeom prst="rect">
            <a:avLst/>
          </a:prstGeom>
        </p:spPr>
        <p:txBody>
          <a:bodyPr wrap="none">
            <a:spAutoFit/>
          </a:bodyPr>
          <a:lstStyle/>
          <a:p>
            <a:r>
              <a:rPr lang="en-US" dirty="0" err="1">
                <a:solidFill>
                  <a:srgbClr val="0070C0"/>
                </a:solidFill>
                <a:latin typeface="Nunito Black" pitchFamily="2" charset="0"/>
              </a:rPr>
              <a:t>Lá</a:t>
            </a:r>
            <a:r>
              <a:rPr lang="en-US" dirty="0">
                <a:solidFill>
                  <a:srgbClr val="0070C0"/>
                </a:solidFill>
                <a:latin typeface="Nunito Black" pitchFamily="2" charset="0"/>
              </a:rPr>
              <a:t> </a:t>
            </a:r>
            <a:r>
              <a:rPr lang="en-US" dirty="0" err="1">
                <a:solidFill>
                  <a:srgbClr val="0070C0"/>
                </a:solidFill>
                <a:latin typeface="Nunito Black" pitchFamily="2" charset="0"/>
              </a:rPr>
              <a:t>mềm</a:t>
            </a:r>
            <a:r>
              <a:rPr lang="en-US" dirty="0">
                <a:solidFill>
                  <a:srgbClr val="0070C0"/>
                </a:solidFill>
                <a:latin typeface="Nunito Black" pitchFamily="2" charset="0"/>
              </a:rPr>
              <a:t> </a:t>
            </a:r>
            <a:r>
              <a:rPr lang="en-US" dirty="0" err="1">
                <a:solidFill>
                  <a:srgbClr val="0070C0"/>
                </a:solidFill>
                <a:latin typeface="Nunito Black" pitchFamily="2" charset="0"/>
              </a:rPr>
              <a:t>như</a:t>
            </a:r>
            <a:r>
              <a:rPr lang="en-US" dirty="0">
                <a:solidFill>
                  <a:srgbClr val="0070C0"/>
                </a:solidFill>
                <a:latin typeface="Nunito Black" pitchFamily="2" charset="0"/>
              </a:rPr>
              <a:t> </a:t>
            </a:r>
            <a:r>
              <a:rPr lang="en-US" dirty="0" err="1">
                <a:solidFill>
                  <a:srgbClr val="0070C0"/>
                </a:solidFill>
                <a:latin typeface="Nunito Black" pitchFamily="2" charset="0"/>
              </a:rPr>
              <a:t>mây</a:t>
            </a:r>
            <a:endParaRPr lang="en-US" dirty="0">
              <a:solidFill>
                <a:srgbClr val="0070C0"/>
              </a:solidFill>
              <a:latin typeface="Nunito Black" pitchFamily="2" charset="0"/>
            </a:endParaRPr>
          </a:p>
        </p:txBody>
      </p:sp>
      <p:sp>
        <p:nvSpPr>
          <p:cNvPr id="19" name="Rectangle 18"/>
          <p:cNvSpPr/>
          <p:nvPr/>
        </p:nvSpPr>
        <p:spPr>
          <a:xfrm>
            <a:off x="8300140" y="4742100"/>
            <a:ext cx="2402947" cy="923330"/>
          </a:xfrm>
          <a:prstGeom prst="rect">
            <a:avLst/>
          </a:prstGeom>
        </p:spPr>
        <p:txBody>
          <a:bodyPr wrap="square">
            <a:spAutoFit/>
          </a:bodyPr>
          <a:lstStyle/>
          <a:p>
            <a:r>
              <a:rPr lang="en-US" dirty="0" err="1">
                <a:solidFill>
                  <a:srgbClr val="00B050"/>
                </a:solidFill>
                <a:latin typeface="Nunito Black" pitchFamily="2" charset="0"/>
              </a:rPr>
              <a:t>Làm</a:t>
            </a:r>
            <a:r>
              <a:rPr lang="en-US" dirty="0">
                <a:solidFill>
                  <a:srgbClr val="00B050"/>
                </a:solidFill>
                <a:latin typeface="Nunito Black" pitchFamily="2" charset="0"/>
              </a:rPr>
              <a:t> </a:t>
            </a:r>
            <a:r>
              <a:rPr lang="en-US" dirty="0" err="1">
                <a:solidFill>
                  <a:srgbClr val="00B050"/>
                </a:solidFill>
                <a:latin typeface="Nunito Black" pitchFamily="2" charset="0"/>
              </a:rPr>
              <a:t>tăng</a:t>
            </a:r>
            <a:r>
              <a:rPr lang="en-US" dirty="0">
                <a:solidFill>
                  <a:srgbClr val="00B050"/>
                </a:solidFill>
                <a:latin typeface="Nunito Black" pitchFamily="2" charset="0"/>
              </a:rPr>
              <a:t> </a:t>
            </a:r>
            <a:r>
              <a:rPr lang="en-US" dirty="0" err="1">
                <a:solidFill>
                  <a:srgbClr val="00B050"/>
                </a:solidFill>
                <a:latin typeface="Nunito Black" pitchFamily="2" charset="0"/>
              </a:rPr>
              <a:t>thêm</a:t>
            </a:r>
            <a:r>
              <a:rPr lang="en-US" dirty="0">
                <a:solidFill>
                  <a:srgbClr val="00B050"/>
                </a:solidFill>
                <a:latin typeface="Nunito Black" pitchFamily="2" charset="0"/>
              </a:rPr>
              <a:t> </a:t>
            </a:r>
            <a:r>
              <a:rPr lang="en-US" dirty="0" err="1">
                <a:solidFill>
                  <a:srgbClr val="00B050"/>
                </a:solidFill>
                <a:latin typeface="Nunito Black" pitchFamily="2" charset="0"/>
              </a:rPr>
              <a:t>tính</a:t>
            </a:r>
            <a:r>
              <a:rPr lang="en-US" dirty="0">
                <a:solidFill>
                  <a:srgbClr val="00B050"/>
                </a:solidFill>
                <a:latin typeface="Nunito Black" pitchFamily="2" charset="0"/>
              </a:rPr>
              <a:t> </a:t>
            </a:r>
            <a:r>
              <a:rPr lang="en-US" dirty="0" err="1">
                <a:solidFill>
                  <a:srgbClr val="00B050"/>
                </a:solidFill>
                <a:latin typeface="Nunito Black" pitchFamily="2" charset="0"/>
              </a:rPr>
              <a:t>sinh</a:t>
            </a:r>
            <a:r>
              <a:rPr lang="en-US" dirty="0">
                <a:solidFill>
                  <a:srgbClr val="00B050"/>
                </a:solidFill>
                <a:latin typeface="Nunito Black" pitchFamily="2" charset="0"/>
              </a:rPr>
              <a:t> </a:t>
            </a:r>
            <a:r>
              <a:rPr lang="en-US" dirty="0" err="1">
                <a:solidFill>
                  <a:srgbClr val="00B050"/>
                </a:solidFill>
                <a:latin typeface="Nunito Black" pitchFamily="2" charset="0"/>
              </a:rPr>
              <a:t>động</a:t>
            </a:r>
            <a:r>
              <a:rPr lang="en-US" dirty="0">
                <a:solidFill>
                  <a:srgbClr val="00B050"/>
                </a:solidFill>
                <a:latin typeface="Nunito Black" pitchFamily="2" charset="0"/>
              </a:rPr>
              <a:t> </a:t>
            </a:r>
            <a:r>
              <a:rPr lang="en-US" dirty="0" err="1">
                <a:solidFill>
                  <a:srgbClr val="00B050"/>
                </a:solidFill>
                <a:latin typeface="Nunito Black" pitchFamily="2" charset="0"/>
              </a:rPr>
              <a:t>của</a:t>
            </a:r>
            <a:r>
              <a:rPr lang="en-US" dirty="0">
                <a:solidFill>
                  <a:srgbClr val="00B050"/>
                </a:solidFill>
                <a:latin typeface="Nunito Black" pitchFamily="2" charset="0"/>
              </a:rPr>
              <a:t> </a:t>
            </a:r>
            <a:r>
              <a:rPr lang="en-US" dirty="0" err="1">
                <a:solidFill>
                  <a:srgbClr val="00B050"/>
                </a:solidFill>
                <a:latin typeface="Nunito Black" pitchFamily="2" charset="0"/>
              </a:rPr>
              <a:t>đoạn</a:t>
            </a:r>
            <a:r>
              <a:rPr lang="en-US" dirty="0">
                <a:solidFill>
                  <a:srgbClr val="00B050"/>
                </a:solidFill>
                <a:latin typeface="Nunito Black" pitchFamily="2" charset="0"/>
              </a:rPr>
              <a:t> </a:t>
            </a:r>
            <a:r>
              <a:rPr lang="en-US" dirty="0" err="1">
                <a:solidFill>
                  <a:srgbClr val="00B050"/>
                </a:solidFill>
                <a:latin typeface="Nunito Black" pitchFamily="2" charset="0"/>
              </a:rPr>
              <a:t>thơ</a:t>
            </a:r>
            <a:r>
              <a:rPr lang="en-US" dirty="0">
                <a:solidFill>
                  <a:srgbClr val="00B050"/>
                </a:solidFill>
                <a:latin typeface="Nunito Black" pitchFamily="2" charset="0"/>
              </a:rPr>
              <a:t>.</a:t>
            </a:r>
          </a:p>
        </p:txBody>
      </p:sp>
      <p:pic>
        <p:nvPicPr>
          <p:cNvPr id="53250" name="Picture 2" descr="Vẽ Tay Mọc Mầm Xanh Hình ảnh | Định dạng hình ảnh PSD 611747779|  vn.lovepik.com"/>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162" b="88694" l="8953" r="93140">
                        <a14:foregroundMark x1="14302" y1="84795" x2="14302" y2="84795"/>
                        <a14:foregroundMark x1="14302" y1="84795" x2="14302" y2="84795"/>
                      </a14:backgroundRemoval>
                    </a14:imgEffect>
                  </a14:imgLayer>
                </a14:imgProps>
              </a:ext>
              <a:ext uri="{28A0092B-C50C-407E-A947-70E740481C1C}">
                <a14:useLocalDpi xmlns:a14="http://schemas.microsoft.com/office/drawing/2010/main" val="0"/>
              </a:ext>
            </a:extLst>
          </a:blip>
          <a:srcRect l="8645" t="10872" r="7184" b="11031"/>
          <a:stretch/>
        </p:blipFill>
        <p:spPr bwMode="auto">
          <a:xfrm rot="20439939">
            <a:off x="-232677" y="4752692"/>
            <a:ext cx="1658425" cy="1835742"/>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ngọn núi phim hoạt hình - Vẽ tay treo Đảo png tải về - Miễn phí trong suốt  Nghệ Thuật png Tải về."/>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0" b="64634" l="0" r="100000">
                        <a14:backgroundMark x1="88667" y1="6585" x2="88667" y2="6585"/>
                        <a14:backgroundMark x1="88667" y1="6585" x2="88667" y2="6585"/>
                        <a14:backgroundMark x1="88667" y1="6585" x2="88667" y2="6585"/>
                        <a14:backgroundMark x1="5778" y1="11098" x2="5778" y2="11098"/>
                        <a14:backgroundMark x1="5778" y1="11098" x2="5778" y2="11098"/>
                      </a14:backgroundRemoval>
                    </a14:imgEffect>
                  </a14:imgLayer>
                </a14:imgProps>
              </a:ext>
              <a:ext uri="{28A0092B-C50C-407E-A947-70E740481C1C}">
                <a14:useLocalDpi xmlns:a14="http://schemas.microsoft.com/office/drawing/2010/main" val="0"/>
              </a:ext>
            </a:extLst>
          </a:blip>
          <a:srcRect b="35179"/>
          <a:stretch/>
        </p:blipFill>
        <p:spPr bwMode="auto">
          <a:xfrm>
            <a:off x="9641540" y="5235636"/>
            <a:ext cx="2842497" cy="1678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3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775BEB2-DD79-A8F3-CE64-9ECC2ECDD691}"/>
              </a:ext>
            </a:extLst>
          </p:cNvPr>
          <p:cNvSpPr txBox="1"/>
          <p:nvPr/>
        </p:nvSpPr>
        <p:spPr>
          <a:xfrm>
            <a:off x="2508070" y="1836099"/>
            <a:ext cx="7354387" cy="2326342"/>
          </a:xfrm>
          <a:prstGeom prst="rect">
            <a:avLst/>
          </a:prstGeom>
          <a:solidFill>
            <a:schemeClr val="bg1"/>
          </a:solidFill>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5400" dirty="0">
                <a:solidFill>
                  <a:srgbClr val="FF0000"/>
                </a:solidFill>
                <a:latin typeface="Nunito Black" pitchFamily="2" charset="0"/>
              </a:rPr>
              <a:t>CỦNG CỐ - DẶN DÒ</a:t>
            </a:r>
            <a:endParaRPr kumimoji="0" lang="en-US" sz="5400" b="0" i="0" u="none" strike="noStrike" kern="1200" cap="none" spc="0" normalizeH="0" baseline="0" noProof="0" dirty="0">
              <a:ln>
                <a:noFill/>
              </a:ln>
              <a:solidFill>
                <a:srgbClr val="FF0000"/>
              </a:solidFill>
              <a:effectLst/>
              <a:uLnTx/>
              <a:uFillTx/>
              <a:latin typeface="Nunito Black" pitchFamily="2" charset="0"/>
            </a:endParaRPr>
          </a:p>
        </p:txBody>
      </p:sp>
    </p:spTree>
    <p:extLst>
      <p:ext uri="{BB962C8B-B14F-4D97-AF65-F5344CB8AC3E}">
        <p14:creationId xmlns:p14="http://schemas.microsoft.com/office/powerpoint/2010/main" val="3994361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4298</TotalTime>
  <Words>528</Words>
  <Application>Microsoft Office PowerPoint</Application>
  <PresentationFormat>Custom</PresentationFormat>
  <Paragraphs>114</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Nunito Black</vt:lpstr>
      <vt:lpstr>Tahoma</vt:lpstr>
      <vt:lpstr>Great Vibes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134</cp:revision>
  <dcterms:created xsi:type="dcterms:W3CDTF">2022-08-12T08:33:52Z</dcterms:created>
  <dcterms:modified xsi:type="dcterms:W3CDTF">2025-01-12T09:54:50Z</dcterms:modified>
</cp:coreProperties>
</file>