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1"/>
  </p:notesMasterIdLst>
  <p:sldIdLst>
    <p:sldId id="426" r:id="rId2"/>
    <p:sldId id="406" r:id="rId3"/>
    <p:sldId id="407" r:id="rId4"/>
    <p:sldId id="408" r:id="rId5"/>
    <p:sldId id="409" r:id="rId6"/>
    <p:sldId id="410" r:id="rId7"/>
    <p:sldId id="411" r:id="rId8"/>
    <p:sldId id="415" r:id="rId9"/>
    <p:sldId id="413" r:id="rId10"/>
  </p:sldIdLst>
  <p:sldSz cx="12192000" cy="6858000"/>
  <p:notesSz cx="6858000" cy="9144000"/>
  <p:embeddedFontLst>
    <p:embeddedFont>
      <p:font typeface="Calibri" pitchFamily="34" charset="0"/>
      <p:regular r:id="rId12"/>
      <p:bold r:id="rId13"/>
      <p:italic r:id="rId14"/>
      <p:boldItalic r:id="rId15"/>
    </p:embeddedFont>
    <p:embeddedFont>
      <p:font typeface="Calibri Light" pitchFamily="34" charset="0"/>
      <p:regular r:id="rId16"/>
      <p:italic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79A"/>
    <a:srgbClr val="D23315"/>
    <a:srgbClr val="F136C3"/>
    <a:srgbClr val="FFF2CC"/>
    <a:srgbClr val="FDE1E6"/>
    <a:srgbClr val="DFECC0"/>
    <a:srgbClr val="C6E8F8"/>
    <a:srgbClr val="FF99FF"/>
    <a:srgbClr val="FF99CC"/>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80" d="100"/>
          <a:sy n="80" d="100"/>
        </p:scale>
        <p:origin x="-342" y="246"/>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AB42E1-8938-4B84-AA21-E98C6484AA7D}" type="datetimeFigureOut">
              <a:rPr lang="en-US" smtClean="0"/>
              <a:t>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0A1F99-92A6-45C7-9968-7D8B9D19B4F3}" type="slidenum">
              <a:rPr lang="en-US" smtClean="0"/>
              <a:t>‹#›</a:t>
            </a:fld>
            <a:endParaRPr lang="en-US"/>
          </a:p>
        </p:txBody>
      </p:sp>
    </p:spTree>
    <p:extLst>
      <p:ext uri="{BB962C8B-B14F-4D97-AF65-F5344CB8AC3E}">
        <p14:creationId xmlns:p14="http://schemas.microsoft.com/office/powerpoint/2010/main" val="233993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9EBB33-98A2-4261-B620-85D719C1CA1F}"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269159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826365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577009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2933822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538545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9EBB33-98A2-4261-B620-85D719C1CA1F}" type="datetimeFigureOut">
              <a:rPr lang="en-US" smtClean="0"/>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859787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9EBB33-98A2-4261-B620-85D719C1CA1F}" type="datetimeFigureOut">
              <a:rPr lang="en-US" smtClean="0"/>
              <a:t>1/12/2025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739090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9EBB33-98A2-4261-B620-85D719C1CA1F}" type="datetimeFigureOut">
              <a:rPr lang="en-US" smtClean="0"/>
              <a:t>1/12/2025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427166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t>1/12/2025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113827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520082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09747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t>1/12/2025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t>‹#›</a:t>
            </a:fld>
            <a:endParaRPr lang="en-US"/>
          </a:p>
        </p:txBody>
      </p:sp>
    </p:spTree>
    <p:extLst>
      <p:ext uri="{BB962C8B-B14F-4D97-AF65-F5344CB8AC3E}">
        <p14:creationId xmlns:p14="http://schemas.microsoft.com/office/powerpoint/2010/main" val="11125675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3.png"/><Relationship Id="rId12" Type="http://schemas.microsoft.com/office/2007/relationships/hdphoto" Target="../media/hdphoto6.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image" Target="../media/image11.png"/><Relationship Id="rId10" Type="http://schemas.microsoft.com/office/2007/relationships/hdphoto" Target="../media/hdphoto5.wdp"/><Relationship Id="rId4" Type="http://schemas.openxmlformats.org/officeDocument/2006/relationships/image" Target="../media/image10.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microsoft.com/office/2007/relationships/hdphoto" Target="../media/hdphoto4.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3.png"/><Relationship Id="rId11" Type="http://schemas.microsoft.com/office/2007/relationships/hdphoto" Target="../media/hdphoto6.wdp"/><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11.png"/><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microsoft.com/office/2007/relationships/hdphoto" Target="../media/hdphoto4.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3.png"/><Relationship Id="rId11" Type="http://schemas.microsoft.com/office/2007/relationships/hdphoto" Target="../media/hdphoto6.wdp"/><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11.png"/><Relationship Id="rId9" Type="http://schemas.microsoft.com/office/2007/relationships/hdphoto" Target="../media/hdphoto5.wdp"/></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775BEB2-DD79-A8F3-CE64-9ECC2ECDD691}"/>
              </a:ext>
            </a:extLst>
          </p:cNvPr>
          <p:cNvSpPr txBox="1"/>
          <p:nvPr/>
        </p:nvSpPr>
        <p:spPr>
          <a:xfrm>
            <a:off x="1149461" y="1872681"/>
            <a:ext cx="9893077" cy="1414804"/>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vi-VN" sz="6000" b="0" i="0" u="none" strike="noStrike" kern="1200" cap="none" spc="0" normalizeH="0" baseline="0" noProof="0" dirty="0" smtClean="0">
                <a:ln>
                  <a:noFill/>
                </a:ln>
                <a:solidFill>
                  <a:srgbClr val="FF0000"/>
                </a:solidFill>
                <a:effectLst/>
                <a:uLnTx/>
                <a:uFillTx/>
                <a:latin typeface="Times New Roman" pitchFamily="18" charset="0"/>
                <a:cs typeface="Times New Roman" pitchFamily="18" charset="0"/>
              </a:rPr>
              <a:t>BẠN NHỎ TRONG NHÀ </a:t>
            </a:r>
          </a:p>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vi-VN" sz="6000" b="0" i="0" u="none" strike="noStrike" kern="1200" cap="none" spc="0" normalizeH="0" noProof="0" dirty="0" smtClean="0">
                <a:ln>
                  <a:noFill/>
                </a:ln>
                <a:solidFill>
                  <a:srgbClr val="FF0000"/>
                </a:solidFill>
                <a:effectLst/>
                <a:uLnTx/>
                <a:uFillTx/>
                <a:latin typeface="Times New Roman" pitchFamily="18" charset="0"/>
                <a:cs typeface="Times New Roman" pitchFamily="18" charset="0"/>
              </a:rPr>
              <a:t> Tiết 4</a:t>
            </a:r>
            <a:endParaRPr kumimoji="0" lang="en-US" sz="60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xmlns="" id="{9282B666-158A-75A6-AF7F-9296653616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61400"/>
            <a:ext cx="12192000" cy="4496600"/>
          </a:xfrm>
          <a:prstGeom prst="rect">
            <a:avLst/>
          </a:prstGeom>
        </p:spPr>
      </p:pic>
    </p:spTree>
    <p:extLst>
      <p:ext uri="{BB962C8B-B14F-4D97-AF65-F5344CB8AC3E}">
        <p14:creationId xmlns:p14="http://schemas.microsoft.com/office/powerpoint/2010/main" val="35698046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082379" y="457539"/>
            <a:ext cx="10034112" cy="544830"/>
          </a:xfrm>
          <a:prstGeom prst="roundRect">
            <a:avLst/>
          </a:prstGeom>
          <a:ln w="57150">
            <a:noFill/>
          </a:ln>
        </p:spPr>
        <p:txBody>
          <a:bodyPr wrap="square">
            <a:spAutoFit/>
          </a:bodyPr>
          <a:lstStyle/>
          <a:p>
            <a:r>
              <a:rPr lang="vi-VN" sz="2600" b="1">
                <a:solidFill>
                  <a:srgbClr val="00B050"/>
                </a:solidFill>
                <a:latin typeface="Nunito Black" pitchFamily="2" charset="0"/>
              </a:rPr>
              <a:t>Câu 1</a:t>
            </a:r>
            <a:r>
              <a:rPr lang="en-US" sz="2600" b="1">
                <a:solidFill>
                  <a:srgbClr val="00B050"/>
                </a:solidFill>
                <a:latin typeface="Nunito Black" pitchFamily="2" charset="0"/>
              </a:rPr>
              <a:t>: </a:t>
            </a:r>
            <a:r>
              <a:rPr lang="vi-VN" sz="2600" b="1" dirty="0">
                <a:solidFill>
                  <a:srgbClr val="00B050"/>
                </a:solidFill>
                <a:latin typeface="Nunito Black" pitchFamily="2" charset="0"/>
              </a:rPr>
              <a:t>Đọc bài Cái đồng hồ dưới đây và thực hiện yêu cầu.</a:t>
            </a:r>
            <a:endParaRPr lang="vi-VN" sz="2600" dirty="0">
              <a:solidFill>
                <a:srgbClr val="00B050"/>
              </a:solidFill>
              <a:latin typeface="Nunito Black" pitchFamily="2" charset="0"/>
            </a:endParaRPr>
          </a:p>
        </p:txBody>
      </p:sp>
      <p:pic>
        <p:nvPicPr>
          <p:cNvPr id="6" name="Picture 5"/>
          <p:cNvPicPr>
            <a:picLocks noChangeAspect="1"/>
          </p:cNvPicPr>
          <p:nvPr/>
        </p:nvPicPr>
        <p:blipFill rotWithShape="1">
          <a:blip r:embed="rId3"/>
          <a:srcRect r="7085"/>
          <a:stretch/>
        </p:blipFill>
        <p:spPr>
          <a:xfrm>
            <a:off x="8856617" y="1478228"/>
            <a:ext cx="2955877" cy="2926276"/>
          </a:xfrm>
          <a:prstGeom prst="rect">
            <a:avLst/>
          </a:prstGeom>
          <a:ln>
            <a:noFill/>
          </a:ln>
          <a:effectLst>
            <a:softEdge rad="112500"/>
          </a:effectLst>
        </p:spPr>
      </p:pic>
      <p:sp>
        <p:nvSpPr>
          <p:cNvPr id="7" name="Rounded Rectangle 6"/>
          <p:cNvSpPr/>
          <p:nvPr/>
        </p:nvSpPr>
        <p:spPr>
          <a:xfrm>
            <a:off x="705394" y="4600449"/>
            <a:ext cx="10789920" cy="1464231"/>
          </a:xfrm>
          <a:prstGeom prst="roundRect">
            <a:avLst/>
          </a:prstGeom>
          <a:noFill/>
          <a:ln w="57150">
            <a:solidFill>
              <a:srgbClr val="FFC000"/>
            </a:solidFill>
          </a:ln>
        </p:spPr>
        <p:txBody>
          <a:bodyPr wrap="square">
            <a:spAutoFit/>
          </a:bodyPr>
          <a:lstStyle/>
          <a:p>
            <a:pPr algn="just"/>
            <a:r>
              <a:rPr lang="vi-VN" sz="2000" dirty="0">
                <a:solidFill>
                  <a:srgbClr val="00B050"/>
                </a:solidFill>
                <a:latin typeface="Nunito Black" pitchFamily="2" charset="0"/>
              </a:rPr>
              <a:t>a. Tìm từ ngữ hoặc câu văn:</a:t>
            </a:r>
          </a:p>
          <a:p>
            <a:pPr algn="just"/>
            <a:r>
              <a:rPr lang="vi-VN" sz="2000" dirty="0">
                <a:solidFill>
                  <a:srgbClr val="7030A0"/>
                </a:solidFill>
                <a:latin typeface="Nunito Black" pitchFamily="2" charset="0"/>
              </a:rPr>
              <a:t>- Tả các bộ phận của đồng hồ (vỏ đồng hồ, kim đồng hồ,..)</a:t>
            </a:r>
          </a:p>
          <a:p>
            <a:pPr algn="just"/>
            <a:r>
              <a:rPr lang="vi-VN" sz="2000" dirty="0">
                <a:solidFill>
                  <a:srgbClr val="7030A0"/>
                </a:solidFill>
                <a:latin typeface="Nunito Black" pitchFamily="2" charset="0"/>
              </a:rPr>
              <a:t>- Tả âm thanh của đồng hồ (tiếng kim của đồng hồ, tiếng chuông của đồng hồ,…)</a:t>
            </a:r>
          </a:p>
          <a:p>
            <a:pPr algn="just"/>
            <a:r>
              <a:rPr lang="vi-VN" sz="2000" b="1" dirty="0">
                <a:solidFill>
                  <a:srgbClr val="00B050"/>
                </a:solidFill>
                <a:latin typeface="Nunito Black" pitchFamily="2" charset="0"/>
              </a:rPr>
              <a:t>b. Câu văn nào có hình ảnh so sánh?</a:t>
            </a:r>
            <a:endParaRPr lang="vi-VN" sz="2000" dirty="0">
              <a:solidFill>
                <a:srgbClr val="00B050"/>
              </a:solidFill>
              <a:latin typeface="Nunito Black" pitchFamily="2" charset="0"/>
            </a:endParaRPr>
          </a:p>
        </p:txBody>
      </p:sp>
      <p:pic>
        <p:nvPicPr>
          <p:cNvPr id="8" name="Picture 7"/>
          <p:cNvPicPr>
            <a:picLocks noChangeAspect="1"/>
          </p:cNvPicPr>
          <p:nvPr/>
        </p:nvPicPr>
        <p:blipFill>
          <a:blip r:embed="rId4"/>
          <a:stretch>
            <a:fillRect/>
          </a:stretch>
        </p:blipFill>
        <p:spPr>
          <a:xfrm>
            <a:off x="110693" y="110030"/>
            <a:ext cx="971686" cy="733527"/>
          </a:xfrm>
          <a:prstGeom prst="ellipse">
            <a:avLst/>
          </a:prstGeom>
        </p:spPr>
      </p:pic>
      <p:sp>
        <p:nvSpPr>
          <p:cNvPr id="5" name="Rounded Rectangle 4"/>
          <p:cNvSpPr/>
          <p:nvPr/>
        </p:nvSpPr>
        <p:spPr>
          <a:xfrm>
            <a:off x="483327" y="1093110"/>
            <a:ext cx="8569235" cy="3507343"/>
          </a:xfrm>
          <a:prstGeom prst="roundRect">
            <a:avLst/>
          </a:prstGeom>
          <a:noFill/>
          <a:ln w="57150">
            <a:noFill/>
          </a:ln>
        </p:spPr>
        <p:txBody>
          <a:bodyPr wrap="square">
            <a:spAutoFit/>
          </a:bodyPr>
          <a:lstStyle/>
          <a:p>
            <a:pPr algn="ctr"/>
            <a:r>
              <a:rPr lang="en-US" sz="2000" b="1" dirty="0">
                <a:latin typeface="Nunito Black" pitchFamily="2" charset="0"/>
              </a:rPr>
              <a:t> </a:t>
            </a:r>
            <a:r>
              <a:rPr lang="vi-VN" sz="2000" b="1" dirty="0">
                <a:solidFill>
                  <a:srgbClr val="0070C0"/>
                </a:solidFill>
                <a:latin typeface="Nunito Black" pitchFamily="2" charset="0"/>
              </a:rPr>
              <a:t>Cái đồng hồ</a:t>
            </a:r>
            <a:endParaRPr lang="vi-VN" sz="2000" dirty="0">
              <a:solidFill>
                <a:srgbClr val="0070C0"/>
              </a:solidFill>
              <a:latin typeface="Nunito Black" pitchFamily="2" charset="0"/>
            </a:endParaRPr>
          </a:p>
          <a:p>
            <a:pPr algn="just"/>
            <a:r>
              <a:rPr lang="vi-VN" sz="2000" dirty="0">
                <a:solidFill>
                  <a:srgbClr val="0070C0"/>
                </a:solidFill>
                <a:latin typeface="Nunito Black" pitchFamily="2" charset="0"/>
              </a:rPr>
              <a:t> </a:t>
            </a:r>
            <a:r>
              <a:rPr lang="en-US" sz="2000" dirty="0">
                <a:solidFill>
                  <a:srgbClr val="0070C0"/>
                </a:solidFill>
                <a:latin typeface="Nunito Black" pitchFamily="2" charset="0"/>
              </a:rPr>
              <a:t>	</a:t>
            </a:r>
            <a:r>
              <a:rPr lang="vi-VN" sz="2000" dirty="0">
                <a:solidFill>
                  <a:srgbClr val="0070C0"/>
                </a:solidFill>
                <a:latin typeface="Nunito Black" pitchFamily="2" charset="0"/>
              </a:rPr>
              <a:t>Vào năm học mới, bố thưởng cho hai anh em tôi một cái đồng hồ báo thức, vỏ bằng nhựa màu trắng. Bố vặn dây cót, xoay xoay cái kim, lập tức đồng hồ reo lên vang nhà. Đồng hồ nhà tôi có tiếng chuông reo “ác” thật, vang và trong như dế cộ gáy sau đêm mưa. Đặc biệt là tối không có đèn, hai cái kim của nó cứ sáng lóe lên như đom đóm. Suốt tháng ngày, đồng hồ </a:t>
            </a:r>
            <a:endParaRPr lang="en-US" sz="2000" dirty="0">
              <a:solidFill>
                <a:srgbClr val="0070C0"/>
              </a:solidFill>
              <a:latin typeface="Nunito Black" pitchFamily="2" charset="0"/>
            </a:endParaRPr>
          </a:p>
          <a:p>
            <a:pPr algn="just"/>
            <a:r>
              <a:rPr lang="vi-VN" sz="2000" dirty="0">
                <a:solidFill>
                  <a:srgbClr val="0070C0"/>
                </a:solidFill>
                <a:latin typeface="Nunito Black" pitchFamily="2" charset="0"/>
              </a:rPr>
              <a:t>tí ta tí tách, chăm chỉ chạy rất đều, rất đúng. Nó nhắc nhở anh em tôi giờ ngủ, giờ chơi, giờ ăn, giờ học.</a:t>
            </a:r>
            <a:endParaRPr lang="en-US" sz="2000" dirty="0">
              <a:solidFill>
                <a:srgbClr val="0070C0"/>
              </a:solidFill>
              <a:latin typeface="Nunito Black" pitchFamily="2" charset="0"/>
            </a:endParaRPr>
          </a:p>
          <a:p>
            <a:pPr algn="just"/>
            <a:r>
              <a:rPr lang="en-US" sz="2000" dirty="0">
                <a:solidFill>
                  <a:srgbClr val="0070C0"/>
                </a:solidFill>
                <a:latin typeface="Nunito Black" pitchFamily="2" charset="0"/>
              </a:rPr>
              <a:t>                                                                          </a:t>
            </a:r>
            <a:r>
              <a:rPr lang="vi-VN" sz="2000" dirty="0">
                <a:solidFill>
                  <a:srgbClr val="0070C0"/>
                </a:solidFill>
                <a:latin typeface="Nunito Black" pitchFamily="2" charset="0"/>
              </a:rPr>
              <a:t>(Theo Vũ Tú Nam)</a:t>
            </a:r>
            <a:endParaRPr lang="en-US" sz="2000" dirty="0">
              <a:solidFill>
                <a:srgbClr val="0070C0"/>
              </a:solidFill>
            </a:endParaRPr>
          </a:p>
        </p:txBody>
      </p:sp>
    </p:spTree>
    <p:extLst>
      <p:ext uri="{BB962C8B-B14F-4D97-AF65-F5344CB8AC3E}">
        <p14:creationId xmlns:p14="http://schemas.microsoft.com/office/powerpoint/2010/main" val="21537555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082379" y="659244"/>
            <a:ext cx="10034112" cy="544830"/>
          </a:xfrm>
          <a:prstGeom prst="roundRect">
            <a:avLst/>
          </a:prstGeom>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a:ln>
                  <a:noFill/>
                </a:ln>
                <a:solidFill>
                  <a:srgbClr val="00B050"/>
                </a:solidFill>
                <a:effectLst/>
                <a:uLnTx/>
                <a:uFillTx/>
                <a:latin typeface="Nunito Black" pitchFamily="2" charset="0"/>
                <a:ea typeface="+mn-ea"/>
                <a:cs typeface="+mn-cs"/>
              </a:rPr>
              <a:t>Câu 1</a:t>
            </a:r>
            <a:r>
              <a:rPr kumimoji="0" lang="en-US" sz="2600" b="1" i="0" u="none" strike="noStrike" kern="1200" cap="none" spc="0" normalizeH="0" baseline="0" noProof="0">
                <a:ln>
                  <a:noFill/>
                </a:ln>
                <a:solidFill>
                  <a:srgbClr val="00B050"/>
                </a:solidFill>
                <a:effectLst/>
                <a:uLnTx/>
                <a:uFillTx/>
                <a:latin typeface="Nunito Black" pitchFamily="2" charset="0"/>
                <a:ea typeface="+mn-ea"/>
                <a:cs typeface="+mn-cs"/>
              </a:rPr>
              <a:t>: </a:t>
            </a:r>
            <a:r>
              <a:rPr kumimoji="0" lang="vi-VN" sz="2600" b="1" i="0" u="none" strike="noStrike" kern="1200" cap="none" spc="0" normalizeH="0" baseline="0" noProof="0" dirty="0">
                <a:ln>
                  <a:noFill/>
                </a:ln>
                <a:solidFill>
                  <a:srgbClr val="00B050"/>
                </a:solidFill>
                <a:effectLst/>
                <a:uLnTx/>
                <a:uFillTx/>
                <a:latin typeface="Nunito Black" pitchFamily="2" charset="0"/>
                <a:ea typeface="+mn-ea"/>
                <a:cs typeface="+mn-cs"/>
              </a:rPr>
              <a:t>Đọc bài Cái đồng hồ dưới đây và thực hiện yêu cầu.</a:t>
            </a:r>
            <a:endParaRPr kumimoji="0" lang="vi-VN" sz="2600" b="0" i="0" u="none" strike="noStrike" kern="1200" cap="none" spc="0" normalizeH="0" baseline="0" noProof="0" dirty="0">
              <a:ln>
                <a:noFill/>
              </a:ln>
              <a:solidFill>
                <a:srgbClr val="00B050"/>
              </a:solidFill>
              <a:effectLst/>
              <a:uLnTx/>
              <a:uFillTx/>
              <a:latin typeface="Nunito Black" pitchFamily="2" charset="0"/>
              <a:ea typeface="+mn-ea"/>
              <a:cs typeface="+mn-cs"/>
            </a:endParaRPr>
          </a:p>
        </p:txBody>
      </p:sp>
      <p:pic>
        <p:nvPicPr>
          <p:cNvPr id="8" name="Picture 7"/>
          <p:cNvPicPr>
            <a:picLocks noChangeAspect="1"/>
          </p:cNvPicPr>
          <p:nvPr/>
        </p:nvPicPr>
        <p:blipFill>
          <a:blip r:embed="rId3"/>
          <a:stretch>
            <a:fillRect/>
          </a:stretch>
        </p:blipFill>
        <p:spPr>
          <a:xfrm>
            <a:off x="110693" y="110030"/>
            <a:ext cx="971686" cy="733527"/>
          </a:xfrm>
          <a:prstGeom prst="ellipse">
            <a:avLst/>
          </a:prstGeom>
        </p:spPr>
      </p:pic>
      <p:grpSp>
        <p:nvGrpSpPr>
          <p:cNvPr id="2" name="Group 1"/>
          <p:cNvGrpSpPr/>
          <p:nvPr/>
        </p:nvGrpSpPr>
        <p:grpSpPr>
          <a:xfrm>
            <a:off x="687712" y="1397176"/>
            <a:ext cx="10924400" cy="4653234"/>
            <a:chOff x="714606" y="1316494"/>
            <a:chExt cx="10924400" cy="4653234"/>
          </a:xfrm>
        </p:grpSpPr>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845" t="4773" r="2263" b="2026"/>
            <a:stretch/>
          </p:blipFill>
          <p:spPr>
            <a:xfrm>
              <a:off x="714606" y="1316494"/>
              <a:ext cx="10924400" cy="4653234"/>
            </a:xfrm>
            <a:prstGeom prst="rect">
              <a:avLst/>
            </a:prstGeom>
          </p:spPr>
        </p:pic>
        <p:sp>
          <p:nvSpPr>
            <p:cNvPr id="9" name="Rounded Rectangle 8"/>
            <p:cNvSpPr/>
            <p:nvPr/>
          </p:nvSpPr>
          <p:spPr>
            <a:xfrm>
              <a:off x="1082379" y="1753232"/>
              <a:ext cx="9332258" cy="3779758"/>
            </a:xfrm>
            <a:prstGeom prst="roundRect">
              <a:avLst/>
            </a:prstGeom>
            <a:noFill/>
            <a:ln w="57150">
              <a:noFill/>
            </a:ln>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Tx/>
                <a:buAutoNum type="alphaLcPeriod"/>
                <a:tabLst/>
                <a:defRPr/>
              </a:pPr>
              <a:r>
                <a:rPr kumimoji="0" lang="en-US" sz="2400" b="0" i="0" u="none" strike="noStrike" kern="1200" cap="none" spc="0" normalizeH="0" baseline="0" noProof="0" dirty="0">
                  <a:ln>
                    <a:noFill/>
                  </a:ln>
                  <a:solidFill>
                    <a:srgbClr val="002060"/>
                  </a:solidFill>
                  <a:effectLst/>
                  <a:uLnTx/>
                  <a:uFillTx/>
                  <a:latin typeface="Nunito Black" pitchFamily="2" charset="0"/>
                </a:rPr>
                <a:t>T</a:t>
              </a:r>
              <a:r>
                <a:rPr kumimoji="0" lang="vi-VN" sz="2400" b="0" i="0" u="none" strike="noStrike" kern="1200" cap="none" spc="0" normalizeH="0" baseline="0" noProof="0" dirty="0">
                  <a:ln>
                    <a:noFill/>
                  </a:ln>
                  <a:solidFill>
                    <a:srgbClr val="002060"/>
                  </a:solidFill>
                  <a:effectLst/>
                  <a:uLnTx/>
                  <a:uFillTx/>
                  <a:latin typeface="Nunito Black" pitchFamily="2" charset="0"/>
                </a:rPr>
                <a:t>ừ ngữ hoặc câu văn:</a:t>
              </a:r>
              <a:endParaRPr lang="vi-VN" sz="2400" dirty="0">
                <a:solidFill>
                  <a:srgbClr val="002060"/>
                </a:solidFill>
              </a:endParaRPr>
            </a:p>
            <a:p>
              <a:r>
                <a:rPr lang="vi-VN" sz="2400" dirty="0">
                  <a:solidFill>
                    <a:srgbClr val="002060"/>
                  </a:solidFill>
                  <a:latin typeface="Nunito Black" pitchFamily="2" charset="0"/>
                </a:rPr>
                <a:t>- Tả các bộ phận của đồng hồ:</a:t>
              </a:r>
            </a:p>
            <a:p>
              <a:r>
                <a:rPr lang="vi-VN" sz="2400" dirty="0">
                  <a:solidFill>
                    <a:srgbClr val="FF0000"/>
                  </a:solidFill>
                  <a:latin typeface="Nunito Black" pitchFamily="2" charset="0"/>
                </a:rPr>
                <a:t>+ Vỏ đồng hồ: vỏ bằng nhựa màu trắng</a:t>
              </a:r>
            </a:p>
            <a:p>
              <a:r>
                <a:rPr lang="vi-VN" sz="2400" dirty="0">
                  <a:solidFill>
                    <a:srgbClr val="FF0000"/>
                  </a:solidFill>
                  <a:latin typeface="Nunito Black" pitchFamily="2" charset="0"/>
                </a:rPr>
                <a:t>+ Kim đồng hồ: Đặc biệt là tối không có đèn, hai cái kim của nó cứ sáng lóe lên như đom đóm.</a:t>
              </a:r>
            </a:p>
            <a:p>
              <a:r>
                <a:rPr lang="vi-VN" sz="2400" dirty="0">
                  <a:solidFill>
                    <a:srgbClr val="002060"/>
                  </a:solidFill>
                  <a:latin typeface="Nunito Black" pitchFamily="2" charset="0"/>
                </a:rPr>
                <a:t>- Tả âm thanh của đồng hồ:</a:t>
              </a:r>
            </a:p>
            <a:p>
              <a:r>
                <a:rPr lang="vi-VN" sz="2400" dirty="0">
                  <a:solidFill>
                    <a:srgbClr val="FF0000"/>
                  </a:solidFill>
                  <a:latin typeface="Nunito Black" pitchFamily="2" charset="0"/>
                </a:rPr>
                <a:t>+ Tiếng kim của đồng hồ: tí ta tí tách</a:t>
              </a:r>
            </a:p>
            <a:p>
              <a:r>
                <a:rPr lang="vi-VN" sz="2400" dirty="0">
                  <a:solidFill>
                    <a:srgbClr val="FF0000"/>
                  </a:solidFill>
                  <a:latin typeface="Nunito Black" pitchFamily="2" charset="0"/>
                </a:rPr>
                <a:t>+ Tiếng chuông của đồng hồ: reo lên vang nhà, reo “ác” thật, vang và trong như dế cộ gáy sau đêm mưa.</a:t>
              </a:r>
              <a:endParaRPr kumimoji="0" lang="vi-VN" sz="2400" b="0" i="0" u="none" strike="noStrike" kern="1200" cap="none" spc="0" normalizeH="0" baseline="0" noProof="0" dirty="0">
                <a:ln>
                  <a:noFill/>
                </a:ln>
                <a:solidFill>
                  <a:srgbClr val="FF0000"/>
                </a:solidFill>
                <a:effectLst/>
                <a:uLnTx/>
                <a:uFillTx/>
                <a:latin typeface="Nunito Black" pitchFamily="2" charset="0"/>
              </a:endParaRPr>
            </a:p>
          </p:txBody>
        </p:sp>
      </p:grpSp>
      <p:pic>
        <p:nvPicPr>
          <p:cNvPr id="11" name="Picture 2" descr="Vẽ Tay đồng Hồ Báo Thức Hoạt Hình đồng Hồ Báo Thức Hình ảnh | Định dạng hình  ảnh PSD 611634684| vn.lovepik.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3023" y1="75434" x2="33023" y2="75434"/>
                        <a14:foregroundMark x1="33023" y1="75434" x2="33023" y2="75434"/>
                        <a14:foregroundMark x1="50233" y1="34393" x2="50233" y2="34393"/>
                        <a14:foregroundMark x1="50233" y1="34393" x2="50233" y2="34393"/>
                        <a14:foregroundMark x1="50233" y1="34393" x2="50233" y2="34393"/>
                        <a14:foregroundMark x1="50233" y1="34393" x2="34302" y2="74711"/>
                        <a14:foregroundMark x1="34302" y1="43497" x2="34302" y2="43497"/>
                        <a14:foregroundMark x1="63023" y1="69364" x2="63023" y2="69364"/>
                        <a14:foregroundMark x1="31279" y1="45087" x2="63721" y2="67919"/>
                        <a14:foregroundMark x1="42209" y1="37428" x2="67907" y2="53468"/>
                        <a14:foregroundMark x1="44070" y1="73121" x2="61163" y2="36705"/>
                        <a14:foregroundMark x1="34302" y1="38150" x2="67907" y2="57948"/>
                        <a14:foregroundMark x1="31860" y1="62572" x2="60581" y2="38150"/>
                        <a14:foregroundMark x1="53837" y1="35116" x2="67326" y2="45087"/>
                        <a14:foregroundMark x1="48372" y1="73988" x2="63023" y2="68642"/>
                      </a14:backgroundRemoval>
                    </a14:imgEffect>
                  </a14:imgLayer>
                </a14:imgProps>
              </a:ext>
              <a:ext uri="{28A0092B-C50C-407E-A947-70E740481C1C}">
                <a14:useLocalDpi xmlns:a14="http://schemas.microsoft.com/office/drawing/2010/main" val="0"/>
              </a:ext>
            </a:extLst>
          </a:blip>
          <a:srcRect/>
          <a:stretch>
            <a:fillRect/>
          </a:stretch>
        </p:blipFill>
        <p:spPr bwMode="auto">
          <a:xfrm>
            <a:off x="10068092" y="4836577"/>
            <a:ext cx="2196545" cy="17674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him Hoạt Hình Vẽ Tay đồng Hồ Báo Thức Màu đỏ Hình ảnh | Định dạng hình ảnh  AI 401500143|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100000" l="10000" r="90000"/>
                    </a14:imgEffect>
                  </a14:imgLayer>
                </a14:imgProps>
              </a:ext>
              <a:ext uri="{28A0092B-C50C-407E-A947-70E740481C1C}">
                <a14:useLocalDpi xmlns:a14="http://schemas.microsoft.com/office/drawing/2010/main" val="0"/>
              </a:ext>
            </a:extLst>
          </a:blip>
          <a:srcRect/>
          <a:stretch>
            <a:fillRect/>
          </a:stretch>
        </p:blipFill>
        <p:spPr bwMode="auto">
          <a:xfrm>
            <a:off x="-65323" y="5023476"/>
            <a:ext cx="1580553" cy="1580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503145"/>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082379" y="659244"/>
            <a:ext cx="10034112" cy="544830"/>
          </a:xfrm>
          <a:prstGeom prst="roundRect">
            <a:avLst/>
          </a:prstGeom>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B050"/>
                </a:solidFill>
                <a:effectLst/>
                <a:uLnTx/>
                <a:uFillTx/>
                <a:latin typeface="Nunito Black" pitchFamily="2" charset="0"/>
                <a:ea typeface="+mn-ea"/>
                <a:cs typeface="+mn-cs"/>
              </a:rPr>
              <a:t>Câu 4</a:t>
            </a:r>
            <a:r>
              <a:rPr kumimoji="0" lang="en-US" sz="2600" b="1"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vi-VN" sz="2600" b="1" i="0" u="none" strike="noStrike" kern="1200" cap="none" spc="0" normalizeH="0" baseline="0" noProof="0" dirty="0">
                <a:ln>
                  <a:noFill/>
                </a:ln>
                <a:solidFill>
                  <a:srgbClr val="00B050"/>
                </a:solidFill>
                <a:effectLst/>
                <a:uLnTx/>
                <a:uFillTx/>
                <a:latin typeface="Nunito Black" pitchFamily="2" charset="0"/>
                <a:ea typeface="+mn-ea"/>
                <a:cs typeface="+mn-cs"/>
              </a:rPr>
              <a:t>Đọc bài Cái đồng hồ dưới đây và thực hiện yêu cầu.</a:t>
            </a:r>
            <a:endParaRPr kumimoji="0" lang="vi-VN" sz="2600" b="0" i="0" u="none" strike="noStrike" kern="1200" cap="none" spc="0" normalizeH="0" baseline="0" noProof="0" dirty="0">
              <a:ln>
                <a:noFill/>
              </a:ln>
              <a:solidFill>
                <a:srgbClr val="00B050"/>
              </a:solidFill>
              <a:effectLst/>
              <a:uLnTx/>
              <a:uFillTx/>
              <a:latin typeface="Nunito Black" pitchFamily="2" charset="0"/>
              <a:ea typeface="+mn-ea"/>
              <a:cs typeface="+mn-cs"/>
            </a:endParaRPr>
          </a:p>
        </p:txBody>
      </p:sp>
      <p:pic>
        <p:nvPicPr>
          <p:cNvPr id="8" name="Picture 7"/>
          <p:cNvPicPr>
            <a:picLocks noChangeAspect="1"/>
          </p:cNvPicPr>
          <p:nvPr/>
        </p:nvPicPr>
        <p:blipFill>
          <a:blip r:embed="rId3"/>
          <a:stretch>
            <a:fillRect/>
          </a:stretch>
        </p:blipFill>
        <p:spPr>
          <a:xfrm>
            <a:off x="110693" y="110030"/>
            <a:ext cx="971686" cy="733527"/>
          </a:xfrm>
          <a:prstGeom prst="ellipse">
            <a:avLst/>
          </a:prstGeom>
        </p:spPr>
      </p:pic>
      <p:grpSp>
        <p:nvGrpSpPr>
          <p:cNvPr id="5" name="Group 4"/>
          <p:cNvGrpSpPr/>
          <p:nvPr/>
        </p:nvGrpSpPr>
        <p:grpSpPr>
          <a:xfrm>
            <a:off x="-212037" y="268940"/>
            <a:ext cx="12081307" cy="6212541"/>
            <a:chOff x="-212037" y="268940"/>
            <a:chExt cx="12081307" cy="6212541"/>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037" y="268940"/>
              <a:ext cx="12081307" cy="6212541"/>
            </a:xfrm>
            <a:prstGeom prst="rect">
              <a:avLst/>
            </a:prstGeom>
          </p:spPr>
        </p:pic>
        <p:sp>
          <p:nvSpPr>
            <p:cNvPr id="9" name="Rounded Rectangle 8"/>
            <p:cNvSpPr/>
            <p:nvPr/>
          </p:nvSpPr>
          <p:spPr>
            <a:xfrm>
              <a:off x="1772789" y="3523127"/>
              <a:ext cx="8124246" cy="2145268"/>
            </a:xfrm>
            <a:prstGeom prst="roundRect">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b.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0"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002060"/>
                  </a:solidFill>
                  <a:effectLst/>
                  <a:uLnTx/>
                  <a:uFillTx/>
                  <a:latin typeface="Nunito Black" pitchFamily="2" charset="0"/>
                  <a:ea typeface="+mn-ea"/>
                  <a:cs typeface="+mn-cs"/>
                </a:rPr>
                <a:t>văn</a:t>
              </a:r>
              <a:r>
                <a:rPr kumimoji="0" lang="en-US" sz="2400" b="0"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002060"/>
                  </a:solidFill>
                  <a:effectLst/>
                  <a:uLnTx/>
                  <a:uFillTx/>
                  <a:latin typeface="Nunito Black" pitchFamily="2" charset="0"/>
                  <a:ea typeface="+mn-ea"/>
                  <a:cs typeface="+mn-cs"/>
                </a:rPr>
                <a:t>có</a:t>
              </a:r>
              <a:r>
                <a:rPr kumimoji="0" lang="en-US" sz="2400" b="0"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002060"/>
                  </a:solidFill>
                  <a:effectLst/>
                  <a:uLnTx/>
                  <a:uFillTx/>
                  <a:latin typeface="Nunito Black" pitchFamily="2" charset="0"/>
                  <a:ea typeface="+mn-ea"/>
                  <a:cs typeface="+mn-cs"/>
                </a:rPr>
                <a:t>chứa</a:t>
              </a:r>
              <a:r>
                <a:rPr kumimoji="0" lang="en-US" sz="2400" b="0"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002060"/>
                  </a:solidFill>
                  <a:effectLst/>
                  <a:uLnTx/>
                  <a:uFillTx/>
                  <a:latin typeface="Nunito Black" pitchFamily="2" charset="0"/>
                  <a:ea typeface="+mn-ea"/>
                  <a:cs typeface="+mn-cs"/>
                </a:rPr>
                <a:t>hình</a:t>
              </a:r>
              <a:r>
                <a:rPr kumimoji="0" lang="en-US" sz="2400" b="0"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002060"/>
                  </a:solidFill>
                  <a:effectLst/>
                  <a:uLnTx/>
                  <a:uFillTx/>
                  <a:latin typeface="Nunito Black" pitchFamily="2" charset="0"/>
                  <a:ea typeface="+mn-ea"/>
                  <a:cs typeface="+mn-cs"/>
                </a:rPr>
                <a:t>ảnh</a:t>
              </a:r>
              <a:r>
                <a:rPr kumimoji="0" lang="en-US" sz="2400" b="0" i="0" u="none" strike="noStrike" kern="1200" cap="none" spc="0" normalizeH="0" noProof="0" dirty="0">
                  <a:ln>
                    <a:noFill/>
                  </a:ln>
                  <a:solidFill>
                    <a:srgbClr val="002060"/>
                  </a:solidFill>
                  <a:effectLst/>
                  <a:uLnTx/>
                  <a:uFillTx/>
                  <a:latin typeface="Nunito Black" pitchFamily="2" charset="0"/>
                  <a:ea typeface="+mn-ea"/>
                  <a:cs typeface="+mn-cs"/>
                </a:rPr>
                <a:t> so </a:t>
              </a:r>
              <a:r>
                <a:rPr kumimoji="0" lang="en-US" sz="2400" b="0" i="0" u="none" strike="noStrike" kern="1200" cap="none" spc="0" normalizeH="0" noProof="0" dirty="0" err="1">
                  <a:ln>
                    <a:noFill/>
                  </a:ln>
                  <a:solidFill>
                    <a:srgbClr val="002060"/>
                  </a:solidFill>
                  <a:effectLst/>
                  <a:uLnTx/>
                  <a:uFillTx/>
                  <a:latin typeface="Nunito Black" pitchFamily="2" charset="0"/>
                  <a:ea typeface="+mn-ea"/>
                  <a:cs typeface="+mn-cs"/>
                </a:rPr>
                <a:t>sánh</a:t>
              </a:r>
              <a:r>
                <a:rPr kumimoji="0" lang="en-US" sz="2400" b="0" i="0" u="none" strike="noStrike" kern="1200" cap="none" spc="0" normalizeH="0" noProof="0" dirty="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Đông</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hồ</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nhà</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tôi</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có</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tiếng</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chuông</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reo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ác</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thật</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vang</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và</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trong</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như</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dế</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cộ</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gáy</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sau</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đêm</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a:ln>
                    <a:noFill/>
                  </a:ln>
                  <a:solidFill>
                    <a:srgbClr val="FF0000"/>
                  </a:solidFill>
                  <a:effectLst/>
                  <a:uLnTx/>
                  <a:uFillTx/>
                  <a:latin typeface="Nunito Black" pitchFamily="2" charset="0"/>
                  <a:ea typeface="+mn-ea"/>
                  <a:cs typeface="+mn-cs"/>
                </a:rPr>
                <a:t>mưa</a:t>
              </a:r>
              <a:r>
                <a:rPr kumimoji="0" lang="en-US" sz="2400" b="0" i="0" u="none" strike="noStrike" kern="1200" cap="none" spc="0" normalizeH="0" noProof="0" dirty="0">
                  <a:ln>
                    <a:noFill/>
                  </a:ln>
                  <a:solidFill>
                    <a:srgbClr val="FF0000"/>
                  </a:solidFill>
                  <a:effectLst/>
                  <a:uLnTx/>
                  <a:uFillTx/>
                  <a:latin typeface="Nunito Black" pitchFamily="2"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aseline="0" dirty="0">
                  <a:solidFill>
                    <a:srgbClr val="FF0000"/>
                  </a:solidFill>
                  <a:latin typeface="Nunito Black" pitchFamily="2" charset="0"/>
                </a:rPr>
                <a:t>+</a:t>
              </a:r>
              <a:r>
                <a:rPr lang="en-US" sz="2400" dirty="0">
                  <a:solidFill>
                    <a:srgbClr val="FF0000"/>
                  </a:solidFill>
                  <a:latin typeface="Nunito Black" pitchFamily="2" charset="0"/>
                </a:rPr>
                <a:t> </a:t>
              </a:r>
              <a:r>
                <a:rPr lang="en-US" sz="2400" dirty="0" err="1">
                  <a:solidFill>
                    <a:srgbClr val="FF0000"/>
                  </a:solidFill>
                  <a:latin typeface="Nunito Black" pitchFamily="2" charset="0"/>
                </a:rPr>
                <a:t>Đặc</a:t>
              </a:r>
              <a:r>
                <a:rPr lang="en-US" sz="2400" dirty="0">
                  <a:solidFill>
                    <a:srgbClr val="FF0000"/>
                  </a:solidFill>
                  <a:latin typeface="Nunito Black" pitchFamily="2" charset="0"/>
                </a:rPr>
                <a:t> </a:t>
              </a:r>
              <a:r>
                <a:rPr lang="en-US" sz="2400" dirty="0" err="1">
                  <a:solidFill>
                    <a:srgbClr val="FF0000"/>
                  </a:solidFill>
                  <a:latin typeface="Nunito Black" pitchFamily="2" charset="0"/>
                </a:rPr>
                <a:t>biệt</a:t>
              </a:r>
              <a:r>
                <a:rPr lang="en-US" sz="2400" dirty="0">
                  <a:solidFill>
                    <a:srgbClr val="FF0000"/>
                  </a:solidFill>
                  <a:latin typeface="Nunito Black" pitchFamily="2" charset="0"/>
                </a:rPr>
                <a:t> </a:t>
              </a:r>
              <a:r>
                <a:rPr lang="en-US" sz="2400" dirty="0" err="1">
                  <a:solidFill>
                    <a:srgbClr val="FF0000"/>
                  </a:solidFill>
                  <a:latin typeface="Nunito Black" pitchFamily="2" charset="0"/>
                </a:rPr>
                <a:t>là</a:t>
              </a:r>
              <a:r>
                <a:rPr lang="en-US" sz="2400" dirty="0">
                  <a:solidFill>
                    <a:srgbClr val="FF0000"/>
                  </a:solidFill>
                  <a:latin typeface="Nunito Black" pitchFamily="2" charset="0"/>
                </a:rPr>
                <a:t> </a:t>
              </a:r>
              <a:r>
                <a:rPr lang="en-US" sz="2400" dirty="0" err="1">
                  <a:solidFill>
                    <a:srgbClr val="FF0000"/>
                  </a:solidFill>
                  <a:latin typeface="Nunito Black" pitchFamily="2" charset="0"/>
                </a:rPr>
                <a:t>tối</a:t>
              </a:r>
              <a:r>
                <a:rPr lang="en-US" sz="2400" dirty="0">
                  <a:solidFill>
                    <a:srgbClr val="FF0000"/>
                  </a:solidFill>
                  <a:latin typeface="Nunito Black" pitchFamily="2" charset="0"/>
                </a:rPr>
                <a:t> </a:t>
              </a:r>
              <a:r>
                <a:rPr lang="en-US" sz="2400" dirty="0" err="1">
                  <a:solidFill>
                    <a:srgbClr val="FF0000"/>
                  </a:solidFill>
                  <a:latin typeface="Nunito Black" pitchFamily="2" charset="0"/>
                </a:rPr>
                <a:t>không</a:t>
              </a:r>
              <a:r>
                <a:rPr lang="en-US" sz="2400" dirty="0">
                  <a:solidFill>
                    <a:srgbClr val="FF0000"/>
                  </a:solidFill>
                  <a:latin typeface="Nunito Black" pitchFamily="2" charset="0"/>
                </a:rPr>
                <a:t> </a:t>
              </a:r>
              <a:r>
                <a:rPr lang="en-US" sz="2400" dirty="0" err="1">
                  <a:solidFill>
                    <a:srgbClr val="FF0000"/>
                  </a:solidFill>
                  <a:latin typeface="Nunito Black" pitchFamily="2" charset="0"/>
                </a:rPr>
                <a:t>có</a:t>
              </a:r>
              <a:r>
                <a:rPr lang="en-US" sz="2400" dirty="0">
                  <a:solidFill>
                    <a:srgbClr val="FF0000"/>
                  </a:solidFill>
                  <a:latin typeface="Nunito Black" pitchFamily="2" charset="0"/>
                </a:rPr>
                <a:t> </a:t>
              </a:r>
              <a:r>
                <a:rPr lang="en-US" sz="2400" dirty="0" err="1">
                  <a:solidFill>
                    <a:srgbClr val="FF0000"/>
                  </a:solidFill>
                  <a:latin typeface="Nunito Black" pitchFamily="2" charset="0"/>
                </a:rPr>
                <a:t>đèn</a:t>
              </a:r>
              <a:r>
                <a:rPr lang="en-US" sz="2400" dirty="0">
                  <a:solidFill>
                    <a:srgbClr val="FF0000"/>
                  </a:solidFill>
                  <a:latin typeface="Nunito Black" pitchFamily="2" charset="0"/>
                </a:rPr>
                <a:t>, </a:t>
              </a:r>
              <a:r>
                <a:rPr lang="en-US" sz="2400" dirty="0" err="1">
                  <a:solidFill>
                    <a:srgbClr val="FF0000"/>
                  </a:solidFill>
                  <a:latin typeface="Nunito Black" pitchFamily="2" charset="0"/>
                </a:rPr>
                <a:t>hai</a:t>
              </a:r>
              <a:r>
                <a:rPr lang="en-US" sz="2400" dirty="0">
                  <a:solidFill>
                    <a:srgbClr val="FF0000"/>
                  </a:solidFill>
                  <a:latin typeface="Nunito Black" pitchFamily="2" charset="0"/>
                </a:rPr>
                <a:t> </a:t>
              </a:r>
              <a:r>
                <a:rPr lang="en-US" sz="2400" dirty="0" err="1">
                  <a:solidFill>
                    <a:srgbClr val="FF0000"/>
                  </a:solidFill>
                  <a:latin typeface="Nunito Black" pitchFamily="2" charset="0"/>
                </a:rPr>
                <a:t>cái</a:t>
              </a:r>
              <a:r>
                <a:rPr lang="en-US" sz="2400" dirty="0">
                  <a:solidFill>
                    <a:srgbClr val="FF0000"/>
                  </a:solidFill>
                  <a:latin typeface="Nunito Black" pitchFamily="2" charset="0"/>
                </a:rPr>
                <a:t> </a:t>
              </a:r>
              <a:r>
                <a:rPr lang="en-US" sz="2400" dirty="0" err="1">
                  <a:solidFill>
                    <a:srgbClr val="FF0000"/>
                  </a:solidFill>
                  <a:latin typeface="Nunito Black" pitchFamily="2" charset="0"/>
                </a:rPr>
                <a:t>kim</a:t>
              </a:r>
              <a:r>
                <a:rPr lang="en-US" sz="2400" dirty="0">
                  <a:solidFill>
                    <a:srgbClr val="FF0000"/>
                  </a:solidFill>
                  <a:latin typeface="Nunito Black" pitchFamily="2" charset="0"/>
                </a:rPr>
                <a:t> </a:t>
              </a:r>
              <a:r>
                <a:rPr lang="en-US" sz="2400" dirty="0" err="1">
                  <a:solidFill>
                    <a:srgbClr val="FF0000"/>
                  </a:solidFill>
                  <a:latin typeface="Nunito Black" pitchFamily="2" charset="0"/>
                </a:rPr>
                <a:t>của</a:t>
              </a:r>
              <a:r>
                <a:rPr lang="en-US" sz="2400" dirty="0">
                  <a:solidFill>
                    <a:srgbClr val="FF0000"/>
                  </a:solidFill>
                  <a:latin typeface="Nunito Black" pitchFamily="2" charset="0"/>
                </a:rPr>
                <a:t> </a:t>
              </a:r>
              <a:r>
                <a:rPr lang="en-US" sz="2400" dirty="0" err="1">
                  <a:solidFill>
                    <a:srgbClr val="FF0000"/>
                  </a:solidFill>
                  <a:latin typeface="Nunito Black" pitchFamily="2" charset="0"/>
                </a:rPr>
                <a:t>nó</a:t>
              </a:r>
              <a:r>
                <a:rPr lang="en-US" sz="2400" dirty="0">
                  <a:solidFill>
                    <a:srgbClr val="FF0000"/>
                  </a:solidFill>
                  <a:latin typeface="Nunito Black" pitchFamily="2" charset="0"/>
                </a:rPr>
                <a:t> </a:t>
              </a:r>
              <a:r>
                <a:rPr lang="en-US" sz="2400" dirty="0" err="1">
                  <a:solidFill>
                    <a:srgbClr val="FF0000"/>
                  </a:solidFill>
                  <a:latin typeface="Nunito Black" pitchFamily="2" charset="0"/>
                </a:rPr>
                <a:t>cứ</a:t>
              </a:r>
              <a:r>
                <a:rPr lang="en-US" sz="2400" dirty="0">
                  <a:solidFill>
                    <a:srgbClr val="FF0000"/>
                  </a:solidFill>
                  <a:latin typeface="Nunito Black" pitchFamily="2" charset="0"/>
                </a:rPr>
                <a:t> </a:t>
              </a:r>
              <a:r>
                <a:rPr lang="en-US" sz="2400" dirty="0" err="1">
                  <a:solidFill>
                    <a:srgbClr val="FF0000"/>
                  </a:solidFill>
                  <a:latin typeface="Nunito Black" pitchFamily="2" charset="0"/>
                </a:rPr>
                <a:t>sáng</a:t>
              </a:r>
              <a:r>
                <a:rPr lang="en-US" sz="2400" dirty="0">
                  <a:solidFill>
                    <a:srgbClr val="FF0000"/>
                  </a:solidFill>
                  <a:latin typeface="Nunito Black" pitchFamily="2" charset="0"/>
                </a:rPr>
                <a:t> </a:t>
              </a:r>
              <a:r>
                <a:rPr lang="en-US" sz="2400" dirty="0" err="1">
                  <a:solidFill>
                    <a:srgbClr val="FF0000"/>
                  </a:solidFill>
                  <a:latin typeface="Nunito Black" pitchFamily="2" charset="0"/>
                </a:rPr>
                <a:t>loé</a:t>
              </a:r>
              <a:r>
                <a:rPr lang="en-US" sz="2400" dirty="0">
                  <a:solidFill>
                    <a:srgbClr val="FF0000"/>
                  </a:solidFill>
                  <a:latin typeface="Nunito Black" pitchFamily="2" charset="0"/>
                </a:rPr>
                <a:t> </a:t>
              </a:r>
              <a:r>
                <a:rPr lang="en-US" sz="2400" dirty="0" err="1">
                  <a:solidFill>
                    <a:srgbClr val="FF0000"/>
                  </a:solidFill>
                  <a:latin typeface="Nunito Black" pitchFamily="2" charset="0"/>
                </a:rPr>
                <a:t>lên</a:t>
              </a:r>
              <a:r>
                <a:rPr lang="en-US" sz="2400" dirty="0">
                  <a:solidFill>
                    <a:srgbClr val="FF0000"/>
                  </a:solidFill>
                  <a:latin typeface="Nunito Black" pitchFamily="2" charset="0"/>
                </a:rPr>
                <a:t> </a:t>
              </a:r>
              <a:r>
                <a:rPr lang="en-US" sz="2400" dirty="0" err="1">
                  <a:solidFill>
                    <a:srgbClr val="FF0000"/>
                  </a:solidFill>
                  <a:latin typeface="Nunito Black" pitchFamily="2" charset="0"/>
                </a:rPr>
                <a:t>như</a:t>
              </a:r>
              <a:r>
                <a:rPr lang="en-US" sz="2400" dirty="0">
                  <a:solidFill>
                    <a:srgbClr val="FF0000"/>
                  </a:solidFill>
                  <a:latin typeface="Nunito Black" pitchFamily="2" charset="0"/>
                </a:rPr>
                <a:t> </a:t>
              </a:r>
              <a:r>
                <a:rPr lang="en-US" sz="2400" dirty="0" err="1">
                  <a:solidFill>
                    <a:srgbClr val="FF0000"/>
                  </a:solidFill>
                  <a:latin typeface="Nunito Black" pitchFamily="2" charset="0"/>
                </a:rPr>
                <a:t>đom</a:t>
              </a:r>
              <a:r>
                <a:rPr lang="en-US" sz="2400" dirty="0">
                  <a:solidFill>
                    <a:srgbClr val="FF0000"/>
                  </a:solidFill>
                  <a:latin typeface="Nunito Black" pitchFamily="2" charset="0"/>
                </a:rPr>
                <a:t> </a:t>
              </a:r>
              <a:r>
                <a:rPr lang="en-US" sz="2400" dirty="0" err="1">
                  <a:solidFill>
                    <a:srgbClr val="FF0000"/>
                  </a:solidFill>
                  <a:latin typeface="Nunito Black" pitchFamily="2" charset="0"/>
                </a:rPr>
                <a:t>đóm</a:t>
              </a:r>
              <a:r>
                <a:rPr lang="en-US" sz="2400" dirty="0">
                  <a:solidFill>
                    <a:srgbClr val="FF0000"/>
                  </a:solidFill>
                  <a:latin typeface="Nunito Black" pitchFamily="2" charset="0"/>
                </a:rPr>
                <a:t>.</a:t>
              </a:r>
              <a:endParaRPr kumimoji="0" lang="vi-VN" sz="2400" b="0" i="0" u="none" strike="noStrike" kern="1200" cap="none" spc="0" normalizeH="0" baseline="0" noProof="0" dirty="0">
                <a:ln>
                  <a:noFill/>
                </a:ln>
                <a:solidFill>
                  <a:srgbClr val="FF0000"/>
                </a:solidFill>
                <a:effectLst/>
                <a:uLnTx/>
                <a:uFillTx/>
                <a:latin typeface="Nunito Black" pitchFamily="2" charset="0"/>
              </a:endParaRPr>
            </a:p>
          </p:txBody>
        </p:sp>
      </p:grpSp>
      <p:pic>
        <p:nvPicPr>
          <p:cNvPr id="46082" name="Picture 2" descr="Vẽ Tay đồng Hồ Báo Thức Hoạt Hình đồng Hồ Báo Thức Hình ảnh | Định dạng hình  ảnh PSD 611634684| vn.lovepik.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3023" y1="75434" x2="33023" y2="75434"/>
                        <a14:foregroundMark x1="33023" y1="75434" x2="33023" y2="75434"/>
                        <a14:foregroundMark x1="50233" y1="34393" x2="50233" y2="34393"/>
                        <a14:foregroundMark x1="50233" y1="34393" x2="50233" y2="34393"/>
                        <a14:foregroundMark x1="50233" y1="34393" x2="50233" y2="34393"/>
                        <a14:foregroundMark x1="50233" y1="34393" x2="34302" y2="74711"/>
                        <a14:foregroundMark x1="34302" y1="43497" x2="34302" y2="43497"/>
                        <a14:foregroundMark x1="63023" y1="69364" x2="63023" y2="69364"/>
                        <a14:foregroundMark x1="31279" y1="45087" x2="63721" y2="67919"/>
                        <a14:foregroundMark x1="42209" y1="37428" x2="67907" y2="53468"/>
                        <a14:foregroundMark x1="44070" y1="73121" x2="61163" y2="36705"/>
                        <a14:foregroundMark x1="34302" y1="38150" x2="67907" y2="57948"/>
                        <a14:foregroundMark x1="31860" y1="62572" x2="60581" y2="38150"/>
                        <a14:foregroundMark x1="53837" y1="35116" x2="67326" y2="45087"/>
                        <a14:foregroundMark x1="48372" y1="73988" x2="63023" y2="68642"/>
                      </a14:backgroundRemoval>
                    </a14:imgEffect>
                  </a14:imgLayer>
                </a14:imgProps>
              </a:ext>
              <a:ext uri="{28A0092B-C50C-407E-A947-70E740481C1C}">
                <a14:useLocalDpi xmlns:a14="http://schemas.microsoft.com/office/drawing/2010/main" val="0"/>
              </a:ext>
            </a:extLst>
          </a:blip>
          <a:srcRect/>
          <a:stretch>
            <a:fillRect/>
          </a:stretch>
        </p:blipFill>
        <p:spPr bwMode="auto">
          <a:xfrm>
            <a:off x="9910192" y="5007409"/>
            <a:ext cx="2196545" cy="1767452"/>
          </a:xfrm>
          <a:prstGeom prst="rect">
            <a:avLst/>
          </a:prstGeom>
          <a:noFill/>
          <a:extLst>
            <a:ext uri="{909E8E84-426E-40DD-AFC4-6F175D3DCCD1}">
              <a14:hiddenFill xmlns:a14="http://schemas.microsoft.com/office/drawing/2010/main">
                <a:solidFill>
                  <a:srgbClr val="FFFFFF"/>
                </a:solidFill>
              </a14:hiddenFill>
            </a:ext>
          </a:extLst>
        </p:spPr>
      </p:pic>
      <p:pic>
        <p:nvPicPr>
          <p:cNvPr id="46084" name="Picture 4" descr="Phim Hoạt Hình Vẽ Tay đồng Hồ Báo Thức Màu đỏ Hình ảnh | Định dạng hình ảnh  AI 401500143|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100000" l="10000" r="90000"/>
                    </a14:imgEffect>
                  </a14:imgLayer>
                </a14:imgProps>
              </a:ext>
              <a:ext uri="{28A0092B-C50C-407E-A947-70E740481C1C}">
                <a14:useLocalDpi xmlns:a14="http://schemas.microsoft.com/office/drawing/2010/main" val="0"/>
              </a:ext>
            </a:extLst>
          </a:blip>
          <a:srcRect/>
          <a:stretch>
            <a:fillRect/>
          </a:stretch>
        </p:blipFill>
        <p:spPr bwMode="auto">
          <a:xfrm>
            <a:off x="-45231" y="4900928"/>
            <a:ext cx="1580553" cy="1580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377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0693" y="110030"/>
            <a:ext cx="971686" cy="733527"/>
          </a:xfrm>
          <a:prstGeom prst="ellipse">
            <a:avLst/>
          </a:prstGeom>
        </p:spPr>
      </p:pic>
      <p:sp>
        <p:nvSpPr>
          <p:cNvPr id="7" name="Rectangle 6"/>
          <p:cNvSpPr/>
          <p:nvPr/>
        </p:nvSpPr>
        <p:spPr>
          <a:xfrm>
            <a:off x="1297574" y="594360"/>
            <a:ext cx="913964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itchFamily="2" charset="0"/>
              </a:rPr>
              <a:t>Câu</a:t>
            </a:r>
            <a:r>
              <a:rPr kumimoji="0" lang="en-US" sz="2800" b="1" i="0" u="none" strike="noStrike" kern="1200" cap="none" spc="0" normalizeH="0" baseline="0" noProof="0" dirty="0">
                <a:ln>
                  <a:noFill/>
                </a:ln>
                <a:solidFill>
                  <a:srgbClr val="00B050"/>
                </a:solidFill>
                <a:effectLst/>
                <a:uLnTx/>
                <a:uFillTx/>
                <a:latin typeface="Nunito Black" pitchFamily="2" charset="0"/>
              </a:rPr>
              <a:t> 5: </a:t>
            </a:r>
            <a:r>
              <a:rPr kumimoji="0" lang="en-US" sz="2800" b="1" i="0" u="none" strike="noStrike" kern="1200" cap="none" spc="0" normalizeH="0" baseline="0" noProof="0" dirty="0" err="1">
                <a:ln>
                  <a:noFill/>
                </a:ln>
                <a:solidFill>
                  <a:srgbClr val="00B050"/>
                </a:solidFill>
                <a:effectLst/>
                <a:uLnTx/>
                <a:uFillTx/>
                <a:latin typeface="Nunito Black" pitchFamily="2" charset="0"/>
              </a:rPr>
              <a:t>Viết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đoạn</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văn</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tả</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một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đồ</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vật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em</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yêu</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thích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2107531" y="1454526"/>
            <a:ext cx="7097115" cy="3286584"/>
          </a:xfrm>
          <a:prstGeom prst="rect">
            <a:avLst/>
          </a:prstGeom>
          <a:ln>
            <a:noFill/>
          </a:ln>
          <a:effectLst>
            <a:softEdge rad="112500"/>
          </a:effectLst>
        </p:spPr>
      </p:pic>
      <p:pic>
        <p:nvPicPr>
          <p:cNvPr id="6" name="Picture 5"/>
          <p:cNvPicPr>
            <a:picLocks noChangeAspect="1"/>
          </p:cNvPicPr>
          <p:nvPr/>
        </p:nvPicPr>
        <p:blipFill>
          <a:blip r:embed="rId5"/>
          <a:stretch>
            <a:fillRect/>
          </a:stretch>
        </p:blipFill>
        <p:spPr>
          <a:xfrm>
            <a:off x="690494" y="4963180"/>
            <a:ext cx="2274776" cy="1454857"/>
          </a:xfrm>
          <a:prstGeom prst="rect">
            <a:avLst/>
          </a:prstGeom>
          <a:ln>
            <a:noFill/>
          </a:ln>
          <a:effectLst>
            <a:softEdge rad="112500"/>
          </a:effectLst>
        </p:spPr>
      </p:pic>
      <p:pic>
        <p:nvPicPr>
          <p:cNvPr id="11" name="Picture 10"/>
          <p:cNvPicPr>
            <a:picLocks noChangeAspect="1"/>
          </p:cNvPicPr>
          <p:nvPr/>
        </p:nvPicPr>
        <p:blipFill>
          <a:blip r:embed="rId6"/>
          <a:stretch>
            <a:fillRect/>
          </a:stretch>
        </p:blipFill>
        <p:spPr>
          <a:xfrm>
            <a:off x="9918035" y="5160562"/>
            <a:ext cx="1038370" cy="1257475"/>
          </a:xfrm>
          <a:prstGeom prst="rect">
            <a:avLst/>
          </a:prstGeom>
        </p:spPr>
      </p:pic>
      <p:pic>
        <p:nvPicPr>
          <p:cNvPr id="34818" name="Picture 2" descr="Pencil Drawing Clip Art - Vẽ Cây Bút Chì, HD Png Download , Transparent Png  Image - PNGite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89914" l="0" r="95210">
                        <a14:foregroundMark x1="27545" y1="35735" x2="27545" y2="35735"/>
                        <a14:foregroundMark x1="29341" y1="32853" x2="29341" y2="32853"/>
                        <a14:foregroundMark x1="30539" y1="31988" x2="30539" y2="31988"/>
                        <a14:foregroundMark x1="54790" y1="15850" x2="54790" y2="15850"/>
                        <a14:foregroundMark x1="54790" y1="15850" x2="54790" y2="15850"/>
                        <a14:foregroundMark x1="54790" y1="15850" x2="54790" y2="15850"/>
                        <a14:foregroundMark x1="49102" y1="21037" x2="49102" y2="21037"/>
                        <a14:foregroundMark x1="49102" y1="20173" x2="49102" y2="20173"/>
                      </a14:backgroundRemoval>
                    </a14:imgEffect>
                  </a14:imgLayer>
                </a14:imgProps>
              </a:ext>
              <a:ext uri="{28A0092B-C50C-407E-A947-70E740481C1C}">
                <a14:useLocalDpi xmlns:a14="http://schemas.microsoft.com/office/drawing/2010/main" val="0"/>
              </a:ext>
            </a:extLst>
          </a:blip>
          <a:srcRect/>
          <a:stretch>
            <a:fillRect/>
          </a:stretch>
        </p:blipFill>
        <p:spPr bwMode="auto">
          <a:xfrm rot="16200000">
            <a:off x="3562016" y="5002904"/>
            <a:ext cx="1388297" cy="14415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9">
            <a:extLst>
              <a:ext uri="{BEBA8EAE-BF5A-486C-A8C5-ECC9F3942E4B}">
                <a14:imgProps xmlns:a14="http://schemas.microsoft.com/office/drawing/2010/main">
                  <a14:imgLayer r:embed="rId10">
                    <a14:imgEffect>
                      <a14:backgroundRemoval t="0" b="100000" l="0" r="99432"/>
                    </a14:imgEffect>
                  </a14:imgLayer>
                </a14:imgProps>
              </a:ext>
            </a:extLst>
          </a:blip>
          <a:stretch>
            <a:fillRect/>
          </a:stretch>
        </p:blipFill>
        <p:spPr>
          <a:xfrm>
            <a:off x="5388312" y="5055572"/>
            <a:ext cx="1676634" cy="1362265"/>
          </a:xfrm>
          <a:prstGeom prst="rect">
            <a:avLst/>
          </a:prstGeom>
        </p:spPr>
      </p:pic>
      <p:pic>
        <p:nvPicPr>
          <p:cNvPr id="13" name="Picture 12"/>
          <p:cNvPicPr>
            <a:picLocks noChangeAspect="1"/>
          </p:cNvPicPr>
          <p:nvPr/>
        </p:nvPicPr>
        <p:blipFill>
          <a:blip r:embed="rId11">
            <a:extLst>
              <a:ext uri="{BEBA8EAE-BF5A-486C-A8C5-ECC9F3942E4B}">
                <a14:imgProps xmlns:a14="http://schemas.microsoft.com/office/drawing/2010/main">
                  <a14:imgLayer r:embed="rId12">
                    <a14:imgEffect>
                      <a14:backgroundRemoval t="1325" b="100000" l="0" r="100000"/>
                    </a14:imgEffect>
                  </a14:imgLayer>
                </a14:imgProps>
              </a:ext>
            </a:extLst>
          </a:blip>
          <a:stretch>
            <a:fillRect/>
          </a:stretch>
        </p:blipFill>
        <p:spPr>
          <a:xfrm>
            <a:off x="7472367" y="5462453"/>
            <a:ext cx="2038246" cy="970900"/>
          </a:xfrm>
          <a:prstGeom prst="rect">
            <a:avLst/>
          </a:prstGeom>
        </p:spPr>
      </p:pic>
    </p:spTree>
    <p:extLst>
      <p:ext uri="{BB962C8B-B14F-4D97-AF65-F5344CB8AC3E}">
        <p14:creationId xmlns:p14="http://schemas.microsoft.com/office/powerpoint/2010/main" val="31931646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0693" y="110030"/>
            <a:ext cx="971686" cy="733527"/>
          </a:xfrm>
          <a:prstGeom prst="ellipse">
            <a:avLst/>
          </a:prstGeom>
        </p:spPr>
      </p:pic>
      <p:sp>
        <p:nvSpPr>
          <p:cNvPr id="5" name="Rounded Rectangle 4"/>
          <p:cNvSpPr/>
          <p:nvPr/>
        </p:nvSpPr>
        <p:spPr>
          <a:xfrm>
            <a:off x="661852" y="1370653"/>
            <a:ext cx="10951030" cy="3371136"/>
          </a:xfrm>
          <a:prstGeom prst="roundRect">
            <a:avLst/>
          </a:prstGeom>
          <a:solidFill>
            <a:schemeClr val="accent5">
              <a:lumMod val="20000"/>
              <a:lumOff val="80000"/>
            </a:schemeClr>
          </a:solidFill>
        </p:spPr>
        <p:txBody>
          <a:bodyPr wrap="square">
            <a:spAutoFit/>
          </a:bodyPr>
          <a:lstStyle/>
          <a:p>
            <a:pPr algn="ctr"/>
            <a:r>
              <a:rPr lang="vi-VN" sz="2400" b="1" dirty="0">
                <a:solidFill>
                  <a:srgbClr val="FF0000"/>
                </a:solidFill>
                <a:latin typeface="Nunito Black" pitchFamily="2" charset="0"/>
              </a:rPr>
              <a:t>Bài tham khảo 1:</a:t>
            </a:r>
            <a:endParaRPr lang="vi-VN" sz="2400" dirty="0">
              <a:solidFill>
                <a:srgbClr val="FF0000"/>
              </a:solidFill>
              <a:latin typeface="Nunito Black" pitchFamily="2" charset="0"/>
            </a:endParaRPr>
          </a:p>
          <a:p>
            <a:pPr algn="just"/>
            <a:r>
              <a:rPr lang="en-US" sz="2400" dirty="0">
                <a:solidFill>
                  <a:srgbClr val="002060"/>
                </a:solidFill>
                <a:latin typeface="Nunito Black" pitchFamily="2" charset="0"/>
              </a:rPr>
              <a:t>	</a:t>
            </a:r>
            <a:r>
              <a:rPr lang="vi-VN" sz="2400" dirty="0">
                <a:solidFill>
                  <a:srgbClr val="002060"/>
                </a:solidFill>
                <a:latin typeface="Nunito Black" pitchFamily="2" charset="0"/>
              </a:rPr>
              <a:t>Nhân dịp năm học mới, em được mẹ mua cho một chiếc hộp bút. Chiếc hộp được làm bằng vải, có màu xanh lá cây. Hộp bút có hình chữ nhật. Chiều dài là 20 xăng-ti-mét và chiều rộng là rộng 5 xăng-ti-mét. Mặt trên của hộp bút có in hình một chú lợn rất ngộ nghĩnh, đáng yêu. Hộp bút có hai ngăn, có khóa để đóng mở. Chiếc hộp bút giúp em đựng được các đồ dùng học tập khác như bút chì, bút mực, thước kẻ, tẩy,... Em rất thích chiếc hộp bút này và sẽ giữ gìn nó thật cẩn thận.</a:t>
            </a:r>
          </a:p>
        </p:txBody>
      </p:sp>
      <p:sp>
        <p:nvSpPr>
          <p:cNvPr id="6" name="Rectangle 5"/>
          <p:cNvSpPr/>
          <p:nvPr/>
        </p:nvSpPr>
        <p:spPr>
          <a:xfrm>
            <a:off x="1297574" y="594360"/>
            <a:ext cx="913964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itchFamily="2" charset="0"/>
              </a:rPr>
              <a:t>Câu</a:t>
            </a:r>
            <a:r>
              <a:rPr kumimoji="0" lang="en-US" sz="2800" b="1" i="0" u="none" strike="noStrike" kern="1200" cap="none" spc="0" normalizeH="0" baseline="0" noProof="0" dirty="0">
                <a:ln>
                  <a:noFill/>
                </a:ln>
                <a:solidFill>
                  <a:srgbClr val="00B050"/>
                </a:solidFill>
                <a:effectLst/>
                <a:uLnTx/>
                <a:uFillTx/>
                <a:latin typeface="Nunito Black" pitchFamily="2" charset="0"/>
              </a:rPr>
              <a:t> 5: </a:t>
            </a:r>
            <a:r>
              <a:rPr kumimoji="0" lang="en-US" sz="2800" b="1" i="0" u="none" strike="noStrike" kern="1200" cap="none" spc="0" normalizeH="0" baseline="0" noProof="0" dirty="0" err="1">
                <a:ln>
                  <a:noFill/>
                </a:ln>
                <a:solidFill>
                  <a:srgbClr val="00B050"/>
                </a:solidFill>
                <a:effectLst/>
                <a:uLnTx/>
                <a:uFillTx/>
                <a:latin typeface="Nunito Black" pitchFamily="2" charset="0"/>
              </a:rPr>
              <a:t>Viết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đoạn</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văn</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tả</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một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đồ</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vật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em</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yêu</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thích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14"/>
          <p:cNvPicPr>
            <a:picLocks noChangeAspect="1"/>
          </p:cNvPicPr>
          <p:nvPr/>
        </p:nvPicPr>
        <p:blipFill>
          <a:blip r:embed="rId4"/>
          <a:stretch>
            <a:fillRect/>
          </a:stretch>
        </p:blipFill>
        <p:spPr>
          <a:xfrm>
            <a:off x="690494" y="4963180"/>
            <a:ext cx="2274776" cy="1454857"/>
          </a:xfrm>
          <a:prstGeom prst="rect">
            <a:avLst/>
          </a:prstGeom>
          <a:ln>
            <a:noFill/>
          </a:ln>
          <a:effectLst>
            <a:softEdge rad="112500"/>
          </a:effectLst>
        </p:spPr>
      </p:pic>
      <p:pic>
        <p:nvPicPr>
          <p:cNvPr id="16" name="Picture 15"/>
          <p:cNvPicPr>
            <a:picLocks noChangeAspect="1"/>
          </p:cNvPicPr>
          <p:nvPr/>
        </p:nvPicPr>
        <p:blipFill>
          <a:blip r:embed="rId5"/>
          <a:stretch>
            <a:fillRect/>
          </a:stretch>
        </p:blipFill>
        <p:spPr>
          <a:xfrm>
            <a:off x="9918035" y="5160562"/>
            <a:ext cx="1038370" cy="1257475"/>
          </a:xfrm>
          <a:prstGeom prst="rect">
            <a:avLst/>
          </a:prstGeom>
        </p:spPr>
      </p:pic>
      <p:pic>
        <p:nvPicPr>
          <p:cNvPr id="17" name="Picture 2" descr="Pencil Drawing Clip Art - Vẽ Cây Bút Chì, HD Png Download , Transparent Png  Image - PNGite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89914" l="0" r="95210">
                        <a14:foregroundMark x1="27545" y1="35735" x2="27545" y2="35735"/>
                        <a14:foregroundMark x1="29341" y1="32853" x2="29341" y2="32853"/>
                        <a14:foregroundMark x1="30539" y1="31988" x2="30539" y2="31988"/>
                        <a14:foregroundMark x1="54790" y1="15850" x2="54790" y2="15850"/>
                        <a14:foregroundMark x1="54790" y1="15850" x2="54790" y2="15850"/>
                        <a14:foregroundMark x1="54790" y1="15850" x2="54790" y2="15850"/>
                        <a14:foregroundMark x1="49102" y1="21037" x2="49102" y2="21037"/>
                        <a14:foregroundMark x1="49102" y1="20173" x2="49102" y2="20173"/>
                      </a14:backgroundRemoval>
                    </a14:imgEffect>
                  </a14:imgLayer>
                </a14:imgProps>
              </a:ext>
              <a:ext uri="{28A0092B-C50C-407E-A947-70E740481C1C}">
                <a14:useLocalDpi xmlns:a14="http://schemas.microsoft.com/office/drawing/2010/main" val="0"/>
              </a:ext>
            </a:extLst>
          </a:blip>
          <a:srcRect/>
          <a:stretch>
            <a:fillRect/>
          </a:stretch>
        </p:blipFill>
        <p:spPr bwMode="auto">
          <a:xfrm rot="16200000">
            <a:off x="3562016" y="5002904"/>
            <a:ext cx="1388297" cy="144156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ackgroundRemoval t="0" b="100000" l="0" r="99432"/>
                    </a14:imgEffect>
                  </a14:imgLayer>
                </a14:imgProps>
              </a:ext>
            </a:extLst>
          </a:blip>
          <a:stretch>
            <a:fillRect/>
          </a:stretch>
        </p:blipFill>
        <p:spPr>
          <a:xfrm>
            <a:off x="5388312" y="5055572"/>
            <a:ext cx="1676634" cy="1362265"/>
          </a:xfrm>
          <a:prstGeom prst="rect">
            <a:avLst/>
          </a:prstGeom>
        </p:spPr>
      </p:pic>
      <p:pic>
        <p:nvPicPr>
          <p:cNvPr id="19" name="Picture 18"/>
          <p:cNvPicPr>
            <a:picLocks noChangeAspect="1"/>
          </p:cNvPicPr>
          <p:nvPr/>
        </p:nvPicPr>
        <p:blipFill>
          <a:blip r:embed="rId10">
            <a:extLst>
              <a:ext uri="{BEBA8EAE-BF5A-486C-A8C5-ECC9F3942E4B}">
                <a14:imgProps xmlns:a14="http://schemas.microsoft.com/office/drawing/2010/main">
                  <a14:imgLayer r:embed="rId11">
                    <a14:imgEffect>
                      <a14:backgroundRemoval t="1325" b="100000" l="0" r="100000"/>
                    </a14:imgEffect>
                  </a14:imgLayer>
                </a14:imgProps>
              </a:ext>
            </a:extLst>
          </a:blip>
          <a:stretch>
            <a:fillRect/>
          </a:stretch>
        </p:blipFill>
        <p:spPr>
          <a:xfrm>
            <a:off x="7472367" y="5462453"/>
            <a:ext cx="2038246" cy="970900"/>
          </a:xfrm>
          <a:prstGeom prst="rect">
            <a:avLst/>
          </a:prstGeom>
        </p:spPr>
      </p:pic>
    </p:spTree>
    <p:extLst>
      <p:ext uri="{BB962C8B-B14F-4D97-AF65-F5344CB8AC3E}">
        <p14:creationId xmlns:p14="http://schemas.microsoft.com/office/powerpoint/2010/main" val="299161975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0693" y="110030"/>
            <a:ext cx="971686" cy="733527"/>
          </a:xfrm>
          <a:prstGeom prst="ellipse">
            <a:avLst/>
          </a:prstGeom>
        </p:spPr>
      </p:pic>
      <p:sp>
        <p:nvSpPr>
          <p:cNvPr id="5" name="Rounded Rectangle 4"/>
          <p:cNvSpPr/>
          <p:nvPr/>
        </p:nvSpPr>
        <p:spPr>
          <a:xfrm>
            <a:off x="596536" y="1514346"/>
            <a:ext cx="10964093" cy="2962513"/>
          </a:xfrm>
          <a:prstGeom prst="roundRect">
            <a:avLst/>
          </a:prstGeom>
          <a:solidFill>
            <a:schemeClr val="accent2">
              <a:lumMod val="20000"/>
              <a:lumOff val="80000"/>
            </a:schemeClr>
          </a:solidFill>
        </p:spPr>
        <p:txBody>
          <a:bodyPr wrap="square">
            <a:spAutoFit/>
          </a:bodyPr>
          <a:lstStyle/>
          <a:p>
            <a:pPr algn="ctr"/>
            <a:r>
              <a:rPr lang="vi-VN" sz="2400" b="1" dirty="0">
                <a:solidFill>
                  <a:srgbClr val="FF0000"/>
                </a:solidFill>
                <a:latin typeface="Nunito Black" pitchFamily="2" charset="0"/>
              </a:rPr>
              <a:t>Bài tham khảo 2:</a:t>
            </a:r>
            <a:endParaRPr lang="vi-VN" sz="2400" dirty="0">
              <a:solidFill>
                <a:srgbClr val="FF0000"/>
              </a:solidFill>
              <a:latin typeface="Nunito Black" pitchFamily="2" charset="0"/>
            </a:endParaRPr>
          </a:p>
          <a:p>
            <a:pPr algn="just"/>
            <a:r>
              <a:rPr lang="en-US" sz="2400" dirty="0">
                <a:solidFill>
                  <a:srgbClr val="7030A0"/>
                </a:solidFill>
                <a:latin typeface="Nunito Black" pitchFamily="2" charset="0"/>
              </a:rPr>
              <a:t>	</a:t>
            </a:r>
            <a:r>
              <a:rPr lang="vi-VN" sz="2400" dirty="0">
                <a:solidFill>
                  <a:srgbClr val="7030A0"/>
                </a:solidFill>
                <a:latin typeface="Nunito Black" pitchFamily="2" charset="0"/>
              </a:rPr>
              <a:t>Hôm trước, bạn Hoa có tặng em một chiếc bút chì. Bề ngoài của cây bút chì được sơn màu hồng nhạt và được phủ kim tuyến lấp lánh rất đẹp. Chiếc bút dài khoảng 15 xăng-ti-mét. Phần đuôi bút có một cục tẩy nhỏ màu đen. Em luôn xem cây bút chì là người bạn đồng hành trên chặng đường học hành của em. Bạn bút chì giúp em vẽ được những bức tranh đẹp. Em rất yêu quý bạn bút chì của em.</a:t>
            </a:r>
          </a:p>
        </p:txBody>
      </p:sp>
      <p:sp>
        <p:nvSpPr>
          <p:cNvPr id="6" name="Rectangle 5"/>
          <p:cNvSpPr/>
          <p:nvPr/>
        </p:nvSpPr>
        <p:spPr>
          <a:xfrm>
            <a:off x="1297574" y="594360"/>
            <a:ext cx="913964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itchFamily="2" charset="0"/>
              </a:rPr>
              <a:t>Câu</a:t>
            </a:r>
            <a:r>
              <a:rPr kumimoji="0" lang="en-US" sz="2800" b="1" i="0" u="none" strike="noStrike" kern="1200" cap="none" spc="0" normalizeH="0" baseline="0" noProof="0" dirty="0">
                <a:ln>
                  <a:noFill/>
                </a:ln>
                <a:solidFill>
                  <a:srgbClr val="00B050"/>
                </a:solidFill>
                <a:effectLst/>
                <a:uLnTx/>
                <a:uFillTx/>
                <a:latin typeface="Nunito Black" pitchFamily="2" charset="0"/>
              </a:rPr>
              <a:t> 5: </a:t>
            </a:r>
            <a:r>
              <a:rPr kumimoji="0" lang="en-US" sz="2800" b="1" i="0" u="none" strike="noStrike" kern="1200" cap="none" spc="0" normalizeH="0" baseline="0" noProof="0" dirty="0" err="1">
                <a:ln>
                  <a:noFill/>
                </a:ln>
                <a:solidFill>
                  <a:srgbClr val="00B050"/>
                </a:solidFill>
                <a:effectLst/>
                <a:uLnTx/>
                <a:uFillTx/>
                <a:latin typeface="Nunito Black" pitchFamily="2" charset="0"/>
              </a:rPr>
              <a:t>Viết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đoạn</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văn</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tả</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một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đồ</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vật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em</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yêu</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thích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p:cNvPicPr>
            <a:picLocks noChangeAspect="1"/>
          </p:cNvPicPr>
          <p:nvPr/>
        </p:nvPicPr>
        <p:blipFill>
          <a:blip r:embed="rId4"/>
          <a:stretch>
            <a:fillRect/>
          </a:stretch>
        </p:blipFill>
        <p:spPr>
          <a:xfrm>
            <a:off x="690494" y="4963180"/>
            <a:ext cx="2274776" cy="1454857"/>
          </a:xfrm>
          <a:prstGeom prst="rect">
            <a:avLst/>
          </a:prstGeom>
          <a:ln>
            <a:noFill/>
          </a:ln>
          <a:effectLst>
            <a:softEdge rad="112500"/>
          </a:effectLst>
        </p:spPr>
      </p:pic>
      <p:pic>
        <p:nvPicPr>
          <p:cNvPr id="15" name="Picture 14"/>
          <p:cNvPicPr>
            <a:picLocks noChangeAspect="1"/>
          </p:cNvPicPr>
          <p:nvPr/>
        </p:nvPicPr>
        <p:blipFill>
          <a:blip r:embed="rId5"/>
          <a:stretch>
            <a:fillRect/>
          </a:stretch>
        </p:blipFill>
        <p:spPr>
          <a:xfrm>
            <a:off x="9918035" y="5160562"/>
            <a:ext cx="1038370" cy="1257475"/>
          </a:xfrm>
          <a:prstGeom prst="rect">
            <a:avLst/>
          </a:prstGeom>
        </p:spPr>
      </p:pic>
      <p:pic>
        <p:nvPicPr>
          <p:cNvPr id="16" name="Picture 2" descr="Pencil Drawing Clip Art - Vẽ Cây Bút Chì, HD Png Download , Transparent Png  Image - PNGite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89914" l="0" r="95210">
                        <a14:foregroundMark x1="27545" y1="35735" x2="27545" y2="35735"/>
                        <a14:foregroundMark x1="29341" y1="32853" x2="29341" y2="32853"/>
                        <a14:foregroundMark x1="30539" y1="31988" x2="30539" y2="31988"/>
                        <a14:foregroundMark x1="54790" y1="15850" x2="54790" y2="15850"/>
                        <a14:foregroundMark x1="54790" y1="15850" x2="54790" y2="15850"/>
                        <a14:foregroundMark x1="54790" y1="15850" x2="54790" y2="15850"/>
                        <a14:foregroundMark x1="49102" y1="21037" x2="49102" y2="21037"/>
                        <a14:foregroundMark x1="49102" y1="20173" x2="49102" y2="20173"/>
                      </a14:backgroundRemoval>
                    </a14:imgEffect>
                  </a14:imgLayer>
                </a14:imgProps>
              </a:ext>
              <a:ext uri="{28A0092B-C50C-407E-A947-70E740481C1C}">
                <a14:useLocalDpi xmlns:a14="http://schemas.microsoft.com/office/drawing/2010/main" val="0"/>
              </a:ext>
            </a:extLst>
          </a:blip>
          <a:srcRect/>
          <a:stretch>
            <a:fillRect/>
          </a:stretch>
        </p:blipFill>
        <p:spPr bwMode="auto">
          <a:xfrm rot="16200000">
            <a:off x="3562016" y="5002904"/>
            <a:ext cx="1388297" cy="14415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8">
            <a:extLst>
              <a:ext uri="{BEBA8EAE-BF5A-486C-A8C5-ECC9F3942E4B}">
                <a14:imgProps xmlns:a14="http://schemas.microsoft.com/office/drawing/2010/main">
                  <a14:imgLayer r:embed="rId9">
                    <a14:imgEffect>
                      <a14:backgroundRemoval t="0" b="100000" l="0" r="99432"/>
                    </a14:imgEffect>
                  </a14:imgLayer>
                </a14:imgProps>
              </a:ext>
            </a:extLst>
          </a:blip>
          <a:stretch>
            <a:fillRect/>
          </a:stretch>
        </p:blipFill>
        <p:spPr>
          <a:xfrm>
            <a:off x="5388312" y="5055572"/>
            <a:ext cx="1676634" cy="1362265"/>
          </a:xfrm>
          <a:prstGeom prst="rect">
            <a:avLst/>
          </a:prstGeom>
        </p:spPr>
      </p:pic>
      <p:pic>
        <p:nvPicPr>
          <p:cNvPr id="18" name="Picture 17"/>
          <p:cNvPicPr>
            <a:picLocks noChangeAspect="1"/>
          </p:cNvPicPr>
          <p:nvPr/>
        </p:nvPicPr>
        <p:blipFill>
          <a:blip r:embed="rId10">
            <a:extLst>
              <a:ext uri="{BEBA8EAE-BF5A-486C-A8C5-ECC9F3942E4B}">
                <a14:imgProps xmlns:a14="http://schemas.microsoft.com/office/drawing/2010/main">
                  <a14:imgLayer r:embed="rId11">
                    <a14:imgEffect>
                      <a14:backgroundRemoval t="1325" b="100000" l="0" r="100000"/>
                    </a14:imgEffect>
                  </a14:imgLayer>
                </a14:imgProps>
              </a:ext>
            </a:extLst>
          </a:blip>
          <a:stretch>
            <a:fillRect/>
          </a:stretch>
        </p:blipFill>
        <p:spPr>
          <a:xfrm>
            <a:off x="7472367" y="5462453"/>
            <a:ext cx="2038246" cy="970900"/>
          </a:xfrm>
          <a:prstGeom prst="rect">
            <a:avLst/>
          </a:prstGeom>
        </p:spPr>
      </p:pic>
    </p:spTree>
    <p:extLst>
      <p:ext uri="{BB962C8B-B14F-4D97-AF65-F5344CB8AC3E}">
        <p14:creationId xmlns:p14="http://schemas.microsoft.com/office/powerpoint/2010/main" val="3405644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775BEB2-DD79-A8F3-CE64-9ECC2ECDD691}"/>
              </a:ext>
            </a:extLst>
          </p:cNvPr>
          <p:cNvSpPr txBox="1"/>
          <p:nvPr/>
        </p:nvSpPr>
        <p:spPr>
          <a:xfrm>
            <a:off x="2508070" y="1836099"/>
            <a:ext cx="7354387" cy="2326342"/>
          </a:xfrm>
          <a:prstGeom prst="rect">
            <a:avLst/>
          </a:prstGeom>
          <a:solidFill>
            <a:schemeClr val="bg1"/>
          </a:solidFill>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5400" dirty="0">
                <a:solidFill>
                  <a:srgbClr val="FF0000"/>
                </a:solidFill>
                <a:latin typeface="Nunito Black" pitchFamily="2" charset="0"/>
              </a:rPr>
              <a:t>CỦNG CỐ - DẶN DÒ</a:t>
            </a:r>
            <a:endParaRPr kumimoji="0" lang="en-US" sz="5400" b="0" i="0" u="none" strike="noStrike" kern="1200" cap="none" spc="0"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39943619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775BEB2-DD79-A8F3-CE64-9ECC2ECDD691}"/>
              </a:ext>
            </a:extLst>
          </p:cNvPr>
          <p:cNvSpPr txBox="1"/>
          <p:nvPr/>
        </p:nvSpPr>
        <p:spPr>
          <a:xfrm>
            <a:off x="2429691" y="192869"/>
            <a:ext cx="8765689" cy="2824650"/>
          </a:xfrm>
          <a:prstGeom prst="cloud">
            <a:avLst/>
          </a:prstGeom>
          <a:solidFill>
            <a:schemeClr val="bg1"/>
          </a:solidFill>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6000" dirty="0">
                <a:solidFill>
                  <a:srgbClr val="FF0000"/>
                </a:solidFill>
                <a:latin typeface="Nunito Black" pitchFamily="2" charset="0"/>
              </a:rPr>
              <a:t>HẸN GẶP LẠI CÁC EM</a:t>
            </a:r>
            <a:endParaRPr kumimoji="0" lang="en-US" sz="6000" b="0" i="0" u="none" strike="noStrike" kern="1200" cap="none" spc="0"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19748093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4303</TotalTime>
  <Words>332</Words>
  <Application>Microsoft Office PowerPoint</Application>
  <PresentationFormat>Custom</PresentationFormat>
  <Paragraphs>32</Paragraphs>
  <Slides>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Nunito Black</vt:lpstr>
      <vt:lpstr>Times New Roman</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PC</cp:lastModifiedBy>
  <cp:revision>134</cp:revision>
  <dcterms:created xsi:type="dcterms:W3CDTF">2022-08-12T08:33:52Z</dcterms:created>
  <dcterms:modified xsi:type="dcterms:W3CDTF">2025-01-12T09:56:25Z</dcterms:modified>
</cp:coreProperties>
</file>