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9" r:id="rId4"/>
  </p:sldMasterIdLst>
  <p:notesMasterIdLst>
    <p:notesMasterId r:id="rId39"/>
  </p:notesMasterIdLst>
  <p:sldIdLst>
    <p:sldId id="394" r:id="rId5"/>
    <p:sldId id="401" r:id="rId6"/>
    <p:sldId id="402" r:id="rId7"/>
    <p:sldId id="395" r:id="rId8"/>
    <p:sldId id="397" r:id="rId9"/>
    <p:sldId id="398" r:id="rId10"/>
    <p:sldId id="399" r:id="rId11"/>
    <p:sldId id="257" r:id="rId12"/>
    <p:sldId id="274" r:id="rId13"/>
    <p:sldId id="319" r:id="rId14"/>
    <p:sldId id="279" r:id="rId15"/>
    <p:sldId id="318" r:id="rId16"/>
    <p:sldId id="272" r:id="rId17"/>
    <p:sldId id="320" r:id="rId18"/>
    <p:sldId id="321" r:id="rId19"/>
    <p:sldId id="323" r:id="rId20"/>
    <p:sldId id="271" r:id="rId21"/>
    <p:sldId id="378" r:id="rId22"/>
    <p:sldId id="270" r:id="rId23"/>
    <p:sldId id="379" r:id="rId24"/>
    <p:sldId id="380" r:id="rId25"/>
    <p:sldId id="382" r:id="rId26"/>
    <p:sldId id="381" r:id="rId27"/>
    <p:sldId id="383" r:id="rId28"/>
    <p:sldId id="384" r:id="rId29"/>
    <p:sldId id="269" r:id="rId30"/>
    <p:sldId id="385" r:id="rId31"/>
    <p:sldId id="386" r:id="rId32"/>
    <p:sldId id="268" r:id="rId33"/>
    <p:sldId id="388" r:id="rId34"/>
    <p:sldId id="390" r:id="rId35"/>
    <p:sldId id="391" r:id="rId36"/>
    <p:sldId id="393" r:id="rId37"/>
    <p:sldId id="39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9" d="100"/>
          <a:sy n="39" d="100"/>
        </p:scale>
        <p:origin x="888" y="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99904A-FCD7-49E2-8024-C5F03A5BBAD9}" type="datetimeFigureOut">
              <a:rPr lang="en-US" smtClean="0"/>
              <a:t>11/22/2022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6ACF99-8244-43BB-A619-2167AB3AD1A3}" type="slidenum">
              <a:rPr lang="en-US" smtClean="0"/>
              <a:t>‹#›</a:t>
            </a:fld>
            <a:endParaRPr lang="en-US"/>
          </a:p>
        </p:txBody>
      </p:sp>
    </p:spTree>
    <p:extLst>
      <p:ext uri="{BB962C8B-B14F-4D97-AF65-F5344CB8AC3E}">
        <p14:creationId xmlns:p14="http://schemas.microsoft.com/office/powerpoint/2010/main" val="3421028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2538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54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405319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8352129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5514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75057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7612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674757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9163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09158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6298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39080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827797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87494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23611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2187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156674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0435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901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 </a:t>
            </a:r>
            <a:r>
              <a:rPr lang="en-US" altLang="zh-CN" dirty="0" err="1"/>
              <a:t>Hương</a:t>
            </a:r>
            <a:r>
              <a:rPr lang="en-US" altLang="zh-CN" dirty="0"/>
              <a:t> </a:t>
            </a:r>
            <a:r>
              <a:rPr lang="en-US" altLang="zh-CN" dirty="0" err="1"/>
              <a:t>Thảo</a:t>
            </a:r>
            <a:r>
              <a:rPr lang="en-US" altLang="zh-CN" dirty="0"/>
              <a:t> – tranthao121004@gmail.com</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B57C3D-D64A-4679-8133-65E4676AD1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4186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tranthao121004@gmail.com</a:t>
            </a:r>
            <a:endParaRPr lang="zh-CN" altLang="en-US" dirty="0"/>
          </a:p>
        </p:txBody>
      </p:sp>
    </p:spTree>
    <p:extLst>
      <p:ext uri="{BB962C8B-B14F-4D97-AF65-F5344CB8AC3E}">
        <p14:creationId xmlns:p14="http://schemas.microsoft.com/office/powerpoint/2010/main" val="3833602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2011461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6356265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61279708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4788668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27543145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77614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099042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74331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492196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4459807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938269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7" name="图片 6" descr="7-28"/>
          <p:cNvPicPr>
            <a:picLocks noChangeAspect="1"/>
          </p:cNvPicPr>
          <p:nvPr userDrawn="1"/>
        </p:nvPicPr>
        <p:blipFill>
          <a:blip r:embed="rId2"/>
          <a:stretch>
            <a:fillRect/>
          </a:stretch>
        </p:blipFill>
        <p:spPr>
          <a:xfrm>
            <a:off x="0" y="0"/>
            <a:ext cx="12226925" cy="6865620"/>
          </a:xfrm>
          <a:prstGeom prst="rect">
            <a:avLst/>
          </a:prstGeom>
        </p:spPr>
      </p:pic>
      <p:sp>
        <p:nvSpPr>
          <p:cNvPr id="8" name="矩形 7"/>
          <p:cNvSpPr/>
          <p:nvPr userDrawn="1"/>
        </p:nvSpPr>
        <p:spPr>
          <a:xfrm>
            <a:off x="394335" y="391886"/>
            <a:ext cx="11438890" cy="6150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67607468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3857961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653544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t>‹#›</a:t>
            </a:fld>
            <a:endParaRPr lang="zh-CN" altLang="en-US"/>
          </a:p>
        </p:txBody>
      </p:sp>
    </p:spTree>
    <p:extLst>
      <p:ext uri="{BB962C8B-B14F-4D97-AF65-F5344CB8AC3E}">
        <p14:creationId xmlns:p14="http://schemas.microsoft.com/office/powerpoint/2010/main" val="12464342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09026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64720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409672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403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02728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547345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79465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7656089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20060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314765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8826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6995563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741531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16226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4BAEE1-B06B-45E9-BC8E-52C51658A77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71F831E-052F-46BF-85E8-A6FAF4A93A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06419E0-6DEC-453E-B6E9-E26FA1A6E93C}"/>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E5165C97-8A3D-45FF-A039-E784DEA5C4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21C6705-96CC-4B04-805F-B3B3837BE3A9}"/>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22"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
        <p:nvSpPr>
          <p:cNvPr id="8" name="矩形 26"/>
          <p:cNvSpPr/>
          <p:nvPr userDrawn="1"/>
        </p:nvSpPr>
        <p:spPr>
          <a:xfrm>
            <a:off x="292651" y="205013"/>
            <a:ext cx="11598442" cy="64498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707462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0FB115-9D65-4924-A969-FA8E872926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A9E4A5D-07F3-4297-B8BE-307EB827F97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9798605-AE04-4656-9A0E-F9DBBEBB43C1}"/>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D1E79A17-4396-4D5B-A19B-0710AAA29D1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D7FDEE4-0D1B-402C-8A1F-023558146B0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17" descr="20190703005"/>
          <p:cNvPicPr>
            <a:picLocks noChangeAspect="1"/>
          </p:cNvPicPr>
          <p:nvPr userDrawn="1"/>
        </p:nvPicPr>
        <p:blipFill>
          <a:blip r:embed="rId2">
            <a:extLst>
              <a:ext uri="{BEBA8EAE-BF5A-486C-A8C5-ECC9F3942E4B}">
                <a14:imgProps xmlns:a14="http://schemas.microsoft.com/office/drawing/2010/main">
                  <a14:imgLayer r:embed="rId3">
                    <a14:imgEffect>
                      <a14:colorTemperature colorTemp="8800"/>
                    </a14:imgEffect>
                  </a14:imgLayer>
                </a14:imgProps>
              </a:ext>
            </a:extLst>
          </a:blip>
          <a:stretch>
            <a:fillRect/>
          </a:stretch>
        </p:blipFill>
        <p:spPr>
          <a:xfrm rot="16200000" flipH="1">
            <a:off x="2658427" y="-2664142"/>
            <a:ext cx="6869430" cy="12197715"/>
          </a:xfrm>
          <a:prstGeom prst="rect">
            <a:avLst/>
          </a:prstGeom>
        </p:spPr>
      </p:pic>
      <p:sp>
        <p:nvSpPr>
          <p:cNvPr id="9" name="矩形 18"/>
          <p:cNvSpPr/>
          <p:nvPr userDrawn="1"/>
        </p:nvSpPr>
        <p:spPr>
          <a:xfrm>
            <a:off x="1191410" y="5327332"/>
            <a:ext cx="557530" cy="5473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ea typeface="字魂59号-创粗黑" panose="00000500000000000000" charset="-122"/>
              <a:cs typeface="字魂59号-创粗黑" panose="00000500000000000000" charset="-122"/>
            </a:endParaRPr>
          </a:p>
        </p:txBody>
      </p:sp>
    </p:spTree>
    <p:extLst>
      <p:ext uri="{BB962C8B-B14F-4D97-AF65-F5344CB8AC3E}">
        <p14:creationId xmlns:p14="http://schemas.microsoft.com/office/powerpoint/2010/main" val="478084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9E1160-AB3D-4C62-B6E0-C75E08F298C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CD925B0-CD51-4ED6-A7DF-C175A6D5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050218-5877-4A1F-91CC-6000200CE5D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7C56D961-912E-4540-8FAD-AB87C0DFF1F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2BC42D8-DFD0-4270-886C-64D8AFAD085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7"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8" name="组合 2"/>
          <p:cNvGrpSpPr/>
          <p:nvPr userDrawn="1"/>
        </p:nvGrpSpPr>
        <p:grpSpPr>
          <a:xfrm>
            <a:off x="5232768" y="392330"/>
            <a:ext cx="7613015" cy="6073340"/>
            <a:chOff x="5232768" y="392330"/>
            <a:chExt cx="7613015" cy="6073340"/>
          </a:xfrm>
        </p:grpSpPr>
        <p:pic>
          <p:nvPicPr>
            <p:cNvPr id="9"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0"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627540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248178-C038-4A33-A978-5A125A90A8D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CFC757F-B6AE-4A4B-9462-80D18C6C89A1}"/>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AF20230-243F-46B4-A3C3-8043E0B0F62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0AD1D3AB-3D94-480F-9EA7-4A99DDDF189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6" name="页脚占位符 5">
            <a:extLst>
              <a:ext uri="{FF2B5EF4-FFF2-40B4-BE49-F238E27FC236}">
                <a16:creationId xmlns:a16="http://schemas.microsoft.com/office/drawing/2014/main" id="{9E75C0DC-952D-4C94-B877-A02C5A811D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21F496-C1DC-4F61-B233-EFCE89313E45}"/>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8"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grpSp>
        <p:nvGrpSpPr>
          <p:cNvPr id="9" name="组合 2"/>
          <p:cNvGrpSpPr/>
          <p:nvPr userDrawn="1"/>
        </p:nvGrpSpPr>
        <p:grpSpPr>
          <a:xfrm flipH="1">
            <a:off x="-737992" y="418588"/>
            <a:ext cx="7613015" cy="6073340"/>
            <a:chOff x="5232768" y="392330"/>
            <a:chExt cx="7613015" cy="6073340"/>
          </a:xfrm>
        </p:grpSpPr>
        <p:pic>
          <p:nvPicPr>
            <p:cNvPr id="10" name="图片 8" descr="201907030051"/>
            <p:cNvPicPr>
              <a:picLocks noChangeAspect="1"/>
            </p:cNvPicPr>
            <p:nvPr/>
          </p:nvPicPr>
          <p:blipFill>
            <a:blip r:embed="rId3"/>
            <a:srcRect l="49150" t="19861" r="2925" b="32973"/>
            <a:stretch>
              <a:fillRect/>
            </a:stretch>
          </p:blipFill>
          <p:spPr>
            <a:xfrm>
              <a:off x="5232768" y="392330"/>
              <a:ext cx="7613015" cy="6073340"/>
            </a:xfrm>
            <a:prstGeom prst="rect">
              <a:avLst/>
            </a:prstGeom>
          </p:spPr>
        </p:pic>
        <p:sp>
          <p:nvSpPr>
            <p:cNvPr id="11" name="矩形 9"/>
            <p:cNvSpPr/>
            <p:nvPr/>
          </p:nvSpPr>
          <p:spPr>
            <a:xfrm flipH="1">
              <a:off x="5857625" y="1040683"/>
              <a:ext cx="5965825" cy="4535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9号-创粗黑" panose="00000500000000000000" charset="-122"/>
                <a:cs typeface="字魂59号-创粗黑" panose="00000500000000000000" charset="-122"/>
              </a:endParaRPr>
            </a:p>
          </p:txBody>
        </p:sp>
      </p:grpSp>
    </p:spTree>
    <p:extLst>
      <p:ext uri="{BB962C8B-B14F-4D97-AF65-F5344CB8AC3E}">
        <p14:creationId xmlns:p14="http://schemas.microsoft.com/office/powerpoint/2010/main" val="2866013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47524448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4BE938-EB80-4B09-BD24-973CCCD8C41C}"/>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0D86C8E-C4AE-45F3-960B-E1294DBB6BA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812F43-05B4-49E3-9A93-2103489774C5}"/>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9C0017A-0B07-4D9C-87AE-976A95DC11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19EFA4F9-6CAF-4579-9CBC-7EB5E124D30C}"/>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6A1EE2-768F-4616-A9A5-D4ACAFF5BAB0}"/>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8" name="页脚占位符 7">
            <a:extLst>
              <a:ext uri="{FF2B5EF4-FFF2-40B4-BE49-F238E27FC236}">
                <a16:creationId xmlns:a16="http://schemas.microsoft.com/office/drawing/2014/main" id="{A79A563C-4FCC-4649-92D7-1BC4F3AE927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59EBE343-29A4-40C1-87DB-B2A30BCD43FE}"/>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pic>
        <p:nvPicPr>
          <p:cNvPr id="10" name="图片 3" descr="201907030051"/>
          <p:cNvPicPr>
            <a:picLocks noChangeAspect="1"/>
          </p:cNvPicPr>
          <p:nvPr userDrawn="1"/>
        </p:nvPicPr>
        <p:blipFill>
          <a:blip r:embed="rId2"/>
          <a:stretch>
            <a:fillRect/>
          </a:stretch>
        </p:blipFill>
        <p:spPr>
          <a:xfrm rot="5400000">
            <a:off x="2624455" y="-2668905"/>
            <a:ext cx="6934835" cy="12197715"/>
          </a:xfrm>
          <a:prstGeom prst="rect">
            <a:avLst/>
          </a:prstGeom>
        </p:spPr>
      </p:pic>
    </p:spTree>
    <p:extLst>
      <p:ext uri="{BB962C8B-B14F-4D97-AF65-F5344CB8AC3E}">
        <p14:creationId xmlns:p14="http://schemas.microsoft.com/office/powerpoint/2010/main" val="2687223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68B817-99AB-447C-8211-0EDE7DED9DF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4257803-EA22-4637-AA4E-F3C0CC20CD85}"/>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4" name="页脚占位符 3">
            <a:extLst>
              <a:ext uri="{FF2B5EF4-FFF2-40B4-BE49-F238E27FC236}">
                <a16:creationId xmlns:a16="http://schemas.microsoft.com/office/drawing/2014/main" id="{31F053E4-AEB1-4C46-8607-4052739E27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658DCABC-8860-414D-A5CE-8D58C1B4C19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6849262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CAFFED3-BD0D-4400-853A-1CD05387203D}"/>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3" name="页脚占位符 2">
            <a:extLst>
              <a:ext uri="{FF2B5EF4-FFF2-40B4-BE49-F238E27FC236}">
                <a16:creationId xmlns:a16="http://schemas.microsoft.com/office/drawing/2014/main" id="{F9BCDAED-9934-45A5-864A-9ED15754E8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C819413-8A29-4AE4-84EB-B8CBB1038BE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7250344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3304E4-4B76-4527-A88F-4163DF6FE0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A218044-50AF-4EAF-9179-093D51F3E1C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842300E-EA70-488A-8CBB-E90BDA9E142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E20105E-9066-402F-BA3D-550E7C35491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6" name="页脚占位符 5">
            <a:extLst>
              <a:ext uri="{FF2B5EF4-FFF2-40B4-BE49-F238E27FC236}">
                <a16:creationId xmlns:a16="http://schemas.microsoft.com/office/drawing/2014/main" id="{0608CFE9-A67E-4643-B5DA-DFF2DCC81E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4517345-E26D-4251-8BAA-02DC71F40346}"/>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749331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F0B8BD-F12E-4217-A47A-F461FF3D453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179EC62-F3C6-4302-8975-CEAF068171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70B4FD7-4F61-4983-AE02-7719792B289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F74E1B-EA49-4523-A3FC-2C5789900224}"/>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6" name="页脚占位符 5">
            <a:extLst>
              <a:ext uri="{FF2B5EF4-FFF2-40B4-BE49-F238E27FC236}">
                <a16:creationId xmlns:a16="http://schemas.microsoft.com/office/drawing/2014/main" id="{538A6955-D0C3-45A6-9390-CFA421BE9E2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A97E4E6-D39B-40D7-88DB-15A785A2EEBD}"/>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36977483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1F43D8C-ED02-4FBB-AB43-3A02DA53949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E24914B-20B7-4A59-9312-65427C531205}"/>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370DD9-7729-44B0-9A09-DCBFA3F21236}"/>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9021B049-E910-4585-B8D8-32A939ED14B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EC9CCDD-8802-4245-881A-23DF78846F67}"/>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1173682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5CB900C-E37C-4390-AE76-3A1596E8B07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3D475D0-43CB-4671-8CD6-678FC1BE665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CB61FB9-E6C2-42A0-954D-BB5B93373359}"/>
              </a:ext>
            </a:extLst>
          </p:cNvPr>
          <p:cNvSpPr>
            <a:spLocks noGrp="1"/>
          </p:cNvSpPr>
          <p:nvPr>
            <p:ph type="dt" sz="half" idx="10"/>
          </p:nvPr>
        </p:nvSpPr>
        <p:spPr>
          <a:xfrm>
            <a:off x="838200" y="6356350"/>
            <a:ext cx="2743200" cy="365125"/>
          </a:xfrm>
          <a:prstGeom prst="rect">
            <a:avLst/>
          </a:prstGeom>
        </p:spPr>
        <p:txBody>
          <a:bodyPr/>
          <a:lstStyle/>
          <a:p>
            <a:fld id="{1E6E710A-3F4A-4344-8296-3F05CA767226}"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0015F2A1-F53E-4EDE-860B-1ACA7078C91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DEA8FEE-9E7D-4C60-90F7-E7DBFECDBC83}"/>
              </a:ext>
            </a:extLst>
          </p:cNvPr>
          <p:cNvSpPr>
            <a:spLocks noGrp="1"/>
          </p:cNvSpPr>
          <p:nvPr>
            <p:ph type="sldNum" sz="quarter" idx="12"/>
          </p:nvPr>
        </p:nvSpPr>
        <p:spPr>
          <a:xfrm>
            <a:off x="8610600" y="6356350"/>
            <a:ext cx="2743200" cy="365125"/>
          </a:xfrm>
          <a:prstGeom prst="rect">
            <a:avLst/>
          </a:prstGeom>
        </p:spPr>
        <p:txBody>
          <a:bodyPr/>
          <a:lstStyle/>
          <a:p>
            <a:fld id="{CAE7014B-781F-425A-B752-884238A14C5B}" type="slidenum">
              <a:rPr lang="zh-CN" altLang="en-US" smtClean="0"/>
              <a:t>‹#›</a:t>
            </a:fld>
            <a:endParaRPr lang="zh-CN" altLang="en-US"/>
          </a:p>
        </p:txBody>
      </p:sp>
    </p:spTree>
    <p:extLst>
      <p:ext uri="{BB962C8B-B14F-4D97-AF65-F5344CB8AC3E}">
        <p14:creationId xmlns:p14="http://schemas.microsoft.com/office/powerpoint/2010/main" val="4029964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rot="3808118">
            <a:off x="2174769" y="1035517"/>
            <a:ext cx="7842467" cy="7394371"/>
          </a:xfrm>
          <a:custGeom>
            <a:avLst/>
            <a:gdLst/>
            <a:ahLst/>
            <a:cxnLst/>
            <a:rect l="l" t="t" r="r" b="b"/>
            <a:pathLst>
              <a:path w="11988" h="10924" extrusionOk="0">
                <a:moveTo>
                  <a:pt x="6905" y="1"/>
                </a:moveTo>
                <a:cubicBezTo>
                  <a:pt x="4889" y="1"/>
                  <a:pt x="3101" y="1782"/>
                  <a:pt x="4571" y="4403"/>
                </a:cubicBezTo>
                <a:cubicBezTo>
                  <a:pt x="4571" y="4403"/>
                  <a:pt x="4441" y="4391"/>
                  <a:pt x="4230" y="4391"/>
                </a:cubicBezTo>
                <a:cubicBezTo>
                  <a:pt x="3394" y="4391"/>
                  <a:pt x="1269" y="4581"/>
                  <a:pt x="721" y="6458"/>
                </a:cubicBezTo>
                <a:cubicBezTo>
                  <a:pt x="1" y="8928"/>
                  <a:pt x="2363" y="10923"/>
                  <a:pt x="6152" y="10923"/>
                </a:cubicBezTo>
                <a:cubicBezTo>
                  <a:pt x="7813" y="10923"/>
                  <a:pt x="9747" y="10540"/>
                  <a:pt x="11815" y="9646"/>
                </a:cubicBezTo>
                <a:cubicBezTo>
                  <a:pt x="11988" y="9573"/>
                  <a:pt x="11404" y="2483"/>
                  <a:pt x="8941" y="670"/>
                </a:cubicBezTo>
                <a:cubicBezTo>
                  <a:pt x="8317" y="211"/>
                  <a:pt x="7598" y="1"/>
                  <a:pt x="6905" y="1"/>
                </a:cubicBezTo>
                <a:close/>
              </a:path>
            </a:pathLst>
          </a:custGeom>
          <a:solidFill>
            <a:srgbClr val="FBB486">
              <a:alpha val="214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3"/>
          <p:cNvSpPr txBox="1">
            <a:spLocks noGrp="1"/>
          </p:cNvSpPr>
          <p:nvPr>
            <p:ph type="title"/>
          </p:nvPr>
        </p:nvSpPr>
        <p:spPr>
          <a:xfrm>
            <a:off x="3631600" y="1529907"/>
            <a:ext cx="4928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title" idx="2" hasCustomPrompt="1"/>
          </p:nvPr>
        </p:nvSpPr>
        <p:spPr>
          <a:xfrm>
            <a:off x="4576400" y="1086247"/>
            <a:ext cx="3039200" cy="10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6" name="Google Shape;16;p3"/>
          <p:cNvSpPr txBox="1">
            <a:spLocks noGrp="1"/>
          </p:cNvSpPr>
          <p:nvPr>
            <p:ph type="subTitle" idx="1"/>
          </p:nvPr>
        </p:nvSpPr>
        <p:spPr>
          <a:xfrm>
            <a:off x="3631600" y="2652300"/>
            <a:ext cx="4928800"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40860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05479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218443166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9671785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371351367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61C06646-EE0D-4C7F-9C84-BF5B84E1D5F7}" type="datetimeFigureOut">
              <a:rPr lang="zh-CN" altLang="en-US" smtClean="0"/>
              <a:t>2022/11/22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F9732BA-5686-4E01-BDA5-5581E9F4947C}" type="slidenum">
              <a:rPr lang="zh-CN" altLang="en-US" smtClean="0"/>
              <a:t>‹#›</a:t>
            </a:fld>
            <a:endParaRPr lang="zh-CN" altLang="en-US"/>
          </a:p>
        </p:txBody>
      </p:sp>
    </p:spTree>
    <p:extLst>
      <p:ext uri="{BB962C8B-B14F-4D97-AF65-F5344CB8AC3E}">
        <p14:creationId xmlns:p14="http://schemas.microsoft.com/office/powerpoint/2010/main" val="1556985843"/>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C06646-EE0D-4C7F-9C84-BF5B84E1D5F7}" type="datetimeFigureOut">
              <a:rPr lang="zh-CN" altLang="en-US" smtClean="0"/>
              <a:t>2022/11/22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732BA-5686-4E01-BDA5-5581E9F4947C}" type="slidenum">
              <a:rPr lang="zh-CN" altLang="en-US" smtClean="0"/>
              <a:t>‹#›</a:t>
            </a:fld>
            <a:endParaRPr lang="zh-CN" altLang="en-US"/>
          </a:p>
        </p:txBody>
      </p:sp>
      <p:pic>
        <p:nvPicPr>
          <p:cNvPr id="8" name="Picture 7">
            <a:extLst>
              <a:ext uri="{FF2B5EF4-FFF2-40B4-BE49-F238E27FC236}">
                <a16:creationId xmlns:a16="http://schemas.microsoft.com/office/drawing/2014/main" id="{BEAAB2E2-5020-4340-807F-04957A6BD50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62480" y="203816"/>
            <a:ext cx="1486872" cy="1486872"/>
          </a:xfrm>
          <a:prstGeom prst="rect">
            <a:avLst/>
          </a:prstGeom>
        </p:spPr>
      </p:pic>
    </p:spTree>
    <p:extLst>
      <p:ext uri="{BB962C8B-B14F-4D97-AF65-F5344CB8AC3E}">
        <p14:creationId xmlns:p14="http://schemas.microsoft.com/office/powerpoint/2010/main" val="101964183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t>2022/11/22</a:t>
            </a:fld>
            <a:endParaRPr lang="zh-CN" altLang="en-US"/>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t>‹#›</a:t>
            </a:fld>
            <a:endParaRPr lang="zh-CN" altLang="en-US"/>
          </a:p>
        </p:txBody>
      </p:sp>
      <p:pic>
        <p:nvPicPr>
          <p:cNvPr id="11" name="Picture 10">
            <a:extLst>
              <a:ext uri="{FF2B5EF4-FFF2-40B4-BE49-F238E27FC236}">
                <a16:creationId xmlns:a16="http://schemas.microsoft.com/office/drawing/2014/main" id="{0CE14950-3F27-4B57-BCEF-1B0E1D86DD6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62480" y="203816"/>
            <a:ext cx="1486872" cy="1486872"/>
          </a:xfrm>
          <a:prstGeom prst="rect">
            <a:avLst/>
          </a:prstGeom>
        </p:spPr>
      </p:pic>
    </p:spTree>
    <p:extLst>
      <p:ext uri="{BB962C8B-B14F-4D97-AF65-F5344CB8AC3E}">
        <p14:creationId xmlns:p14="http://schemas.microsoft.com/office/powerpoint/2010/main" val="3448110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5" name="Picture 4" descr="Shape&#10;&#10;Description automatically generated with medium confidence">
            <a:extLst>
              <a:ext uri="{FF2B5EF4-FFF2-40B4-BE49-F238E27FC236}">
                <a16:creationId xmlns:a16="http://schemas.microsoft.com/office/drawing/2014/main" id="{DCAFFEA6-B647-423D-A747-17E7B462EF1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92727052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id="{4C1BBF46-FF4E-40BA-8A10-741A8E27FD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6827" y="546652"/>
            <a:ext cx="1208135" cy="1208135"/>
          </a:xfrm>
          <a:prstGeom prst="rect">
            <a:avLst/>
          </a:prstGeom>
        </p:spPr>
      </p:pic>
    </p:spTree>
    <p:extLst>
      <p:ext uri="{BB962C8B-B14F-4D97-AF65-F5344CB8AC3E}">
        <p14:creationId xmlns:p14="http://schemas.microsoft.com/office/powerpoint/2010/main" val="349413931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12.xml"/><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jpg"/><Relationship Id="rId1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3" Type="http://schemas.openxmlformats.org/officeDocument/2006/relationships/image" Target="../media/image11.png"/><Relationship Id="rId7" Type="http://schemas.openxmlformats.org/officeDocument/2006/relationships/image" Target="../media/image14.png"/><Relationship Id="rId12" Type="http://schemas.openxmlformats.org/officeDocument/2006/relationships/slide" Target="slide7.xml"/><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3.wmf"/><Relationship Id="rId11" Type="http://schemas.openxmlformats.org/officeDocument/2006/relationships/image" Target="../media/image16.png"/><Relationship Id="rId5" Type="http://schemas.openxmlformats.org/officeDocument/2006/relationships/image" Target="../media/image12.gif"/><Relationship Id="rId15" Type="http://schemas.openxmlformats.org/officeDocument/2006/relationships/slide" Target="slide8.xml"/><Relationship Id="rId10" Type="http://schemas.openxmlformats.org/officeDocument/2006/relationships/slide" Target="slide6.xml"/><Relationship Id="rId4" Type="http://schemas.openxmlformats.org/officeDocument/2006/relationships/hyperlink" Target="http://www.glitter-graphics.com/" TargetMode="External"/><Relationship Id="rId9" Type="http://schemas.openxmlformats.org/officeDocument/2006/relationships/image" Target="../media/image15.png"/><Relationship Id="rId14"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hyperlink" Target="Mot%20so%20dang%20bai%20toan%20da%20hoc.pptx" TargetMode="External"/><Relationship Id="rId2" Type="http://schemas.openxmlformats.org/officeDocument/2006/relationships/slide" Target="slide3.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hyperlink" Target="http://www.glitter-graphics.com/" TargetMode="External"/><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slide" Target="slide3.xml"/><Relationship Id="rId5" Type="http://schemas.openxmlformats.org/officeDocument/2006/relationships/image" Target="../media/image19.jpeg"/><Relationship Id="rId4" Type="http://schemas.openxmlformats.org/officeDocument/2006/relationships/image" Target="../media/image12.gif"/></Relationships>
</file>

<file path=ppt/slides/_rels/slide6.xml.rels><?xml version="1.0" encoding="UTF-8" standalone="yes"?>
<Relationships xmlns="http://schemas.openxmlformats.org/package/2006/relationships"><Relationship Id="rId3" Type="http://schemas.openxmlformats.org/officeDocument/2006/relationships/hyperlink" Target="http://www.glitter-graphics.com/" TargetMode="External"/><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slide" Target="slide3.xml"/><Relationship Id="rId5" Type="http://schemas.openxmlformats.org/officeDocument/2006/relationships/image" Target="../media/image19.jpeg"/><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hyperlink" Target="http://www.glitter-graphics.com/" TargetMode="External"/><Relationship Id="rId1" Type="http://schemas.openxmlformats.org/officeDocument/2006/relationships/slideLayout" Target="../slideLayouts/slideLayout23.xml"/><Relationship Id="rId5" Type="http://schemas.openxmlformats.org/officeDocument/2006/relationships/image" Target="../media/image20.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1.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16" y="-148856"/>
            <a:ext cx="12971722" cy="7946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175000" y="311006"/>
            <a:ext cx="5969000" cy="7858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400" b="1" dirty="0">
              <a:solidFill>
                <a:schemeClr val="tx1"/>
              </a:solidFill>
              <a:latin typeface="Times New Roman" panose="02020603050405020304" pitchFamily="18" charset="0"/>
              <a:cs typeface="Times New Roman" panose="02020603050405020304" pitchFamily="18" charset="0"/>
            </a:endParaRPr>
          </a:p>
        </p:txBody>
      </p:sp>
      <p:sp>
        <p:nvSpPr>
          <p:cNvPr id="7" name="Rectangle 3"/>
          <p:cNvSpPr>
            <a:spLocks noChangeArrowheads="1"/>
          </p:cNvSpPr>
          <p:nvPr/>
        </p:nvSpPr>
        <p:spPr bwMode="auto">
          <a:xfrm>
            <a:off x="3295498" y="6144072"/>
            <a:ext cx="6400800" cy="553998"/>
          </a:xfrm>
          <a:prstGeom prst="rect">
            <a:avLst/>
          </a:prstGeom>
          <a:solidFill>
            <a:schemeClr val="bg1"/>
          </a:solidFill>
          <a:ln w="9525">
            <a:noFill/>
            <a:miter lim="800000"/>
            <a:headEnd/>
            <a:tailEnd/>
          </a:ln>
        </p:spPr>
        <p:txBody>
          <a:bodyPr wrap="square">
            <a:spAutoFit/>
          </a:bodyPr>
          <a:lstStyle/>
          <a:p>
            <a:pPr algn="ctr">
              <a:spcBef>
                <a:spcPts val="500"/>
              </a:spcBef>
              <a:defRPr/>
            </a:pPr>
            <a:r>
              <a:rPr lang="en-US" sz="3000" b="1" dirty="0" err="1">
                <a:solidFill>
                  <a:schemeClr val="tx2">
                    <a:lumMod val="10000"/>
                  </a:schemeClr>
                </a:solidFill>
                <a:cs typeface="Times New Roman" pitchFamily="18" charset="0"/>
              </a:rPr>
              <a:t>Giáo</a:t>
            </a:r>
            <a:r>
              <a:rPr lang="en-US" sz="3000" b="1" dirty="0">
                <a:solidFill>
                  <a:schemeClr val="tx2">
                    <a:lumMod val="10000"/>
                  </a:schemeClr>
                </a:solidFill>
                <a:cs typeface="Times New Roman" pitchFamily="18" charset="0"/>
              </a:rPr>
              <a:t> </a:t>
            </a:r>
            <a:r>
              <a:rPr lang="en-US" sz="3000" b="1" dirty="0" err="1">
                <a:solidFill>
                  <a:schemeClr val="tx2">
                    <a:lumMod val="10000"/>
                  </a:schemeClr>
                </a:solidFill>
                <a:cs typeface="Times New Roman" pitchFamily="18" charset="0"/>
              </a:rPr>
              <a:t>viên</a:t>
            </a:r>
            <a:r>
              <a:rPr lang="en-US" sz="3000" b="1" dirty="0">
                <a:solidFill>
                  <a:schemeClr val="tx2">
                    <a:lumMod val="10000"/>
                  </a:schemeClr>
                </a:solidFill>
                <a:cs typeface="Times New Roman" pitchFamily="18" charset="0"/>
              </a:rPr>
              <a:t>: </a:t>
            </a:r>
            <a:r>
              <a:rPr lang="en-US" sz="3000" b="1" dirty="0" err="1">
                <a:solidFill>
                  <a:schemeClr val="tx2">
                    <a:lumMod val="10000"/>
                  </a:schemeClr>
                </a:solidFill>
                <a:cs typeface="Times New Roman" pitchFamily="18" charset="0"/>
              </a:rPr>
              <a:t>Nguyễn</a:t>
            </a:r>
            <a:r>
              <a:rPr lang="en-US" sz="3000" b="1" dirty="0">
                <a:solidFill>
                  <a:schemeClr val="tx2">
                    <a:lumMod val="10000"/>
                  </a:schemeClr>
                </a:solidFill>
                <a:cs typeface="Times New Roman" pitchFamily="18" charset="0"/>
              </a:rPr>
              <a:t> </a:t>
            </a:r>
            <a:r>
              <a:rPr lang="en-US" sz="3000" b="1" dirty="0" err="1">
                <a:solidFill>
                  <a:schemeClr val="tx2">
                    <a:lumMod val="10000"/>
                  </a:schemeClr>
                </a:solidFill>
                <a:cs typeface="Times New Roman" pitchFamily="18" charset="0"/>
              </a:rPr>
              <a:t>Thị</a:t>
            </a:r>
            <a:r>
              <a:rPr lang="en-US" sz="3000" b="1" dirty="0">
                <a:solidFill>
                  <a:schemeClr val="tx2">
                    <a:lumMod val="10000"/>
                  </a:schemeClr>
                </a:solidFill>
                <a:cs typeface="Times New Roman" pitchFamily="18" charset="0"/>
              </a:rPr>
              <a:t> Thu </a:t>
            </a:r>
            <a:r>
              <a:rPr lang="en-US" sz="3000" b="1" dirty="0" err="1">
                <a:solidFill>
                  <a:schemeClr val="tx2">
                    <a:lumMod val="10000"/>
                  </a:schemeClr>
                </a:solidFill>
                <a:cs typeface="Times New Roman" pitchFamily="18" charset="0"/>
              </a:rPr>
              <a:t>Phương</a:t>
            </a:r>
            <a:endParaRPr lang="en-US" sz="3000" b="1" i="1" dirty="0">
              <a:solidFill>
                <a:srgbClr val="FF0000"/>
              </a:solidFill>
              <a:cs typeface="Times New Roman" pitchFamily="18" charset="0"/>
            </a:endParaRPr>
          </a:p>
        </p:txBody>
      </p:sp>
      <p:sp>
        <p:nvSpPr>
          <p:cNvPr id="8" name="Rectangle 7"/>
          <p:cNvSpPr/>
          <p:nvPr/>
        </p:nvSpPr>
        <p:spPr>
          <a:xfrm>
            <a:off x="884857" y="1702159"/>
            <a:ext cx="11222083" cy="7038110"/>
          </a:xfrm>
          <a:prstGeom prst="rect">
            <a:avLst/>
          </a:prstGeom>
          <a:noFill/>
        </p:spPr>
        <p:txBody>
          <a:bodyPr wrap="none" lIns="91440" tIns="45720" rIns="91440" bIns="45720">
            <a:prstTxWarp prst="textArchUp">
              <a:avLst/>
            </a:prstTxWarp>
            <a:spAutoFit/>
          </a:bodyPr>
          <a:lstStyle/>
          <a:p>
            <a:pPr algn="ctr"/>
            <a:r>
              <a:rPr lang="en-US" sz="5400" dirty="0" err="1" smtClean="0">
                <a:ln w="0"/>
                <a:effectLst>
                  <a:outerShdw blurRad="38100" dist="19050" dir="2700000" algn="tl" rotWithShape="0">
                    <a:schemeClr val="dk1">
                      <a:alpha val="40000"/>
                    </a:schemeClr>
                  </a:outerShdw>
                </a:effectLst>
              </a:rPr>
              <a:t>TRƯỜNG</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TIỂU</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HỌC</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THỊ</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TRẤN</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KIÊN</a:t>
            </a:r>
            <a:r>
              <a:rPr lang="en-US" sz="5400" dirty="0" smtClean="0">
                <a:ln w="0"/>
                <a:effectLst>
                  <a:outerShdw blurRad="38100" dist="19050" dir="2700000" algn="tl" rotWithShape="0">
                    <a:schemeClr val="dk1">
                      <a:alpha val="40000"/>
                    </a:schemeClr>
                  </a:outerShdw>
                </a:effectLst>
              </a:rPr>
              <a:t> </a:t>
            </a:r>
            <a:r>
              <a:rPr lang="en-US" sz="5400" dirty="0" err="1" smtClean="0">
                <a:ln w="0"/>
                <a:effectLst>
                  <a:outerShdw blurRad="38100" dist="19050" dir="2700000" algn="tl" rotWithShape="0">
                    <a:schemeClr val="dk1">
                      <a:alpha val="40000"/>
                    </a:schemeClr>
                  </a:outerShdw>
                </a:effectLst>
              </a:rPr>
              <a:t>LƯƠNG</a:t>
            </a:r>
            <a:r>
              <a:rPr lang="en-US" sz="5400" dirty="0" smtClean="0">
                <a:ln w="0"/>
                <a:effectLst>
                  <a:outerShdw blurRad="38100" dist="19050" dir="2700000" algn="tl" rotWithShape="0">
                    <a:schemeClr val="dk1">
                      <a:alpha val="40000"/>
                    </a:schemeClr>
                  </a:outerShdw>
                </a:effectLst>
              </a:rPr>
              <a:t> 3</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2" name="Rectangle 1"/>
          <p:cNvSpPr/>
          <p:nvPr/>
        </p:nvSpPr>
        <p:spPr>
          <a:xfrm>
            <a:off x="1807535" y="2982724"/>
            <a:ext cx="8548577" cy="2062103"/>
          </a:xfrm>
          <a:prstGeom prst="rect">
            <a:avLst/>
          </a:prstGeom>
        </p:spPr>
        <p:txBody>
          <a:bodyPr wrap="square">
            <a:spAutoFit/>
          </a:bodyPr>
          <a:lstStyle/>
          <a:p>
            <a:pPr algn="ctr">
              <a:defRPr/>
            </a:pPr>
            <a:r>
              <a:rPr lang="vi-VN"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Chào mừng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thầy</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cô</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và</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các</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em</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p>
          <a:p>
            <a:pPr algn="ctr">
              <a:defRPr/>
            </a:pP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đến</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với</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tiết</a:t>
            </a:r>
            <a:r>
              <a:rPr lang="en-US" sz="4400" b="1" kern="10" dirty="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T</a:t>
            </a:r>
            <a:r>
              <a:rPr lang="en-US" sz="4400" b="1" kern="10" dirty="0" err="1"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ự</a:t>
            </a:r>
            <a:r>
              <a:rPr lang="en-US" sz="4400" b="1" kern="10" dirty="0"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nhiên</a:t>
            </a:r>
            <a:r>
              <a:rPr lang="en-US" sz="4400" b="1" kern="10" dirty="0"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và</a:t>
            </a:r>
            <a:r>
              <a:rPr lang="en-US" sz="4400" b="1" kern="10" dirty="0"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xã</a:t>
            </a:r>
            <a:r>
              <a:rPr lang="en-US" sz="4400" b="1" kern="10" dirty="0"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 </a:t>
            </a:r>
            <a:r>
              <a:rPr lang="en-US" sz="4400" b="1" kern="10" dirty="0" err="1" smtClean="0">
                <a:ln w="1905"/>
                <a:solidFill>
                  <a:srgbClr val="FF0000"/>
                </a:solidFill>
                <a:effectLst>
                  <a:innerShdw blurRad="69850" dist="43180" dir="5400000">
                    <a:srgbClr val="000000">
                      <a:alpha val="65000"/>
                    </a:srgbClr>
                  </a:innerShdw>
                </a:effectLst>
                <a:latin typeface="Times New Roman" panose="02020603050405020304"/>
                <a:cs typeface="Times New Roman" panose="02020603050405020304"/>
              </a:rPr>
              <a:t>hội</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0000"/>
              </a:solidFill>
              <a:effectLst>
                <a:outerShdw blurRad="50800" dist="40000" dir="5400000" algn="tl" rotWithShape="0">
                  <a:srgbClr val="000000">
                    <a:shade val="5000"/>
                    <a:satMod val="120000"/>
                    <a:alpha val="33000"/>
                  </a:srgbClr>
                </a:outerShdw>
              </a:effectLst>
              <a:latin typeface="Arial" charset="0"/>
              <a:cs typeface="Arial" charset="0"/>
            </a:endParaRPr>
          </a:p>
          <a:p>
            <a:pPr algn="ctr">
              <a:defRPr/>
            </a:pPr>
            <a:r>
              <a:rPr lang="en-US" sz="4000" b="1" dirty="0" err="1">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Arial" charset="0"/>
                <a:cs typeface="Arial" charset="0"/>
              </a:rPr>
              <a:t>Lớp</a:t>
            </a:r>
            <a:r>
              <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Arial" charset="0"/>
                <a:cs typeface="Arial" charset="0"/>
              </a:rPr>
              <a:t> </a:t>
            </a:r>
            <a:r>
              <a:rPr lang="en-US"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Arial" charset="0"/>
                <a:cs typeface="Arial" charset="0"/>
              </a:rPr>
              <a:t>3/4</a:t>
            </a:r>
            <a:endParaRPr lang="en-US" sz="4000" b="1" dirty="0">
              <a:ln w="31550" cmpd="sng">
                <a:gradFill>
                  <a:gsLst>
                    <a:gs pos="70000">
                      <a:schemeClr val="accent6">
                        <a:shade val="50000"/>
                        <a:satMod val="190000"/>
                      </a:schemeClr>
                    </a:gs>
                    <a:gs pos="0">
                      <a:schemeClr val="accent6">
                        <a:tint val="77000"/>
                        <a:satMod val="180000"/>
                      </a:schemeClr>
                    </a:gs>
                  </a:gsLst>
                  <a:lin ang="5400000"/>
                </a:gradFill>
                <a:prstDash val="solid"/>
              </a:ln>
              <a:effectLst>
                <a:outerShdw blurRad="50800" dist="40000" dir="5400000" algn="tl" rotWithShape="0">
                  <a:srgbClr val="000000">
                    <a:shade val="5000"/>
                    <a:satMod val="120000"/>
                    <a:alpha val="33000"/>
                  </a:srgbClr>
                </a:outerShdw>
              </a:effectLst>
              <a:latin typeface="Arial" charset="0"/>
              <a:cs typeface="Arial" charset="0"/>
            </a:endParaRPr>
          </a:p>
        </p:txBody>
      </p:sp>
    </p:spTree>
    <p:extLst>
      <p:ext uri="{BB962C8B-B14F-4D97-AF65-F5344CB8AC3E}">
        <p14:creationId xmlns:p14="http://schemas.microsoft.com/office/powerpoint/2010/main" val="1885363887"/>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93971"/>
            <a:ext cx="10899430" cy="830997"/>
          </a:xfrm>
          <a:prstGeom prst="rect">
            <a:avLst/>
          </a:prstGeom>
          <a:noFill/>
        </p:spPr>
        <p:txBody>
          <a:bodyPr wrap="square" rtlCol="0">
            <a:spAutoFit/>
          </a:bodyPr>
          <a:lstStyle/>
          <a:p>
            <a:pPr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 Hoạt động sản xuất công nghiệp </a:t>
            </a:r>
            <a:endParaRPr lang="en-US" sz="48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4482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75658" y="478763"/>
            <a:ext cx="10646228"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1.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nghiệp</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trong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mỗi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hình</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và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cho</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smtClean="0">
                <a:solidFill>
                  <a:srgbClr val="FF0000"/>
                </a:solidFill>
                <a:latin typeface="Calibri" panose="020F0502020204030204" pitchFamily="34" charset="0"/>
                <a:cs typeface="Calibri" panose="020F0502020204030204" pitchFamily="34" charset="0"/>
              </a:rPr>
              <a:t>đó</a:t>
            </a:r>
            <a:r>
              <a:rPr lang="en-US" sz="3200" b="1" kern="0" dirty="0" smtClean="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làm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ra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smtClean="0">
                <a:solidFill>
                  <a:srgbClr val="FF0000"/>
                </a:solidFill>
                <a:latin typeface="Calibri" panose="020F0502020204030204" pitchFamily="34" charset="0"/>
                <a:cs typeface="Calibri" panose="020F0502020204030204" pitchFamily="34" charset="0"/>
              </a:rPr>
              <a:t>gì</a:t>
            </a:r>
            <a:r>
              <a:rPr lang="en-US" sz="3200" b="1" kern="0" dirty="0">
                <a:solidFill>
                  <a:srgbClr val="FF0000"/>
                </a:solidFill>
                <a:latin typeface="Calibri" panose="020F0502020204030204" pitchFamily="34" charset="0"/>
                <a:cs typeface="Calibri" panose="020F0502020204030204" pitchFamily="34" charset="0"/>
              </a:rPr>
              <a:t>?</a:t>
            </a:r>
            <a:endParaRPr kumimoji="0" lang="vi-VN" sz="32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3" name="Picture 2">
            <a:extLst>
              <a:ext uri="{FF2B5EF4-FFF2-40B4-BE49-F238E27FC236}">
                <a16:creationId xmlns:a16="http://schemas.microsoft.com/office/drawing/2014/main" id="{FFC366B6-1609-4E7F-936F-4BA0156752CB}"/>
              </a:ext>
            </a:extLst>
          </p:cNvPr>
          <p:cNvPicPr>
            <a:picLocks noChangeAspect="1"/>
          </p:cNvPicPr>
          <p:nvPr/>
        </p:nvPicPr>
        <p:blipFill>
          <a:blip r:embed="rId4"/>
          <a:stretch>
            <a:fillRect/>
          </a:stretch>
        </p:blipFill>
        <p:spPr>
          <a:xfrm>
            <a:off x="2011475" y="1953370"/>
            <a:ext cx="6579735" cy="4494532"/>
          </a:xfrm>
          <a:prstGeom prst="rect">
            <a:avLst/>
          </a:prstGeom>
        </p:spPr>
      </p:pic>
      <p:pic>
        <p:nvPicPr>
          <p:cNvPr id="13" name="Picture 12">
            <a:extLst>
              <a:ext uri="{FF2B5EF4-FFF2-40B4-BE49-F238E27FC236}">
                <a16:creationId xmlns:a16="http://schemas.microsoft.com/office/drawing/2014/main" id="{6E7D5EFD-B879-42C3-A46F-D78FC41963F5}"/>
              </a:ext>
            </a:extLst>
          </p:cNvPr>
          <p:cNvPicPr>
            <a:picLocks noChangeAspect="1"/>
          </p:cNvPicPr>
          <p:nvPr/>
        </p:nvPicPr>
        <p:blipFill>
          <a:blip r:embed="rId5"/>
          <a:stretch>
            <a:fillRect/>
          </a:stretch>
        </p:blipFill>
        <p:spPr>
          <a:xfrm>
            <a:off x="8692755" y="3200400"/>
            <a:ext cx="3129131" cy="3078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57ED45-0966-46C5-BC88-194B0D03F19F}"/>
              </a:ext>
            </a:extLst>
          </p:cNvPr>
          <p:cNvGraphicFramePr>
            <a:graphicFrameLocks noGrp="1"/>
          </p:cNvGraphicFramePr>
          <p:nvPr>
            <p:extLst>
              <p:ext uri="{D42A27DB-BD31-4B8C-83A1-F6EECF244321}">
                <p14:modId xmlns:p14="http://schemas.microsoft.com/office/powerpoint/2010/main" val="3339942868"/>
              </p:ext>
            </p:extLst>
          </p:nvPr>
        </p:nvGraphicFramePr>
        <p:xfrm>
          <a:off x="1219199" y="1028700"/>
          <a:ext cx="10292443" cy="4843272"/>
        </p:xfrm>
        <a:graphic>
          <a:graphicData uri="http://schemas.openxmlformats.org/drawingml/2006/table">
            <a:tbl>
              <a:tblPr firstRow="1" firstCol="1" bandRow="1">
                <a:tableStyleId>{9DCAF9ED-07DC-4A11-8D7F-57B35C25682E}</a:tableStyleId>
              </a:tblPr>
              <a:tblGrid>
                <a:gridCol w="1978923">
                  <a:extLst>
                    <a:ext uri="{9D8B030D-6E8A-4147-A177-3AD203B41FA5}">
                      <a16:colId xmlns:a16="http://schemas.microsoft.com/office/drawing/2014/main" val="279531843"/>
                    </a:ext>
                  </a:extLst>
                </a:gridCol>
                <a:gridCol w="3422313">
                  <a:extLst>
                    <a:ext uri="{9D8B030D-6E8A-4147-A177-3AD203B41FA5}">
                      <a16:colId xmlns:a16="http://schemas.microsoft.com/office/drawing/2014/main" val="2327958238"/>
                    </a:ext>
                  </a:extLst>
                </a:gridCol>
                <a:gridCol w="4891207">
                  <a:extLst>
                    <a:ext uri="{9D8B030D-6E8A-4147-A177-3AD203B41FA5}">
                      <a16:colId xmlns:a16="http://schemas.microsoft.com/office/drawing/2014/main" val="3429131563"/>
                    </a:ext>
                  </a:extLst>
                </a:gridCol>
              </a:tblGrid>
              <a:tr h="960120">
                <a:tc>
                  <a:txBody>
                    <a:bodyPr/>
                    <a:lstStyle/>
                    <a:p>
                      <a:pPr marL="0" marR="0" algn="ctr">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Hình</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Tên hoạt động công nghiệp</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phẩm</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436695"/>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12</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Chế biến thực phẩm</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Thực phẩm đóng hộp (thịt hộp, cá hộp</a:t>
                      </a:r>
                      <a:r>
                        <a:rPr lang="nl-NL" sz="2800" b="1" dirty="0" smtClean="0">
                          <a:effectLst/>
                          <a:latin typeface="Calibri" panose="020F0502020204030204" pitchFamily="34" charset="0"/>
                          <a:cs typeface="Calibri" panose="020F0502020204030204" pitchFamily="34" charset="0"/>
                        </a:rPr>
                        <a:t>, rau củ</a:t>
                      </a:r>
                      <a:r>
                        <a:rPr lang="nl-NL" sz="2800" b="1" baseline="0" dirty="0" smtClean="0">
                          <a:effectLst/>
                          <a:latin typeface="Calibri" panose="020F0502020204030204" pitchFamily="34" charset="0"/>
                          <a:cs typeface="Calibri" panose="020F0502020204030204" pitchFamily="34" charset="0"/>
                        </a:rPr>
                        <a:t> quả đóng hộp,.</a:t>
                      </a:r>
                      <a:r>
                        <a:rPr lang="nl-NL" sz="2800" b="1" dirty="0" smtClean="0">
                          <a:effectLst/>
                          <a:latin typeface="Calibri" panose="020F0502020204030204" pitchFamily="34" charset="0"/>
                          <a:cs typeface="Calibri" panose="020F0502020204030204" pitchFamily="34" charset="0"/>
                        </a:rPr>
                        <a: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52371505"/>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13</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Sản xuất </a:t>
                      </a:r>
                      <a:r>
                        <a:rPr lang="nl-NL" sz="2800" b="1" dirty="0" smtClean="0">
                          <a:effectLst/>
                          <a:latin typeface="Calibri" panose="020F0502020204030204" pitchFamily="34" charset="0"/>
                          <a:cs typeface="Calibri" panose="020F0502020204030204" pitchFamily="34" charset="0"/>
                        </a:rPr>
                        <a:t>gang, </a:t>
                      </a:r>
                      <a:r>
                        <a:rPr lang="nl-NL" sz="2800" b="1" dirty="0">
                          <a:effectLst/>
                          <a:latin typeface="Calibri" panose="020F0502020204030204" pitchFamily="34" charset="0"/>
                          <a:cs typeface="Calibri" panose="020F0502020204030204" pitchFamily="34" charset="0"/>
                        </a:rPr>
                        <a:t>thép</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Gang, thép, sắt</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90250300"/>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14</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Dệt may</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Vải, quần áo</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1882423"/>
                  </a:ext>
                </a:extLst>
              </a:tr>
              <a:tr h="960120">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15</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a:effectLst/>
                          <a:latin typeface="Calibri" panose="020F0502020204030204" pitchFamily="34" charset="0"/>
                          <a:cs typeface="Calibri" panose="020F0502020204030204" pitchFamily="34" charset="0"/>
                        </a:rPr>
                        <a:t>Khai thác dầu thô</a:t>
                      </a:r>
                      <a:endParaRPr lang="en-US" sz="28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nl-NL" sz="2800" b="1" dirty="0">
                          <a:effectLst/>
                          <a:latin typeface="Calibri" panose="020F0502020204030204" pitchFamily="34" charset="0"/>
                          <a:cs typeface="Calibri" panose="020F0502020204030204" pitchFamily="34" charset="0"/>
                        </a:rPr>
                        <a:t>Dầu thô</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137746"/>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nl-NL"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 Lợi ích của một số hoạt động sản xuất công nghiệp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75288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2A2272-ADAA-4257-81BA-84B6819C727A}"/>
              </a:ext>
            </a:extLst>
          </p:cNvPr>
          <p:cNvSpPr/>
          <p:nvPr/>
        </p:nvSpPr>
        <p:spPr>
          <a:xfrm>
            <a:off x="1143001" y="78955"/>
            <a:ext cx="10646228" cy="1446550"/>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defRPr/>
            </a:pPr>
            <a:r>
              <a:rPr lang="en-US" sz="4400" kern="0" dirty="0" err="1" smtClean="0">
                <a:solidFill>
                  <a:srgbClr val="FF0000"/>
                </a:solidFill>
                <a:latin typeface="Times New Roman" panose="02020603050405020304" pitchFamily="18" charset="0"/>
                <a:cs typeface="Times New Roman" panose="02020603050405020304" pitchFamily="18" charset="0"/>
              </a:rPr>
              <a:t>Quan</a:t>
            </a:r>
            <a:r>
              <a:rPr lang="en-US" sz="4400" kern="0" dirty="0" smtClean="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sát</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các</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hình</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và</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nêu</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ích</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lợi</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của</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hoạt</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động</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sản</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xuất</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công</a:t>
            </a:r>
            <a:r>
              <a:rPr lang="en-US" sz="4400" kern="0" dirty="0">
                <a:solidFill>
                  <a:srgbClr val="FF0000"/>
                </a:solidFill>
                <a:latin typeface="Times New Roman" panose="02020603050405020304" pitchFamily="18" charset="0"/>
                <a:cs typeface="Times New Roman" panose="02020603050405020304" pitchFamily="18" charset="0"/>
              </a:rPr>
              <a:t> </a:t>
            </a:r>
            <a:r>
              <a:rPr lang="en-US" sz="4400" kern="0" dirty="0" err="1">
                <a:solidFill>
                  <a:srgbClr val="FF0000"/>
                </a:solidFill>
                <a:latin typeface="Times New Roman" panose="02020603050405020304" pitchFamily="18" charset="0"/>
                <a:cs typeface="Times New Roman" panose="02020603050405020304" pitchFamily="18" charset="0"/>
              </a:rPr>
              <a:t>nghiệp</a:t>
            </a:r>
            <a:r>
              <a:rPr lang="en-US" sz="4400" kern="0" dirty="0">
                <a:solidFill>
                  <a:srgbClr val="FF0000"/>
                </a:solidFill>
                <a:latin typeface="Times New Roman" panose="02020603050405020304" pitchFamily="18" charset="0"/>
                <a:cs typeface="Times New Roman" panose="02020603050405020304" pitchFamily="18" charset="0"/>
              </a:rPr>
              <a:t>:</a:t>
            </a:r>
            <a:endParaRPr kumimoji="0" lang="vi-VN" sz="440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67591D2E-A087-4E4C-8A16-EF0CA9C8C93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377628"/>
            <a:ext cx="1175658" cy="1575742"/>
          </a:xfrm>
          <a:prstGeom prst="rect">
            <a:avLst/>
          </a:prstGeom>
        </p:spPr>
      </p:pic>
      <p:pic>
        <p:nvPicPr>
          <p:cNvPr id="4" name="Picture 3">
            <a:extLst>
              <a:ext uri="{FF2B5EF4-FFF2-40B4-BE49-F238E27FC236}">
                <a16:creationId xmlns:a16="http://schemas.microsoft.com/office/drawing/2014/main" id="{3DB32C79-10B4-4681-BA27-3E265E91E97B}"/>
              </a:ext>
            </a:extLst>
          </p:cNvPr>
          <p:cNvPicPr>
            <a:picLocks noChangeAspect="1"/>
          </p:cNvPicPr>
          <p:nvPr/>
        </p:nvPicPr>
        <p:blipFill>
          <a:blip r:embed="rId4"/>
          <a:stretch>
            <a:fillRect/>
          </a:stretch>
        </p:blipFill>
        <p:spPr>
          <a:xfrm>
            <a:off x="1143001" y="1953371"/>
            <a:ext cx="7295616" cy="4360552"/>
          </a:xfrm>
          <a:prstGeom prst="rect">
            <a:avLst/>
          </a:prstGeom>
        </p:spPr>
      </p:pic>
      <p:grpSp>
        <p:nvGrpSpPr>
          <p:cNvPr id="9" name="Group 8">
            <a:extLst>
              <a:ext uri="{FF2B5EF4-FFF2-40B4-BE49-F238E27FC236}">
                <a16:creationId xmlns:a16="http://schemas.microsoft.com/office/drawing/2014/main" id="{02183B18-51AB-4954-92A9-1BEFA665617F}"/>
              </a:ext>
            </a:extLst>
          </p:cNvPr>
          <p:cNvGrpSpPr/>
          <p:nvPr/>
        </p:nvGrpSpPr>
        <p:grpSpPr>
          <a:xfrm>
            <a:off x="7707809" y="4321446"/>
            <a:ext cx="4278451" cy="2175001"/>
            <a:chOff x="892354" y="3758439"/>
            <a:chExt cx="4278451" cy="2175001"/>
          </a:xfrm>
        </p:grpSpPr>
        <p:pic>
          <p:nvPicPr>
            <p:cNvPr id="10" name="Picture 9">
              <a:extLst>
                <a:ext uri="{FF2B5EF4-FFF2-40B4-BE49-F238E27FC236}">
                  <a16:creationId xmlns:a16="http://schemas.microsoft.com/office/drawing/2014/main" id="{B45DDF9F-5B88-47E3-97B8-69CBA1E401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Rounded Corners 10">
              <a:extLst>
                <a:ext uri="{FF2B5EF4-FFF2-40B4-BE49-F238E27FC236}">
                  <a16:creationId xmlns:a16="http://schemas.microsoft.com/office/drawing/2014/main" id="{D07BA89F-6EA6-493F-BDB0-2AC007AF42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latin typeface="Times New Roman" panose="02020603050405020304" pitchFamily="18" charset="0"/>
                  <a:cs typeface="Times New Roman" panose="02020603050405020304" pitchFamily="18" charset="0"/>
                </a:rPr>
                <a:t>Thảo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4</a:t>
              </a:r>
            </a:p>
          </p:txBody>
        </p:sp>
      </p:grpSp>
    </p:spTree>
    <p:extLst>
      <p:ext uri="{BB962C8B-B14F-4D97-AF65-F5344CB8AC3E}">
        <p14:creationId xmlns:p14="http://schemas.microsoft.com/office/powerpoint/2010/main" val="3633476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4168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8C543D8-673C-4C09-A6B7-E8CCA733D03E}"/>
              </a:ext>
            </a:extLst>
          </p:cNvPr>
          <p:cNvGraphicFramePr>
            <a:graphicFrameLocks noGrp="1"/>
          </p:cNvGraphicFramePr>
          <p:nvPr>
            <p:extLst>
              <p:ext uri="{D42A27DB-BD31-4B8C-83A1-F6EECF244321}">
                <p14:modId xmlns:p14="http://schemas.microsoft.com/office/powerpoint/2010/main" val="2024335501"/>
              </p:ext>
            </p:extLst>
          </p:nvPr>
        </p:nvGraphicFramePr>
        <p:xfrm>
          <a:off x="751115" y="481411"/>
          <a:ext cx="11125200" cy="5808654"/>
        </p:xfrm>
        <a:graphic>
          <a:graphicData uri="http://schemas.openxmlformats.org/drawingml/2006/table">
            <a:tbl>
              <a:tblPr firstRow="1" firstCol="1" bandRow="1">
                <a:tableStyleId>{9DCAF9ED-07DC-4A11-8D7F-57B35C25682E}</a:tableStyleId>
              </a:tblPr>
              <a:tblGrid>
                <a:gridCol w="3069021">
                  <a:extLst>
                    <a:ext uri="{9D8B030D-6E8A-4147-A177-3AD203B41FA5}">
                      <a16:colId xmlns:a16="http://schemas.microsoft.com/office/drawing/2014/main" val="3370933225"/>
                    </a:ext>
                  </a:extLst>
                </a:gridCol>
                <a:gridCol w="8056179">
                  <a:extLst>
                    <a:ext uri="{9D8B030D-6E8A-4147-A177-3AD203B41FA5}">
                      <a16:colId xmlns:a16="http://schemas.microsoft.com/office/drawing/2014/main" val="339813459"/>
                    </a:ext>
                  </a:extLst>
                </a:gridCol>
              </a:tblGrid>
              <a:tr h="609600">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Hình 16</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Lợi ích của sản phẩm</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4206579"/>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phẩm</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đóng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hộp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Dùng làm đồ ăn</a:t>
                      </a:r>
                    </a:p>
                    <a:p>
                      <a:pPr marL="0" marR="0">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1826544"/>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Cửa</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hàng</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(SP: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Quần</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áo</a:t>
                      </a:r>
                      <a:r>
                        <a:rPr lang="en-US" sz="2400" b="1" dirty="0">
                          <a:effectLst/>
                          <a:latin typeface="Calibri" panose="020F0502020204030204" pitchFamily="34" charset="0"/>
                          <a:ea typeface="Times New Roman" panose="02020603050405020304" pitchFamily="18" charset="0"/>
                          <a:cs typeface="Calibri" panose="020F0502020204030204" pitchFamily="34" charset="0"/>
                        </a:rPr>
                        <a:t>)</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 Quần áo, váy để mặc</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3009164"/>
                  </a:ext>
                </a:extLst>
              </a:tr>
              <a:tr h="917031">
                <a:tc>
                  <a:txBody>
                    <a:bodyPr/>
                    <a:lstStyle/>
                    <a:p>
                      <a:pPr marL="0" marR="0" algn="ctr">
                        <a:lnSpc>
                          <a:spcPct val="115000"/>
                        </a:lnSpc>
                        <a:spcBef>
                          <a:spcPts val="0"/>
                        </a:spcBef>
                        <a:spcAft>
                          <a:spcPts val="0"/>
                        </a:spcAft>
                      </a:pP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Dầu</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thô</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Dùng để sản xuất dầu hỏa, dầu diesel và xăng nguyên liệu; ngoài ra còn dùng để sản xuất  ra một số sản phẩm ngành hóa dầu như dung môi, phân bón hóa học, nhựa, thuốc trừ sâu...</a:t>
                      </a:r>
                    </a:p>
                    <a:p>
                      <a:pPr marL="0" marR="0">
                        <a:lnSpc>
                          <a:spcPct val="115000"/>
                        </a:lnSpc>
                        <a:spcBef>
                          <a:spcPts val="0"/>
                        </a:spcBef>
                        <a:spcAft>
                          <a:spcPts val="0"/>
                        </a:spcAft>
                      </a:pPr>
                      <a:r>
                        <a:rPr lang="nl-NL" sz="2400" b="1" dirty="0">
                          <a:effectLst/>
                          <a:latin typeface="Calibri" panose="020F0502020204030204" pitchFamily="34" charset="0"/>
                          <a:ea typeface="Times New Roman" panose="02020603050405020304" pitchFamily="18" charset="0"/>
                          <a:cs typeface="Calibri" panose="020F0502020204030204" pitchFamily="34" charset="0"/>
                        </a:rPr>
                        <a:t>Xuất khẩu thu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7711051"/>
                  </a:ext>
                </a:extLst>
              </a:tr>
              <a:tr h="917031">
                <a:tc>
                  <a:txBody>
                    <a:bodyPr/>
                    <a:lstStyle/>
                    <a:p>
                      <a:pPr marL="0" marR="0" algn="ctr">
                        <a:lnSpc>
                          <a:spcPct val="115000"/>
                        </a:lnSpc>
                        <a:spcBef>
                          <a:spcPts val="0"/>
                        </a:spcBef>
                        <a:spcAft>
                          <a:spcPts val="0"/>
                        </a:spcAf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Gang,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sắt</a:t>
                      </a:r>
                      <a:r>
                        <a:rPr lang="en-US" sz="2400" b="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dirty="0" err="1">
                          <a:effectLst/>
                          <a:latin typeface="Calibri" panose="020F0502020204030204" pitchFamily="34" charset="0"/>
                          <a:ea typeface="Times New Roman" panose="02020603050405020304" pitchFamily="18" charset="0"/>
                          <a:cs typeface="Calibri" panose="020F0502020204030204" pitchFamily="34" charset="0"/>
                        </a:rPr>
                        <a:t>thép</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nSpc>
                          <a:spcPct val="115000"/>
                        </a:lnSpc>
                        <a:spcBef>
                          <a:spcPts val="0"/>
                        </a:spcBef>
                        <a:spcAft>
                          <a:spcPts val="0"/>
                        </a:spcAft>
                      </a:pPr>
                      <a:r>
                        <a:rPr lang="nl-NL" sz="2400" b="1" dirty="0">
                          <a:effectLst/>
                          <a:latin typeface="Calibri" panose="020F0502020204030204" pitchFamily="34" charset="0"/>
                          <a:cs typeface="Calibri" panose="020F0502020204030204" pitchFamily="34" charset="0"/>
                        </a:rPr>
                        <a:t>Vật liệu để làm nhà, làm các công trình giao thông, sản xuất đồ dùng trong nhà (dao, kéo...); vật liệu cho các ngành sản xuất máy móc khác (xe máy, ô tô...)</a:t>
                      </a:r>
                    </a:p>
                    <a:p>
                      <a:pPr marL="0" marR="0" lvl="0" indent="0" algn="l" defTabSz="914400" rtl="0" eaLnBrk="1" fontAlgn="auto" latinLnBrk="0" hangingPunct="1">
                        <a:lnSpc>
                          <a:spcPct val="115000"/>
                        </a:lnSpc>
                        <a:spcBef>
                          <a:spcPts val="0"/>
                        </a:spcBef>
                        <a:spcAft>
                          <a:spcPts val="0"/>
                        </a:spcAft>
                        <a:buClrTx/>
                        <a:buSzTx/>
                        <a:buFontTx/>
                        <a:buNone/>
                        <a:tabLst/>
                        <a:defRPr/>
                      </a:pPr>
                      <a:r>
                        <a:rPr lang="nl-NL" sz="2400" b="1" dirty="0">
                          <a:effectLst/>
                          <a:latin typeface="Calibri" panose="020F0502020204030204" pitchFamily="34" charset="0"/>
                          <a:ea typeface="Times New Roman" panose="02020603050405020304" pitchFamily="18" charset="0"/>
                          <a:cs typeface="Calibri" panose="020F0502020204030204" pitchFamily="34" charset="0"/>
                        </a:rPr>
                        <a:t>Đem bán, xuất khẩu đem lại lợi ích kinh tế</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711153"/>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rot="5400000">
            <a:off x="7993574" y="2764083"/>
            <a:ext cx="593651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Ghi</a:t>
            </a:r>
            <a:r>
              <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 </a:t>
            </a:r>
            <a:r>
              <a:rPr kumimoji="0" lang="en-US" sz="10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rPr>
              <a:t>nhớ</a:t>
            </a:r>
            <a:endParaRPr kumimoji="0" lang="en-US" sz="10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merican Sans" panose="02040603050506020204" pitchFamily="18" charset="0"/>
              <a:ea typeface="+mn-ea"/>
              <a:cs typeface="+mn-cs"/>
            </a:endParaRPr>
          </a:p>
        </p:txBody>
      </p:sp>
      <p:sp>
        <p:nvSpPr>
          <p:cNvPr id="10" name="Text Box 29"/>
          <p:cNvSpPr txBox="1">
            <a:spLocks noChangeArrowheads="1"/>
          </p:cNvSpPr>
          <p:nvPr/>
        </p:nvSpPr>
        <p:spPr bwMode="auto">
          <a:xfrm>
            <a:off x="1046480" y="1923803"/>
            <a:ext cx="8124025"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defRPr/>
            </a:pPr>
            <a:r>
              <a:rPr lang="vi-VN" altLang="en-US" sz="4000" b="1" dirty="0">
                <a:solidFill>
                  <a:srgbClr val="002060"/>
                </a:solidFill>
                <a:latin typeface="Calibri" panose="020F0502020204030204" pitchFamily="34" charset="0"/>
                <a:cs typeface="Calibri" panose="020F0502020204030204" pitchFamily="34" charset="0"/>
              </a:rPr>
              <a:t>Hoạt động sản xuất công nghiệp làm ra các sản phẩm để phục vụ cuộc sống con người như làm đồ ăn cho con người, quần áo, ... ngoài ra còn đem bán để mang lại các ích lợi về kinh tế.</a:t>
            </a:r>
            <a:endParaRPr kumimoji="0" lang="en-US" alt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5439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E31A7B1-5507-466C-B257-4D168056182D}"/>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en-US" sz="3200" b="1" kern="0" dirty="0">
                <a:solidFill>
                  <a:srgbClr val="FF0000"/>
                </a:solidFill>
                <a:latin typeface="Calibri" panose="020F0502020204030204" pitchFamily="34" charset="0"/>
                <a:cs typeface="Calibri" panose="020F0502020204030204" pitchFamily="34" charset="0"/>
              </a:rPr>
              <a:t>3. </a:t>
            </a:r>
            <a:r>
              <a:rPr lang="en-US" sz="3200" b="1" kern="0" dirty="0" err="1">
                <a:solidFill>
                  <a:srgbClr val="FF0000"/>
                </a:solidFill>
                <a:latin typeface="Calibri" panose="020F0502020204030204" pitchFamily="34" charset="0"/>
                <a:cs typeface="Calibri" panose="020F0502020204030204" pitchFamily="34" charset="0"/>
              </a:rPr>
              <a:t>Kể</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một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số</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xuất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thủ</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công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khác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mà</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em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biết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Nói</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tên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sản</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phẩm</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của</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các</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hoạt</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động</a:t>
            </a:r>
            <a:r>
              <a:rPr lang="en-US" sz="3200" b="1" kern="0" dirty="0">
                <a:solidFill>
                  <a:srgbClr val="FF0000"/>
                </a:solidFill>
                <a:latin typeface="Calibri" panose="020F0502020204030204" pitchFamily="34" charset="0"/>
                <a:cs typeface="Calibri" panose="020F0502020204030204" pitchFamily="34" charset="0"/>
              </a:rPr>
              <a:t> </a:t>
            </a:r>
            <a:r>
              <a:rPr lang="en-US" sz="3200" b="1" kern="0" dirty="0" err="1">
                <a:solidFill>
                  <a:srgbClr val="FF0000"/>
                </a:solidFill>
                <a:latin typeface="Calibri" panose="020F0502020204030204" pitchFamily="34" charset="0"/>
                <a:cs typeface="Calibri" panose="020F0502020204030204" pitchFamily="34" charset="0"/>
              </a:rPr>
              <a:t>đó</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4D978FAF-832D-4C54-970E-184984CEDD2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0" name="Group 9">
            <a:extLst>
              <a:ext uri="{FF2B5EF4-FFF2-40B4-BE49-F238E27FC236}">
                <a16:creationId xmlns:a16="http://schemas.microsoft.com/office/drawing/2014/main" id="{725CF056-A7D3-43A6-BBA2-1972B82293C7}"/>
              </a:ext>
            </a:extLst>
          </p:cNvPr>
          <p:cNvGrpSpPr/>
          <p:nvPr/>
        </p:nvGrpSpPr>
        <p:grpSpPr>
          <a:xfrm>
            <a:off x="866568" y="3098255"/>
            <a:ext cx="3197033" cy="2541270"/>
            <a:chOff x="781262" y="3217613"/>
            <a:chExt cx="4761331" cy="3855641"/>
          </a:xfrm>
        </p:grpSpPr>
        <p:pic>
          <p:nvPicPr>
            <p:cNvPr id="11" name="Picture 10">
              <a:extLst>
                <a:ext uri="{FF2B5EF4-FFF2-40B4-BE49-F238E27FC236}">
                  <a16:creationId xmlns:a16="http://schemas.microsoft.com/office/drawing/2014/main" id="{E8469FF4-C342-4B22-83F9-11ABC20627A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94398" y="3217613"/>
              <a:ext cx="4567569" cy="2877015"/>
            </a:xfrm>
            <a:prstGeom prst="ellipse">
              <a:avLst/>
            </a:prstGeom>
            <a:ln w="57150">
              <a:solidFill>
                <a:schemeClr val="bg1"/>
              </a:solidFill>
            </a:ln>
            <a:effectLst>
              <a:outerShdw blurRad="50800" dist="38100" dir="2700000" algn="tl" rotWithShape="0">
                <a:prstClr val="black">
                  <a:alpha val="40000"/>
                </a:prstClr>
              </a:outerShdw>
            </a:effectLst>
          </p:spPr>
        </p:pic>
        <p:sp>
          <p:nvSpPr>
            <p:cNvPr id="12" name="Rectangle: Rounded Corners 11">
              <a:extLst>
                <a:ext uri="{FF2B5EF4-FFF2-40B4-BE49-F238E27FC236}">
                  <a16:creationId xmlns:a16="http://schemas.microsoft.com/office/drawing/2014/main" id="{856173DB-BA66-40C3-A5C0-143D96B17689}"/>
                </a:ext>
              </a:extLst>
            </p:cNvPr>
            <p:cNvSpPr/>
            <p:nvPr/>
          </p:nvSpPr>
          <p:spPr>
            <a:xfrm>
              <a:off x="781262" y="5959495"/>
              <a:ext cx="4761331" cy="11137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Thảo</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luận</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cặp</a:t>
              </a: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24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đôi</a:t>
              </a:r>
              <a:endParaRPr kumimoji="0" lang="en-US" sz="2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sp>
        <p:nvSpPr>
          <p:cNvPr id="13" name="Speech Bubble: Rectangle with Corners Rounded 12">
            <a:extLst>
              <a:ext uri="{FF2B5EF4-FFF2-40B4-BE49-F238E27FC236}">
                <a16:creationId xmlns:a16="http://schemas.microsoft.com/office/drawing/2014/main" id="{5CF494AB-025D-42C6-B573-8668669B98A7}"/>
              </a:ext>
            </a:extLst>
          </p:cNvPr>
          <p:cNvSpPr/>
          <p:nvPr/>
        </p:nvSpPr>
        <p:spPr>
          <a:xfrm>
            <a:off x="4085430" y="2205011"/>
            <a:ext cx="7386220" cy="1557271"/>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tên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xuất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nghiệp</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một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sản</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phẩm</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của</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hoạt</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động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đó</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3D32D3A-A2A2-4D8F-83AF-4C0CB964B51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578" b="938"/>
          <a:stretch/>
        </p:blipFill>
        <p:spPr>
          <a:xfrm>
            <a:off x="0" y="1"/>
            <a:ext cx="12192000" cy="6858000"/>
          </a:xfrm>
          <a:prstGeom prst="rect">
            <a:avLst/>
          </a:prstGeom>
        </p:spPr>
      </p:pic>
      <p:pic>
        <p:nvPicPr>
          <p:cNvPr id="7" name="图片 6">
            <a:extLst>
              <a:ext uri="{FF2B5EF4-FFF2-40B4-BE49-F238E27FC236}">
                <a16:creationId xmlns:a16="http://schemas.microsoft.com/office/drawing/2014/main" id="{AC1E2649-9EE3-43E7-8F77-AEEB4971A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970" t="43544" r="18508" b="22363"/>
          <a:stretch/>
        </p:blipFill>
        <p:spPr>
          <a:xfrm>
            <a:off x="1158949" y="995423"/>
            <a:ext cx="8367492" cy="4867154"/>
          </a:xfrm>
          <a:prstGeom prst="rect">
            <a:avLst/>
          </a:prstGeom>
          <a:ln>
            <a:noFill/>
          </a:ln>
        </p:spPr>
      </p:pic>
      <p:pic>
        <p:nvPicPr>
          <p:cNvPr id="4" name="Picture 3">
            <a:extLst>
              <a:ext uri="{FF2B5EF4-FFF2-40B4-BE49-F238E27FC236}">
                <a16:creationId xmlns:a16="http://schemas.microsoft.com/office/drawing/2014/main" id="{DC8D9EA9-A11E-4758-B835-908413CB05B6}"/>
              </a:ext>
            </a:extLst>
          </p:cNvPr>
          <p:cNvPicPr>
            <a:picLocks noChangeAspect="1"/>
          </p:cNvPicPr>
          <p:nvPr/>
        </p:nvPicPr>
        <p:blipFill>
          <a:blip r:embed="rId4"/>
          <a:stretch>
            <a:fillRect/>
          </a:stretch>
        </p:blipFill>
        <p:spPr>
          <a:xfrm>
            <a:off x="2758201" y="2310326"/>
            <a:ext cx="5517358" cy="1322947"/>
          </a:xfrm>
          <a:prstGeom prst="rect">
            <a:avLst/>
          </a:prstGeom>
        </p:spPr>
      </p:pic>
    </p:spTree>
    <p:extLst>
      <p:ext uri="{BB962C8B-B14F-4D97-AF65-F5344CB8AC3E}">
        <p14:creationId xmlns:p14="http://schemas.microsoft.com/office/powerpoint/2010/main" val="79021915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764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2E02CF8A-1326-44F7-BB89-995CFDD172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7834" b="7834"/>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652692" y="1456063"/>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2057" name="Straight Connector 2056">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1" y="3689716"/>
            <a:ext cx="5715002"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b="1" dirty="0" err="1">
                <a:solidFill>
                  <a:srgbClr val="002060"/>
                </a:solidFill>
                <a:latin typeface="Calibri" panose="020F0502020204030204" pitchFamily="34" charset="0"/>
                <a:cs typeface="Calibri" panose="020F0502020204030204" pitchFamily="34" charset="0"/>
              </a:rPr>
              <a:t>Công</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nghiệp</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một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lĩnh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vực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xuất</a:t>
            </a:r>
            <a:r>
              <a:rPr lang="en-US" altLang="en-US" b="1" dirty="0">
                <a:solidFill>
                  <a:srgbClr val="002060"/>
                </a:solidFill>
                <a:latin typeface="Calibri" panose="020F0502020204030204" pitchFamily="34" charset="0"/>
                <a:cs typeface="Calibri" panose="020F0502020204030204" pitchFamily="34" charset="0"/>
              </a:rPr>
              <a:t>, bao </a:t>
            </a:r>
            <a:r>
              <a:rPr lang="en-US" altLang="en-US" b="1" dirty="0" err="1">
                <a:solidFill>
                  <a:srgbClr val="002060"/>
                </a:solidFill>
                <a:latin typeface="Calibri" panose="020F0502020204030204" pitchFamily="34" charset="0"/>
                <a:cs typeface="Calibri" panose="020F0502020204030204" pitchFamily="34" charset="0"/>
              </a:rPr>
              <a:t>gồm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nhiều</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ngành</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nghề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khai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thác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tài</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nguyên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biến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sản</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phẩm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chế</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tạo</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và</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sửa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chữa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máy</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móc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thiết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bị</a:t>
            </a:r>
            <a:r>
              <a:rPr lang="en-US" altLang="en-US" b="1" dirty="0">
                <a:solidFill>
                  <a:srgbClr val="002060"/>
                </a:solidFill>
                <a:latin typeface="Calibri" panose="020F0502020204030204" pitchFamily="34" charset="0"/>
                <a:cs typeface="Calibri" panose="020F0502020204030204" pitchFamily="34" charset="0"/>
              </a:rPr>
              <a:t>... </a:t>
            </a:r>
            <a:endParaRPr kumimoji="0" lang="en-US" altLang="en-US"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7623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Tự hào nhà máy mới - nơi hội tụ ước mơ người Trần Phú">
            <a:extLst>
              <a:ext uri="{FF2B5EF4-FFF2-40B4-BE49-F238E27FC236}">
                <a16:creationId xmlns:a16="http://schemas.microsoft.com/office/drawing/2014/main" id="{F82D188B-6F72-45DA-BDAB-07C2BFC2E9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666"/>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709448" y="1913950"/>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60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60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3081" name="Straight Connector 3080">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419287" y="3601297"/>
            <a:ext cx="5178598"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3600" b="1" dirty="0" err="1">
                <a:latin typeface="Calibri" panose="020F0502020204030204" pitchFamily="34" charset="0"/>
                <a:cs typeface="Calibri" panose="020F0502020204030204" pitchFamily="34" charset="0"/>
              </a:rPr>
              <a:t>Hoạt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động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sản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xuất</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công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nghiệp</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thường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diễn</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ra</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trong</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nhà</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máy</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hoặc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các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khu</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vực</a:t>
            </a:r>
            <a:r>
              <a:rPr lang="en-US" altLang="en-US" sz="3600" b="1" dirty="0">
                <a:latin typeface="Calibri" panose="020F0502020204030204" pitchFamily="34" charset="0"/>
                <a:cs typeface="Calibri" panose="020F0502020204030204" pitchFamily="34" charset="0"/>
              </a:rPr>
              <a:t> </a:t>
            </a:r>
            <a:r>
              <a:rPr lang="en-US" altLang="en-US" sz="3600" b="1" dirty="0" err="1">
                <a:latin typeface="Calibri" panose="020F0502020204030204" pitchFamily="34" charset="0"/>
                <a:cs typeface="Calibri" panose="020F0502020204030204" pitchFamily="34" charset="0"/>
              </a:rPr>
              <a:t>riêng</a:t>
            </a:r>
            <a:r>
              <a:rPr lang="en-US" altLang="en-US" sz="3600" b="1" dirty="0">
                <a:latin typeface="Calibri" panose="020F0502020204030204" pitchFamily="34" charset="0"/>
                <a:cs typeface="Calibri" panose="020F0502020204030204" pitchFamily="34" charset="0"/>
              </a:rPr>
              <a:t>. </a:t>
            </a:r>
            <a:endParaRPr kumimoji="0" lang="en-US" altLang="en-US" sz="3600" b="1" i="0" u="none" strike="noStrike" cap="none" spc="0" normalizeH="0" baseline="0" noProof="0" dirty="0">
              <a:ln>
                <a:noFill/>
              </a:ln>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7525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Phát triển ngành công nghiệp hóa chất trở thành ngành công nghiệp nền tảng  hiện đại">
            <a:extLst>
              <a:ext uri="{FF2B5EF4-FFF2-40B4-BE49-F238E27FC236}">
                <a16:creationId xmlns:a16="http://schemas.microsoft.com/office/drawing/2014/main" id="{93B4E76E-B68A-407F-953F-280EBE711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35" b="4282"/>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4103"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8" name="TextBox 7"/>
          <p:cNvSpPr txBox="1"/>
          <p:nvPr/>
        </p:nvSpPr>
        <p:spPr>
          <a:xfrm>
            <a:off x="525516" y="1282792"/>
            <a:ext cx="4204137" cy="1342754"/>
          </a:xfrm>
          <a:prstGeom prst="rect">
            <a:avLst/>
          </a:prstGeom>
        </p:spPr>
        <p:txBody>
          <a:bodyPr vert="horz" lIns="91440" tIns="45720" rIns="91440" bIns="45720" rtlCol="0" anchor="ctr">
            <a:normAutofit/>
          </a:bodyPr>
          <a:lstStyle/>
          <a:p>
            <a:pPr marL="0" marR="0" lvl="0" indent="0" algn="ctr" fontAlgn="auto">
              <a:lnSpc>
                <a:spcPct val="90000"/>
              </a:lnSpc>
              <a:spcBef>
                <a:spcPct val="0"/>
              </a:spcBef>
              <a:spcAft>
                <a:spcPts val="600"/>
              </a:spcAft>
              <a:buClrTx/>
              <a:buSzTx/>
              <a:tabLst/>
              <a:defRPr/>
            </a:pP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Ghi</a:t>
            </a:r>
            <a:r>
              <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 </a:t>
            </a:r>
            <a:r>
              <a:rPr kumimoji="0" lang="en-US" sz="3600" b="1" i="0" u="none" strike="noStrike" cap="none" spc="0" normalizeH="0" baseline="0" noProof="0" dirty="0" err="1">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nhớ</a:t>
            </a:r>
            <a:endParaRPr kumimoji="0" lang="en-US" sz="3600" b="1" i="0" u="none" strike="noStrike" cap="none" spc="0" normalizeH="0" baseline="0" noProof="0" dirty="0">
              <a:ln>
                <a:noFill/>
              </a:ln>
              <a:solidFill>
                <a:srgbClr val="FF0000"/>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endParaRPr>
          </a:p>
        </p:txBody>
      </p:sp>
      <p:cxnSp>
        <p:nvCxnSpPr>
          <p:cNvPr id="4105" name="Straight Connector 4104">
            <a:extLst>
              <a:ext uri="{FF2B5EF4-FFF2-40B4-BE49-F238E27FC236}">
                <a16:creationId xmlns:a16="http://schemas.microsoft.com/office/drawing/2014/main" id="{20E3A342-4D61-4E3F-AF90-1AB42AEB96C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10" name="Text Box 29"/>
          <p:cNvSpPr txBox="1">
            <a:spLocks noChangeArrowheads="1"/>
          </p:cNvSpPr>
          <p:nvPr/>
        </p:nvSpPr>
        <p:spPr bwMode="auto">
          <a:xfrm>
            <a:off x="-2" y="3623711"/>
            <a:ext cx="5491656" cy="261983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57200" lvl="0" indent="-228600" algn="just">
              <a:lnSpc>
                <a:spcPct val="90000"/>
              </a:lnSpc>
              <a:spcBef>
                <a:spcPct val="50000"/>
              </a:spcBef>
              <a:buFont typeface="Arial" panose="020B0604020202020204" pitchFamily="34" charset="0"/>
              <a:buChar char="•"/>
              <a:defRPr/>
            </a:pPr>
            <a:r>
              <a:rPr lang="en-US" altLang="en-US" sz="2600" b="1" dirty="0" err="1">
                <a:solidFill>
                  <a:srgbClr val="002060"/>
                </a:solidFill>
                <a:latin typeface="Calibri" panose="020F0502020204030204" pitchFamily="34" charset="0"/>
                <a:cs typeface="Calibri" panose="020F0502020204030204" pitchFamily="34" charset="0"/>
              </a:rPr>
              <a:t>Có</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nhiều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ngành</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như</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khai</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thác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khoáng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năng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lượng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dệt</a:t>
            </a:r>
            <a:r>
              <a:rPr lang="en-US" altLang="en-US" sz="2600" b="1" dirty="0">
                <a:solidFill>
                  <a:srgbClr val="002060"/>
                </a:solidFill>
                <a:latin typeface="Calibri" panose="020F0502020204030204" pitchFamily="34" charset="0"/>
                <a:cs typeface="Calibri" panose="020F0502020204030204" pitchFamily="34" charset="0"/>
              </a:rPr>
              <a:t> may,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đóng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tàu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sản</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xuất</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hàng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tiêu</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dùng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công</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nghiệp</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thực</a:t>
            </a:r>
            <a:r>
              <a:rPr lang="en-US" altLang="en-US" sz="2600" b="1" dirty="0">
                <a:solidFill>
                  <a:srgbClr val="002060"/>
                </a:solidFill>
                <a:latin typeface="Calibri" panose="020F0502020204030204" pitchFamily="34" charset="0"/>
                <a:cs typeface="Calibri" panose="020F0502020204030204" pitchFamily="34" charset="0"/>
              </a:rPr>
              <a:t> </a:t>
            </a:r>
            <a:r>
              <a:rPr lang="en-US" altLang="en-US" sz="2600" b="1" dirty="0" err="1">
                <a:solidFill>
                  <a:srgbClr val="002060"/>
                </a:solidFill>
                <a:latin typeface="Calibri" panose="020F0502020204030204" pitchFamily="34" charset="0"/>
                <a:cs typeface="Calibri" panose="020F0502020204030204" pitchFamily="34" charset="0"/>
              </a:rPr>
              <a:t>phẩm</a:t>
            </a:r>
            <a:r>
              <a:rPr lang="en-US" altLang="en-US" sz="2600" b="1" dirty="0">
                <a:solidFill>
                  <a:srgbClr val="002060"/>
                </a:solidFill>
                <a:latin typeface="Calibri" panose="020F0502020204030204" pitchFamily="34" charset="0"/>
                <a:cs typeface="Calibri" panose="020F0502020204030204" pitchFamily="34" charset="0"/>
              </a:rPr>
              <a:t>...</a:t>
            </a:r>
            <a:endParaRPr kumimoji="0" lang="en-US" altLang="en-US" sz="2600" b="1" i="0" u="none" strike="noStrike"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123215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5" name="Picture 4">
            <a:extLst>
              <a:ext uri="{FF2B5EF4-FFF2-40B4-BE49-F238E27FC236}">
                <a16:creationId xmlns:a16="http://schemas.microsoft.com/office/drawing/2014/main" id="{7A23952A-48A6-460E-91C1-A37FA8AECD75}"/>
              </a:ext>
            </a:extLst>
          </p:cNvPr>
          <p:cNvPicPr>
            <a:picLocks noChangeAspect="1"/>
          </p:cNvPicPr>
          <p:nvPr/>
        </p:nvPicPr>
        <p:blipFill>
          <a:blip r:embed="rId4"/>
          <a:stretch>
            <a:fillRect/>
          </a:stretch>
        </p:blipFill>
        <p:spPr>
          <a:xfrm>
            <a:off x="1387903" y="2516913"/>
            <a:ext cx="9451117" cy="2022429"/>
          </a:xfrm>
          <a:prstGeom prst="rect">
            <a:avLst/>
          </a:prstGeom>
        </p:spPr>
      </p:pic>
    </p:spTree>
    <p:extLst>
      <p:ext uri="{BB962C8B-B14F-4D97-AF65-F5344CB8AC3E}">
        <p14:creationId xmlns:p14="http://schemas.microsoft.com/office/powerpoint/2010/main" val="353053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570322"/>
            <a:ext cx="10899430" cy="1569660"/>
          </a:xfrm>
          <a:prstGeom prst="rect">
            <a:avLst/>
          </a:prstGeom>
          <a:noFill/>
        </p:spPr>
        <p:txBody>
          <a:bodyPr wrap="square" rtlCol="0">
            <a:spAutoFit/>
          </a:bodyPr>
          <a:lstStyle/>
          <a:p>
            <a:pPr lvl="0" algn="ct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1</a:t>
            </a: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Kể tên một số hoạt động sản xuất công nghiệp  ở địa phương </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970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6F7AF7-4C5C-433D-A12F-8A97BCA068F1}"/>
              </a:ext>
            </a:extLst>
          </p:cNvPr>
          <p:cNvSpPr/>
          <p:nvPr/>
        </p:nvSpPr>
        <p:spPr>
          <a:xfrm>
            <a:off x="1412240" y="315477"/>
            <a:ext cx="10322460" cy="1077218"/>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200" b="1" kern="0" dirty="0">
                <a:solidFill>
                  <a:srgbClr val="FF0000"/>
                </a:solidFill>
                <a:latin typeface="Calibri" panose="020F0502020204030204" pitchFamily="34" charset="0"/>
                <a:cs typeface="Calibri" panose="020F0502020204030204" pitchFamily="34" charset="0"/>
              </a:rPr>
              <a:t>Chia sẻ một số hoạt động sản xuất công nghiệp ở địa phương em</a:t>
            </a:r>
            <a:endParaRPr kumimoji="0" lang="vi-VN"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B70B84AD-603E-423A-83E7-65C4D02293A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grpSp>
        <p:nvGrpSpPr>
          <p:cNvPr id="13" name="Group 12">
            <a:extLst>
              <a:ext uri="{FF2B5EF4-FFF2-40B4-BE49-F238E27FC236}">
                <a16:creationId xmlns:a16="http://schemas.microsoft.com/office/drawing/2014/main" id="{14D5E8BD-3634-4613-BADC-0E4E302B816D}"/>
              </a:ext>
            </a:extLst>
          </p:cNvPr>
          <p:cNvGrpSpPr/>
          <p:nvPr/>
        </p:nvGrpSpPr>
        <p:grpSpPr>
          <a:xfrm>
            <a:off x="675638" y="3429000"/>
            <a:ext cx="4278451" cy="2175001"/>
            <a:chOff x="892354" y="3758439"/>
            <a:chExt cx="4278451" cy="2175001"/>
          </a:xfrm>
        </p:grpSpPr>
        <p:pic>
          <p:nvPicPr>
            <p:cNvPr id="14" name="Picture 13">
              <a:extLst>
                <a:ext uri="{FF2B5EF4-FFF2-40B4-BE49-F238E27FC236}">
                  <a16:creationId xmlns:a16="http://schemas.microsoft.com/office/drawing/2014/main" id="{DA775C62-8E7B-4E8D-AAB4-BB6B0E835F2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BE773FD5-FE47-4DF4-9319-D761583B0CDA}"/>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libri" panose="020F0502020204030204" pitchFamily="34" charset="0"/>
                  <a:cs typeface="Calibri" panose="020F0502020204030204" pitchFamily="34" charset="0"/>
                </a:rPr>
                <a:t>Thảo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luận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nhóm</a:t>
              </a:r>
              <a:r>
                <a:rPr lang="en-US" sz="2400" b="1" dirty="0">
                  <a:latin typeface="Calibri" panose="020F0502020204030204" pitchFamily="34" charset="0"/>
                  <a:cs typeface="Calibri" panose="020F0502020204030204" pitchFamily="34" charset="0"/>
                </a:rPr>
                <a:t> 4</a:t>
              </a:r>
            </a:p>
          </p:txBody>
        </p:sp>
      </p:grpSp>
      <p:sp>
        <p:nvSpPr>
          <p:cNvPr id="16" name="Speech Bubble: Rectangle with Corners Rounded 15">
            <a:extLst>
              <a:ext uri="{FF2B5EF4-FFF2-40B4-BE49-F238E27FC236}">
                <a16:creationId xmlns:a16="http://schemas.microsoft.com/office/drawing/2014/main" id="{A365A7EC-0656-459C-9623-C8F4E4385343}"/>
              </a:ext>
            </a:extLst>
          </p:cNvPr>
          <p:cNvSpPr/>
          <p:nvPr/>
        </p:nvSpPr>
        <p:spPr>
          <a:xfrm>
            <a:off x="3976572" y="1959927"/>
            <a:ext cx="7386220"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dirty="0" err="1">
                <a:solidFill>
                  <a:prstClr val="black"/>
                </a:solidFill>
                <a:latin typeface="Calibri" panose="020F0502020204030204" pitchFamily="34" charset="0"/>
                <a:cs typeface="Calibri" panose="020F0502020204030204" pitchFamily="34" charset="0"/>
              </a:rPr>
              <a:t>Tên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và</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phẩm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của</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hoạt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động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sản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xuất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công</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nghiệp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2" name="Speech Bubble: Rectangle with Corners Rounded 21">
            <a:extLst>
              <a:ext uri="{FF2B5EF4-FFF2-40B4-BE49-F238E27FC236}">
                <a16:creationId xmlns:a16="http://schemas.microsoft.com/office/drawing/2014/main" id="{1B29AA87-CC51-4C90-9485-B1349B8F526F}"/>
              </a:ext>
            </a:extLst>
          </p:cNvPr>
          <p:cNvSpPr/>
          <p:nvPr/>
        </p:nvSpPr>
        <p:spPr>
          <a:xfrm>
            <a:off x="5130458" y="3628879"/>
            <a:ext cx="6092713" cy="1291465"/>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3200" b="1">
                <a:solidFill>
                  <a:prstClr val="black"/>
                </a:solidFill>
                <a:latin typeface="Calibri" panose="020F0502020204030204" pitchFamily="34" charset="0"/>
                <a:cs typeface="Calibri" panose="020F0502020204030204" pitchFamily="34" charset="0"/>
              </a:rPr>
              <a:t>Ích lợi của hoạt động sản xuất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1829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323439"/>
          </a:xfrm>
          <a:prstGeom prst="rect">
            <a:avLst/>
          </a:prstGeom>
          <a:noFill/>
        </p:spPr>
        <p:txBody>
          <a:bodyPr wrap="square" rtlCol="0">
            <a:spAutoFit/>
          </a:bodyPr>
          <a:lstStyle/>
          <a:p>
            <a:pPr lvl="0" algn="ct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2</a:t>
            </a:r>
            <a:r>
              <a:rPr lang="en-US"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80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Xử lí tình huống</a:t>
            </a:r>
            <a:endParaRPr kumimoji="0" lang="en-US" sz="8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67413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D864D9C-11E7-43EB-AA6F-D3BDD3E62FF7}"/>
              </a:ext>
            </a:extLst>
          </p:cNvPr>
          <p:cNvSpPr/>
          <p:nvPr/>
        </p:nvSpPr>
        <p:spPr>
          <a:xfrm>
            <a:off x="1412240" y="315477"/>
            <a:ext cx="10322460" cy="646331"/>
          </a:xfrm>
          <a:prstGeom prst="rect">
            <a:avLst/>
          </a:prstGeom>
          <a:solidFill>
            <a:schemeClr val="bg1"/>
          </a:solidFill>
          <a:ln w="101600" cmpd="thickThin">
            <a:solidFill>
              <a:srgbClr val="0070C0"/>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algn="ctr">
              <a:defRPr/>
            </a:pPr>
            <a:r>
              <a:rPr lang="vi-VN" sz="3600" b="1" kern="0" dirty="0">
                <a:solidFill>
                  <a:srgbClr val="FF0000"/>
                </a:solidFill>
                <a:latin typeface="Calibri" panose="020F0502020204030204" pitchFamily="34" charset="0"/>
                <a:cs typeface="Calibri" panose="020F0502020204030204" pitchFamily="34" charset="0"/>
              </a:rPr>
              <a:t> Em sẽ nói và làm gì khi gặp tình huống sau? Vì sao?</a:t>
            </a:r>
            <a:endParaRPr kumimoji="0" lang="vi-VN" sz="3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D4424BF3-0F2A-48BD-9E41-184BEA47743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8697" y="214342"/>
            <a:ext cx="1575742" cy="1575742"/>
          </a:xfrm>
          <a:prstGeom prst="rect">
            <a:avLst/>
          </a:prstGeom>
        </p:spPr>
      </p:pic>
      <p:pic>
        <p:nvPicPr>
          <p:cNvPr id="5" name="Picture 4">
            <a:extLst>
              <a:ext uri="{FF2B5EF4-FFF2-40B4-BE49-F238E27FC236}">
                <a16:creationId xmlns:a16="http://schemas.microsoft.com/office/drawing/2014/main" id="{9F0644CE-4F57-47D6-BD1A-5EDBF3D70FBD}"/>
              </a:ext>
            </a:extLst>
          </p:cNvPr>
          <p:cNvPicPr>
            <a:picLocks noChangeAspect="1"/>
          </p:cNvPicPr>
          <p:nvPr/>
        </p:nvPicPr>
        <p:blipFill>
          <a:blip r:embed="rId4"/>
          <a:stretch>
            <a:fillRect/>
          </a:stretch>
        </p:blipFill>
        <p:spPr>
          <a:xfrm>
            <a:off x="429845" y="1790084"/>
            <a:ext cx="6143625" cy="4591050"/>
          </a:xfrm>
          <a:prstGeom prst="rect">
            <a:avLst/>
          </a:prstGeom>
        </p:spPr>
      </p:pic>
      <p:sp>
        <p:nvSpPr>
          <p:cNvPr id="25" name="Speech Bubble: Rectangle with Corners Rounded 24">
            <a:extLst>
              <a:ext uri="{FF2B5EF4-FFF2-40B4-BE49-F238E27FC236}">
                <a16:creationId xmlns:a16="http://schemas.microsoft.com/office/drawing/2014/main" id="{15A2E851-814A-47B6-9AA4-62E967271FBF}"/>
              </a:ext>
            </a:extLst>
          </p:cNvPr>
          <p:cNvSpPr/>
          <p:nvPr/>
        </p:nvSpPr>
        <p:spPr>
          <a:xfrm>
            <a:off x="6573470" y="188323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a:solidFill>
                  <a:prstClr val="black"/>
                </a:solidFill>
                <a:latin typeface="Calibri" panose="020F0502020204030204" pitchFamily="34" charset="0"/>
                <a:cs typeface="Calibri" panose="020F0502020204030204" pitchFamily="34" charset="0"/>
              </a:rPr>
              <a:t>Mọi người trong hình đang ở đâu?</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26" name="Speech Bubble: Rectangle with Corners Rounded 25">
            <a:extLst>
              <a:ext uri="{FF2B5EF4-FFF2-40B4-BE49-F238E27FC236}">
                <a16:creationId xmlns:a16="http://schemas.microsoft.com/office/drawing/2014/main" id="{2C81995C-6BB3-4E65-B171-C2BAFCF69EA0}"/>
              </a:ext>
            </a:extLst>
          </p:cNvPr>
          <p:cNvSpPr/>
          <p:nvPr/>
        </p:nvSpPr>
        <p:spPr>
          <a:xfrm>
            <a:off x="6573470" y="3429000"/>
            <a:ext cx="5038192" cy="1055914"/>
          </a:xfrm>
          <a:prstGeom prst="wedgeRoundRectCallout">
            <a:avLst>
              <a:gd name="adj1" fmla="val -47892"/>
              <a:gd name="adj2" fmla="val 70045"/>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Tình huống gì đang diễn ra?</a:t>
            </a:r>
          </a:p>
        </p:txBody>
      </p:sp>
      <p:sp>
        <p:nvSpPr>
          <p:cNvPr id="27" name="Speech Bubble: Rectangle with Corners Rounded 26">
            <a:extLst>
              <a:ext uri="{FF2B5EF4-FFF2-40B4-BE49-F238E27FC236}">
                <a16:creationId xmlns:a16="http://schemas.microsoft.com/office/drawing/2014/main" id="{F970B406-7705-4A70-ADB2-392FAEFF5D47}"/>
              </a:ext>
            </a:extLst>
          </p:cNvPr>
          <p:cNvSpPr/>
          <p:nvPr/>
        </p:nvSpPr>
        <p:spPr>
          <a:xfrm>
            <a:off x="6696508" y="4952999"/>
            <a:ext cx="5038192" cy="1589524"/>
          </a:xfrm>
          <a:prstGeom prst="wedgeRoundRectCallout">
            <a:avLst>
              <a:gd name="adj1" fmla="val -55238"/>
              <a:gd name="adj2" fmla="val -3233"/>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200" b="1" dirty="0">
                <a:solidFill>
                  <a:prstClr val="black"/>
                </a:solidFill>
                <a:latin typeface="Calibri" panose="020F0502020204030204" pitchFamily="34" charset="0"/>
                <a:cs typeface="Calibri" panose="020F0502020204030204" pitchFamily="34" charset="0"/>
              </a:rPr>
              <a:t>Nếu là em, em sẽ làm gì để tiêu dùng tiết kiệm, bảo vệ môi trường?</a:t>
            </a:r>
          </a:p>
        </p:txBody>
      </p:sp>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wipe(down)">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15568" y="3476096"/>
            <a:ext cx="3046213" cy="3510466"/>
          </a:xfrm>
          <a:prstGeom prst="rect">
            <a:avLst/>
          </a:prstGeom>
        </p:spPr>
      </p:pic>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32643" y="396113"/>
            <a:ext cx="6158409" cy="6497989"/>
          </a:xfrm>
          <a:prstGeom prst="rect">
            <a:avLst/>
          </a:prstGeom>
        </p:spPr>
      </p:pic>
      <p:pic>
        <p:nvPicPr>
          <p:cNvPr id="2" name="Picture 34" descr="33720xmr97sdczd">
            <a:hlinkClick r:id="rId4"/>
            <a:extLst>
              <a:ext uri="{FF2B5EF4-FFF2-40B4-BE49-F238E27FC236}">
                <a16:creationId xmlns:a16="http://schemas.microsoft.com/office/drawing/2014/main" id="{5D50922D-90D1-4ACF-A7FD-3EE6B9FF25A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777168">
            <a:off x="72683" y="-67928"/>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4" descr="33720xmr97sdczd">
            <a:hlinkClick r:id="rId4"/>
            <a:extLst>
              <a:ext uri="{FF2B5EF4-FFF2-40B4-BE49-F238E27FC236}">
                <a16:creationId xmlns:a16="http://schemas.microsoft.com/office/drawing/2014/main" id="{1D11E457-9E39-475E-9EA7-7216AEFE3EDA}"/>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20569243">
            <a:off x="11038424" y="-49545"/>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POINSET2">
            <a:extLst>
              <a:ext uri="{FF2B5EF4-FFF2-40B4-BE49-F238E27FC236}">
                <a16:creationId xmlns:a16="http://schemas.microsoft.com/office/drawing/2014/main" id="{1854C04A-8E6C-4D0D-B0C2-8391033D491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13494" y="5320506"/>
            <a:ext cx="1550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POINSET2">
            <a:extLst>
              <a:ext uri="{FF2B5EF4-FFF2-40B4-BE49-F238E27FC236}">
                <a16:creationId xmlns:a16="http://schemas.microsoft.com/office/drawing/2014/main" id="{74F34123-C979-409E-834B-371274CF17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0773059" y="5334000"/>
            <a:ext cx="1550988"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3720" y="1869871"/>
            <a:ext cx="2598742" cy="4988130"/>
          </a:xfrm>
          <a:prstGeom prst="rect">
            <a:avLst/>
          </a:prstGeom>
        </p:spPr>
      </p:pic>
      <p:pic>
        <p:nvPicPr>
          <p:cNvPr id="16" name="Picture 15">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63543" y="514350"/>
            <a:ext cx="1650304" cy="2008612"/>
          </a:xfrm>
          <a:prstGeom prst="rect">
            <a:avLst/>
          </a:prstGeom>
        </p:spPr>
      </p:pic>
      <p:pic>
        <p:nvPicPr>
          <p:cNvPr id="17" name="Picture 16">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90920" y="1923630"/>
            <a:ext cx="1847170" cy="2246783"/>
          </a:xfrm>
          <a:prstGeom prst="rect">
            <a:avLst/>
          </a:prstGeom>
        </p:spPr>
      </p:pic>
      <p:pic>
        <p:nvPicPr>
          <p:cNvPr id="18" name="Picture 17">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39674" y="1864999"/>
            <a:ext cx="1682139" cy="2000114"/>
          </a:xfrm>
          <a:prstGeom prst="rect">
            <a:avLst/>
          </a:prstGeom>
        </p:spPr>
      </p:pic>
      <p:sp>
        <p:nvSpPr>
          <p:cNvPr id="21" name="Rectangle 20"/>
          <p:cNvSpPr/>
          <p:nvPr/>
        </p:nvSpPr>
        <p:spPr>
          <a:xfrm>
            <a:off x="1038225" y="514350"/>
            <a:ext cx="5059660" cy="923330"/>
          </a:xfrm>
          <a:prstGeom prst="rect">
            <a:avLst/>
          </a:prstGeom>
          <a:noFill/>
        </p:spPr>
        <p:txBody>
          <a:bodyPr wrap="square" lIns="91440" tIns="45720" rIns="91440" bIns="45720">
            <a:spAutoFit/>
          </a:bodyPr>
          <a:lstStyle/>
          <a:p>
            <a:pPr algn="ctr"/>
            <a:r>
              <a:rPr lang="en-US" sz="5400" b="1" dirty="0" err="1" smtClean="0">
                <a:ln w="22225">
                  <a:solidFill>
                    <a:schemeClr val="accent2"/>
                  </a:solidFill>
                  <a:prstDash val="solid"/>
                </a:ln>
                <a:solidFill>
                  <a:sysClr val="windowText" lastClr="000000"/>
                </a:solidFill>
              </a:rPr>
              <a:t>Trò</a:t>
            </a:r>
            <a:r>
              <a:rPr lang="en-US" sz="5400" b="1" dirty="0" smtClean="0">
                <a:ln w="22225">
                  <a:solidFill>
                    <a:schemeClr val="accent2"/>
                  </a:solidFill>
                  <a:prstDash val="solid"/>
                </a:ln>
                <a:solidFill>
                  <a:sysClr val="windowText" lastClr="000000"/>
                </a:solidFill>
              </a:rPr>
              <a:t> </a:t>
            </a:r>
            <a:r>
              <a:rPr lang="en-US" sz="5400" b="1" dirty="0" err="1" smtClean="0">
                <a:ln w="22225">
                  <a:solidFill>
                    <a:schemeClr val="accent2"/>
                  </a:solidFill>
                  <a:prstDash val="solid"/>
                </a:ln>
                <a:solidFill>
                  <a:sysClr val="windowText" lastClr="000000"/>
                </a:solidFill>
              </a:rPr>
              <a:t>chơi</a:t>
            </a:r>
            <a:r>
              <a:rPr lang="en-US" sz="5400" b="1" dirty="0" smtClean="0">
                <a:ln w="22225">
                  <a:solidFill>
                    <a:schemeClr val="accent2"/>
                  </a:solidFill>
                  <a:prstDash val="solid"/>
                </a:ln>
                <a:solidFill>
                  <a:sysClr val="windowText" lastClr="000000"/>
                </a:solidFill>
              </a:rPr>
              <a:t>: </a:t>
            </a:r>
            <a:r>
              <a:rPr lang="en-US" sz="5400" b="1" dirty="0" err="1">
                <a:ln w="22225">
                  <a:solidFill>
                    <a:schemeClr val="accent2"/>
                  </a:solidFill>
                  <a:prstDash val="solid"/>
                </a:ln>
                <a:solidFill>
                  <a:sysClr val="windowText" lastClr="000000"/>
                </a:solidFill>
              </a:rPr>
              <a:t>H</a:t>
            </a:r>
            <a:r>
              <a:rPr lang="en-US" sz="5400" b="1" dirty="0" err="1" smtClean="0">
                <a:ln w="22225">
                  <a:solidFill>
                    <a:schemeClr val="accent2"/>
                  </a:solidFill>
                  <a:prstDash val="solid"/>
                </a:ln>
                <a:solidFill>
                  <a:sysClr val="windowText" lastClr="000000"/>
                </a:solidFill>
              </a:rPr>
              <a:t>ái</a:t>
            </a:r>
            <a:r>
              <a:rPr lang="en-US" sz="5400" b="1" dirty="0" smtClean="0">
                <a:ln w="22225">
                  <a:solidFill>
                    <a:schemeClr val="accent2"/>
                  </a:solidFill>
                  <a:prstDash val="solid"/>
                </a:ln>
                <a:solidFill>
                  <a:sysClr val="windowText" lastClr="000000"/>
                </a:solidFill>
              </a:rPr>
              <a:t> </a:t>
            </a:r>
            <a:r>
              <a:rPr lang="en-US" sz="5400" b="1" dirty="0" err="1" smtClean="0">
                <a:ln w="22225">
                  <a:solidFill>
                    <a:schemeClr val="accent2"/>
                  </a:solidFill>
                  <a:prstDash val="solid"/>
                </a:ln>
                <a:solidFill>
                  <a:sysClr val="windowText" lastClr="000000"/>
                </a:solidFill>
              </a:rPr>
              <a:t>táo</a:t>
            </a:r>
            <a:endParaRPr lang="en-US" sz="5400" b="0" cap="none" spc="0" dirty="0">
              <a:ln w="0"/>
              <a:solidFill>
                <a:sysClr val="windowText" lastClr="000000"/>
              </a:solidFill>
              <a:effectLst>
                <a:outerShdw blurRad="38100" dist="19050" dir="2700000" algn="tl" rotWithShape="0">
                  <a:schemeClr val="dk1">
                    <a:alpha val="40000"/>
                  </a:schemeClr>
                </a:outerShdw>
              </a:effectLst>
            </a:endParaRPr>
          </a:p>
        </p:txBody>
      </p:sp>
      <p:sp>
        <p:nvSpPr>
          <p:cNvPr id="25" name="Rectangle 24">
            <a:hlinkClick r:id="rId14" action="ppaction://hlinksldjump"/>
          </p:cNvPr>
          <p:cNvSpPr/>
          <p:nvPr/>
        </p:nvSpPr>
        <p:spPr>
          <a:xfrm>
            <a:off x="2142569" y="1413715"/>
            <a:ext cx="2790139" cy="600363"/>
          </a:xfrm>
          <a:prstGeom prst="rect">
            <a:avLst/>
          </a:prstGeom>
          <a:solidFill>
            <a:srgbClr val="21E7E2"/>
          </a:solidFill>
          <a:effectLst>
            <a:reflection blurRad="6350" stA="52000" endA="300" endPos="35000" dir="5400000" sy="-100000" algn="bl" rotWithShape="0"/>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smtClean="0">
                <a:ln w="0"/>
                <a:solidFill>
                  <a:schemeClr val="tx1"/>
                </a:solidFill>
                <a:effectLst>
                  <a:outerShdw blurRad="38100" dist="19050" dir="2700000" algn="tl" rotWithShape="0">
                    <a:schemeClr val="dk1">
                      <a:alpha val="40000"/>
                    </a:schemeClr>
                  </a:outerShdw>
                </a:effectLst>
              </a:rPr>
              <a:t>Quy</a:t>
            </a:r>
            <a:r>
              <a:rPr lang="en-US" sz="2800" b="1" dirty="0" smtClean="0">
                <a:ln w="0"/>
                <a:solidFill>
                  <a:schemeClr val="tx1"/>
                </a:solidFill>
                <a:effectLst>
                  <a:outerShdw blurRad="38100" dist="19050" dir="2700000" algn="tl" rotWithShape="0">
                    <a:schemeClr val="dk1">
                      <a:alpha val="40000"/>
                    </a:schemeClr>
                  </a:outerShdw>
                </a:effectLst>
              </a:rPr>
              <a:t> </a:t>
            </a:r>
            <a:r>
              <a:rPr lang="en-US" sz="2800" b="1" dirty="0" err="1" smtClean="0">
                <a:ln w="0"/>
                <a:solidFill>
                  <a:schemeClr val="tx1"/>
                </a:solidFill>
                <a:effectLst>
                  <a:outerShdw blurRad="38100" dist="19050" dir="2700000" algn="tl" rotWithShape="0">
                    <a:schemeClr val="dk1">
                      <a:alpha val="40000"/>
                    </a:schemeClr>
                  </a:outerShdw>
                </a:effectLst>
              </a:rPr>
              <a:t>tắc</a:t>
            </a:r>
            <a:r>
              <a:rPr lang="en-US" sz="2800" b="1" dirty="0" smtClean="0">
                <a:ln w="0"/>
                <a:solidFill>
                  <a:schemeClr val="tx1"/>
                </a:solidFill>
                <a:effectLst>
                  <a:outerShdw blurRad="38100" dist="19050" dir="2700000" algn="tl" rotWithShape="0">
                    <a:schemeClr val="dk1">
                      <a:alpha val="40000"/>
                    </a:schemeClr>
                  </a:outerShdw>
                </a:effectLst>
              </a:rPr>
              <a:t> </a:t>
            </a:r>
            <a:r>
              <a:rPr lang="en-US" sz="2800" b="1" dirty="0" err="1" smtClean="0">
                <a:ln w="0"/>
                <a:solidFill>
                  <a:schemeClr val="tx1"/>
                </a:solidFill>
                <a:effectLst>
                  <a:outerShdw blurRad="38100" dist="19050" dir="2700000" algn="tl" rotWithShape="0">
                    <a:schemeClr val="dk1">
                      <a:alpha val="40000"/>
                    </a:schemeClr>
                  </a:outerShdw>
                </a:effectLst>
              </a:rPr>
              <a:t>hái</a:t>
            </a:r>
            <a:r>
              <a:rPr lang="en-US" sz="2800" b="1" dirty="0" smtClean="0">
                <a:ln w="0"/>
                <a:solidFill>
                  <a:schemeClr val="tx1"/>
                </a:solidFill>
                <a:effectLst>
                  <a:outerShdw blurRad="38100" dist="19050" dir="2700000" algn="tl" rotWithShape="0">
                    <a:schemeClr val="dk1">
                      <a:alpha val="40000"/>
                    </a:schemeClr>
                  </a:outerShdw>
                </a:effectLst>
              </a:rPr>
              <a:t> </a:t>
            </a:r>
            <a:r>
              <a:rPr lang="en-US" sz="2800" b="1" dirty="0" err="1" smtClean="0">
                <a:ln w="0"/>
                <a:solidFill>
                  <a:schemeClr val="tx1"/>
                </a:solidFill>
                <a:effectLst>
                  <a:outerShdw blurRad="38100" dist="19050" dir="2700000" algn="tl" rotWithShape="0">
                    <a:schemeClr val="dk1">
                      <a:alpha val="40000"/>
                    </a:schemeClr>
                  </a:outerShdw>
                </a:effectLst>
              </a:rPr>
              <a:t>trái</a:t>
            </a:r>
            <a:endParaRPr lang="en-US" sz="2800" b="1" dirty="0">
              <a:ln w="0"/>
              <a:solidFill>
                <a:schemeClr val="tx1"/>
              </a:solidFill>
              <a:effectLst>
                <a:outerShdw blurRad="38100" dist="19050" dir="2700000" algn="tl" rotWithShape="0">
                  <a:schemeClr val="dk1">
                    <a:alpha val="40000"/>
                  </a:schemeClr>
                </a:outerShdw>
              </a:effectLst>
            </a:endParaRPr>
          </a:p>
        </p:txBody>
      </p:sp>
      <p:sp>
        <p:nvSpPr>
          <p:cNvPr id="14" name="Right Arrow 13">
            <a:hlinkClick r:id="rId15" action="ppaction://hlinksldjump"/>
          </p:cNvPr>
          <p:cNvSpPr/>
          <p:nvPr/>
        </p:nvSpPr>
        <p:spPr>
          <a:xfrm>
            <a:off x="1008114" y="5883639"/>
            <a:ext cx="1259212" cy="974361"/>
          </a:xfrm>
          <a:prstGeom prst="rightArrow">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FFC000"/>
                </a:solidFill>
              </a:rPr>
              <a:t>Bài</a:t>
            </a:r>
            <a:r>
              <a:rPr lang="en-US" dirty="0" smtClean="0">
                <a:solidFill>
                  <a:srgbClr val="FFC000"/>
                </a:solidFill>
              </a:rPr>
              <a:t> </a:t>
            </a:r>
            <a:r>
              <a:rPr lang="en-US" dirty="0" err="1" smtClean="0">
                <a:solidFill>
                  <a:srgbClr val="FFC000"/>
                </a:solidFill>
              </a:rPr>
              <a:t>mới</a:t>
            </a:r>
            <a:endParaRPr lang="en-US" dirty="0">
              <a:solidFill>
                <a:srgbClr val="FFC000"/>
              </a:solidFill>
            </a:endParaRPr>
          </a:p>
        </p:txBody>
      </p:sp>
    </p:spTree>
    <p:extLst>
      <p:ext uri="{BB962C8B-B14F-4D97-AF65-F5344CB8AC3E}">
        <p14:creationId xmlns:p14="http://schemas.microsoft.com/office/powerpoint/2010/main" val="31138602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62" presetClass="path" presetSubtype="0" accel="50000" decel="50000" fill="hold" nodeType="withEffect">
                                  <p:stCondLst>
                                    <p:cond delay="0"/>
                                  </p:stCondLst>
                                  <p:childTnLst>
                                    <p:animMotion origin="layout" path="M -4.375E-6 -2.59259E-6 L -0.0552 -2.59259E-6 L -0.0552 0.09144 L -0.11041 0.09144 L -0.11041 0.18287 L -0.16562 0.18287 L -0.16562 0.27431 L -0.22083 0.27431 L -0.22083 0.36574 L -0.27604 0.36574 L -0.27604 0.45718 L -0.33125 0.45718 L -0.33125 0.54861 L -0.38645 0.54861 L -0.38645 0.64005 " pathEditMode="relative" rAng="0" ptsTypes="AAAAAAAAAAAAAAA">
                                      <p:cBhvr>
                                        <p:cTn id="6" dur="2000" fill="hold"/>
                                        <p:tgtEl>
                                          <p:spTgt spid="16"/>
                                        </p:tgtEl>
                                        <p:attrNameLst>
                                          <p:attrName>ppt_x</p:attrName>
                                          <p:attrName>ppt_y</p:attrName>
                                        </p:attrNameLst>
                                      </p:cBhvr>
                                      <p:rCtr x="-19323" y="31991"/>
                                    </p:animMotion>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3000" tmFilter="0, 0; .2, .5; .8, .5; 1, 0"/>
                                        <p:tgtEl>
                                          <p:spTgt spid="16"/>
                                        </p:tgtEl>
                                      </p:cBhvr>
                                    </p:animEffect>
                                    <p:animScale>
                                      <p:cBhvr>
                                        <p:cTn id="9" dur="150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62" presetClass="path" presetSubtype="0" accel="50000" decel="50000" fill="hold" nodeType="clickEffect">
                                  <p:stCondLst>
                                    <p:cond delay="0"/>
                                  </p:stCondLst>
                                  <p:childTnLst>
                                    <p:animMotion origin="layout" path="M -2.08333E-7 -2.59259E-6 L -0.03333 -2.59259E-6 L -0.03333 0.0588 L -0.06654 0.0588 L -0.06654 0.1176 L -0.09974 0.1176 L -0.09974 0.17639 L -0.13307 0.17639 L -0.13307 0.23542 L -0.16628 0.23542 L -0.16628 0.29422 L -0.19948 0.29422 L -0.19948 0.35301 L -0.23268 0.35301 L -0.23268 0.41204 " pathEditMode="relative" rAng="0" ptsTypes="AAAAAAAAAAAAAAA">
                                      <p:cBhvr>
                                        <p:cTn id="14" dur="2000" fill="hold"/>
                                        <p:tgtEl>
                                          <p:spTgt spid="17"/>
                                        </p:tgtEl>
                                        <p:attrNameLst>
                                          <p:attrName>ppt_x</p:attrName>
                                          <p:attrName>ppt_y</p:attrName>
                                        </p:attrNameLst>
                                      </p:cBhvr>
                                      <p:rCtr x="-11641" y="20602"/>
                                    </p:animMotion>
                                  </p:childTnLst>
                                </p:cTn>
                              </p:par>
                              <p:par>
                                <p:cTn id="15" presetID="26" presetClass="emph" presetSubtype="0" repeatCount="indefinite" fill="hold" nodeType="withEffect">
                                  <p:stCondLst>
                                    <p:cond delay="0"/>
                                  </p:stCondLst>
                                  <p:endCondLst>
                                    <p:cond evt="onNext" delay="0">
                                      <p:tgtEl>
                                        <p:sldTgt/>
                                      </p:tgtEl>
                                    </p:cond>
                                  </p:endCondLst>
                                  <p:childTnLst>
                                    <p:animEffect transition="out" filter="fade">
                                      <p:cBhvr>
                                        <p:cTn id="16" dur="3000" tmFilter="0, 0; .2, .5; .8, .5; 1, 0"/>
                                        <p:tgtEl>
                                          <p:spTgt spid="17"/>
                                        </p:tgtEl>
                                      </p:cBhvr>
                                    </p:animEffect>
                                    <p:animScale>
                                      <p:cBhvr>
                                        <p:cTn id="17" dur="150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62" presetClass="path" presetSubtype="0" accel="50000" decel="50000" fill="hold" nodeType="clickEffect">
                                  <p:stCondLst>
                                    <p:cond delay="0"/>
                                  </p:stCondLst>
                                  <p:childTnLst>
                                    <p:animMotion origin="layout" path="M 1.25E-6 -4.81481E-6 L -0.05208 -4.81481E-6 L -0.05208 0.06459 L -0.10404 0.06459 L -0.10404 0.1294 L -0.15599 0.1294 L -0.15599 0.19422 L -0.20794 0.19422 L -0.20794 0.25903 L -0.2599 0.25903 L -0.2599 0.32385 L -0.31185 0.32385 L -0.31185 0.38866 L -0.3638 0.38866 L -0.3638 0.45348 " pathEditMode="relative" rAng="0" ptsTypes="AAAAAAAAAAAAAAA">
                                      <p:cBhvr>
                                        <p:cTn id="22" dur="2000" fill="hold"/>
                                        <p:tgtEl>
                                          <p:spTgt spid="18"/>
                                        </p:tgtEl>
                                        <p:attrNameLst>
                                          <p:attrName>ppt_x</p:attrName>
                                          <p:attrName>ppt_y</p:attrName>
                                        </p:attrNameLst>
                                      </p:cBhvr>
                                      <p:rCtr x="-18190" y="22662"/>
                                    </p:animMotion>
                                  </p:childTnLst>
                                </p:cTn>
                              </p:par>
                              <p:par>
                                <p:cTn id="23" presetID="26" presetClass="emph" presetSubtype="0" repeatCount="indefinite" fill="hold" nodeType="withEffect">
                                  <p:stCondLst>
                                    <p:cond delay="0"/>
                                  </p:stCondLst>
                                  <p:endCondLst>
                                    <p:cond evt="onNext" delay="0">
                                      <p:tgtEl>
                                        <p:sldTgt/>
                                      </p:tgtEl>
                                    </p:cond>
                                  </p:endCondLst>
                                  <p:childTnLst>
                                    <p:animEffect transition="out" filter="fade">
                                      <p:cBhvr>
                                        <p:cTn id="24" dur="3000" tmFilter="0, 0; .2, .5; .8, .5; 1, 0"/>
                                        <p:tgtEl>
                                          <p:spTgt spid="18"/>
                                        </p:tgtEl>
                                      </p:cBhvr>
                                    </p:animEffect>
                                    <p:animScale>
                                      <p:cBhvr>
                                        <p:cTn id="25" dur="150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F63A709-EA2A-4CF6-BFB1-1B9DA7F7E924}"/>
              </a:ext>
            </a:extLst>
          </p:cNvPr>
          <p:cNvPicPr>
            <a:picLocks noChangeAspect="1"/>
          </p:cNvPicPr>
          <p:nvPr/>
        </p:nvPicPr>
        <p:blipFill>
          <a:blip r:embed="rId3"/>
          <a:stretch>
            <a:fillRect/>
          </a:stretch>
        </p:blipFill>
        <p:spPr>
          <a:xfrm>
            <a:off x="10736297" y="4605729"/>
            <a:ext cx="1741634" cy="2225204"/>
          </a:xfrm>
          <a:prstGeom prst="rect">
            <a:avLst/>
          </a:prstGeom>
        </p:spPr>
      </p:pic>
      <p:sp>
        <p:nvSpPr>
          <p:cNvPr id="11" name="Rectangle: Rounded Corners 10">
            <a:extLst>
              <a:ext uri="{FF2B5EF4-FFF2-40B4-BE49-F238E27FC236}">
                <a16:creationId xmlns:a16="http://schemas.microsoft.com/office/drawing/2014/main" id="{4BCBB26E-82FB-40CC-85D8-EAC378459257}"/>
              </a:ext>
            </a:extLst>
          </p:cNvPr>
          <p:cNvSpPr/>
          <p:nvPr/>
        </p:nvSpPr>
        <p:spPr>
          <a:xfrm>
            <a:off x="5108347" y="1519707"/>
            <a:ext cx="6691767" cy="1547066"/>
          </a:xfrm>
          <a:prstGeom prst="roundRect">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kern="0" dirty="0">
                <a:solidFill>
                  <a:srgbClr val="002060"/>
                </a:solidFill>
                <a:latin typeface="Calibri" panose="020F0502020204030204" pitchFamily="34" charset="0"/>
                <a:cs typeface="Calibri" panose="020F0502020204030204" pitchFamily="34" charset="0"/>
              </a:rPr>
              <a:t>Một bạn nam phát hiện ra em gái của mình đã xé vở trắng để lấy giấy gấp máy bay làm đồ chơi.</a:t>
            </a:r>
            <a:endParaRPr kumimoji="0" lang="en-US" sz="32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C6D085A5-4EF1-494B-8071-F3D41C9A938C}"/>
              </a:ext>
            </a:extLst>
          </p:cNvPr>
          <p:cNvPicPr>
            <a:picLocks noChangeAspect="1"/>
          </p:cNvPicPr>
          <p:nvPr/>
        </p:nvPicPr>
        <p:blipFill>
          <a:blip r:embed="rId4"/>
          <a:stretch>
            <a:fillRect/>
          </a:stretch>
        </p:blipFill>
        <p:spPr>
          <a:xfrm>
            <a:off x="2923902" y="410555"/>
            <a:ext cx="7010400" cy="943704"/>
          </a:xfrm>
          <a:prstGeom prst="rect">
            <a:avLst/>
          </a:prstGeom>
        </p:spPr>
      </p:pic>
      <p:sp>
        <p:nvSpPr>
          <p:cNvPr id="19" name="Speech Bubble: Rectangle with Corners Rounded 18">
            <a:extLst>
              <a:ext uri="{FF2B5EF4-FFF2-40B4-BE49-F238E27FC236}">
                <a16:creationId xmlns:a16="http://schemas.microsoft.com/office/drawing/2014/main" id="{E496817C-16F7-404F-81BA-F9C921F7A190}"/>
              </a:ext>
            </a:extLst>
          </p:cNvPr>
          <p:cNvSpPr/>
          <p:nvPr/>
        </p:nvSpPr>
        <p:spPr>
          <a:xfrm>
            <a:off x="5108347" y="3428999"/>
            <a:ext cx="5652045" cy="2663575"/>
          </a:xfrm>
          <a:prstGeom prst="wedgeRoundRectCallout">
            <a:avLst>
              <a:gd name="adj1" fmla="val 48310"/>
              <a:gd name="adj2" fmla="val 61358"/>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lang="vi-VN" sz="2800" b="1" kern="0" dirty="0">
                <a:solidFill>
                  <a:srgbClr val="002060"/>
                </a:solidFill>
                <a:latin typeface="Calibri" panose="020F0502020204030204" pitchFamily="34" charset="0"/>
                <a:cs typeface="Calibri" panose="020F0502020204030204" pitchFamily="34" charset="0"/>
              </a:rPr>
              <a:t>Em sẽ khuyên em gái là không nên sử dụng giấy trắng để gấp máy bay vì sẽ phải tốn tiền mua vở mới, như thế là không tiết kiệm tiền: nên dùng giấy đã qua sử dụng để gấp máy bay hay làm đồ chơi.</a:t>
            </a:r>
            <a:endParaRPr kumimoji="0" lang="en-US" sz="2800" b="1" i="0" u="none" strike="noStrike" kern="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8BBEE923-DB60-457E-92EA-3EA21BD22D4A}"/>
              </a:ext>
            </a:extLst>
          </p:cNvPr>
          <p:cNvPicPr>
            <a:picLocks noChangeAspect="1"/>
          </p:cNvPicPr>
          <p:nvPr/>
        </p:nvPicPr>
        <p:blipFill>
          <a:blip r:embed="rId5"/>
          <a:stretch>
            <a:fillRect/>
          </a:stretch>
        </p:blipFill>
        <p:spPr>
          <a:xfrm>
            <a:off x="391886" y="1992035"/>
            <a:ext cx="4591416" cy="3431105"/>
          </a:xfrm>
          <a:prstGeom prst="rect">
            <a:avLst/>
          </a:prstGeom>
        </p:spPr>
      </p:pic>
    </p:spTree>
    <p:extLst>
      <p:ext uri="{BB962C8B-B14F-4D97-AF65-F5344CB8AC3E}">
        <p14:creationId xmlns:p14="http://schemas.microsoft.com/office/powerpoint/2010/main" val="37247887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2319397"/>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805544" y="2767280"/>
            <a:ext cx="10899430" cy="1446550"/>
          </a:xfrm>
          <a:prstGeom prst="rect">
            <a:avLst/>
          </a:prstGeom>
          <a:noFill/>
        </p:spPr>
        <p:txBody>
          <a:bodyPr wrap="square" rtlCol="0">
            <a:spAutoFit/>
          </a:bodyPr>
          <a:lstStyle/>
          <a:p>
            <a:pPr lvl="0" algn="ct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3</a:t>
            </a:r>
            <a:r>
              <a:rPr lang="en-US"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r>
              <a:rPr lang="vi-VN" sz="44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Những việc nên làm để tiêu dùng tiết kiệm, bảo vệ môi trường</a:t>
            </a:r>
            <a:endParaRPr kumimoji="0" lang="en-US" sz="4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280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liz Menino Bonitinho Garoto Com Idéia De Luz | Art drawings for kids,  School art activities, Back to school art activity">
            <a:extLst>
              <a:ext uri="{FF2B5EF4-FFF2-40B4-BE49-F238E27FC236}">
                <a16:creationId xmlns:a16="http://schemas.microsoft.com/office/drawing/2014/main" id="{D1A7F6C5-C3CB-4A64-ABC4-C03D4BDADC9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6571" y="1750533"/>
            <a:ext cx="3849227" cy="423660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0295F0C-9522-4F6F-B6D3-A5D0DA62A1E7}"/>
              </a:ext>
            </a:extLst>
          </p:cNvPr>
          <p:cNvGrpSpPr/>
          <p:nvPr/>
        </p:nvGrpSpPr>
        <p:grpSpPr>
          <a:xfrm>
            <a:off x="152401" y="572229"/>
            <a:ext cx="11811000" cy="799371"/>
            <a:chOff x="2873170" y="343910"/>
            <a:chExt cx="4312010" cy="1280575"/>
          </a:xfrm>
        </p:grpSpPr>
        <p:sp>
          <p:nvSpPr>
            <p:cNvPr id="4" name="îṥḷíďê">
              <a:extLst>
                <a:ext uri="{FF2B5EF4-FFF2-40B4-BE49-F238E27FC236}">
                  <a16:creationId xmlns:a16="http://schemas.microsoft.com/office/drawing/2014/main" id="{787F9698-588F-43F3-B6FA-ABAA91D7CD07}"/>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1" i="0" u="none" strike="noStrike" kern="1200" cap="none" spc="0" normalizeH="0" baseline="0" noProof="0" dirty="0">
                <a:ln>
                  <a:noFill/>
                </a:ln>
                <a:solidFill>
                  <a:prstClr val="black"/>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5" name="Google Shape;5317;p41">
              <a:extLst>
                <a:ext uri="{FF2B5EF4-FFF2-40B4-BE49-F238E27FC236}">
                  <a16:creationId xmlns:a16="http://schemas.microsoft.com/office/drawing/2014/main" id="{921D5282-C2B3-41D4-A670-E856013FD054}"/>
                </a:ext>
              </a:extLst>
            </p:cNvPr>
            <p:cNvSpPr txBox="1">
              <a:spLocks/>
            </p:cNvSpPr>
            <p:nvPr/>
          </p:nvSpPr>
          <p:spPr>
            <a:xfrm>
              <a:off x="3028609" y="440029"/>
              <a:ext cx="4029916"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defTabSz="685800" rtl="0" eaLnBrk="1" fontAlgn="auto" latinLnBrk="0" hangingPunct="1">
                <a:lnSpc>
                  <a:spcPct val="100000"/>
                </a:lnSpc>
                <a:spcBef>
                  <a:spcPts val="0"/>
                </a:spcBef>
                <a:spcAft>
                  <a:spcPts val="0"/>
                </a:spcAft>
                <a:buClr>
                  <a:prstClr val="black"/>
                </a:buClr>
                <a:buSzPts val="2800"/>
                <a:buFont typeface="Gloria Hallelujah"/>
                <a:buNone/>
                <a:tabLst/>
                <a:defRPr/>
              </a:pPr>
              <a:r>
                <a:rPr lang="nl-NL" sz="3200" i="1" dirty="0">
                  <a:solidFill>
                    <a:srgbClr val="2F5496"/>
                  </a:solidFill>
                  <a:latin typeface="Calibri" panose="020F0502020204030204" pitchFamily="34" charset="0"/>
                  <a:ea typeface="Yu Gothic Light" panose="020B0300000000000000" pitchFamily="34" charset="-128"/>
                  <a:cs typeface="Calibri" panose="020F0502020204030204" pitchFamily="34" charset="0"/>
                </a:rPr>
                <a:t>V</a:t>
              </a:r>
              <a:r>
                <a:rPr lang="nl-NL" sz="3200" i="1" dirty="0">
                  <a:solidFill>
                    <a:srgbClr val="2F5496"/>
                  </a:solidFill>
                  <a:effectLst/>
                  <a:latin typeface="Calibri" panose="020F0502020204030204" pitchFamily="34" charset="0"/>
                  <a:ea typeface="Yu Gothic Light" panose="020B0300000000000000" pitchFamily="34" charset="-128"/>
                  <a:cs typeface="Calibri" panose="020F0502020204030204" pitchFamily="34" charset="0"/>
                </a:rPr>
                <a:t>iệc nên làm để tiêu dùng tiết kiệm, bảo vệ môi trường </a:t>
              </a:r>
              <a:endParaRPr kumimoji="0" lang="en-US" sz="320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sp>
        <p:nvSpPr>
          <p:cNvPr id="6" name="Sun 5">
            <a:extLst>
              <a:ext uri="{FF2B5EF4-FFF2-40B4-BE49-F238E27FC236}">
                <a16:creationId xmlns:a16="http://schemas.microsoft.com/office/drawing/2014/main" id="{50A5F877-E0D8-4DD4-BB8D-45A0272F4405}"/>
              </a:ext>
            </a:extLst>
          </p:cNvPr>
          <p:cNvSpPr/>
          <p:nvPr/>
        </p:nvSpPr>
        <p:spPr>
          <a:xfrm>
            <a:off x="2339728" y="181506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1</a:t>
            </a:r>
          </a:p>
        </p:txBody>
      </p:sp>
      <p:sp>
        <p:nvSpPr>
          <p:cNvPr id="7" name="Rectangle 6">
            <a:extLst>
              <a:ext uri="{FF2B5EF4-FFF2-40B4-BE49-F238E27FC236}">
                <a16:creationId xmlns:a16="http://schemas.microsoft.com/office/drawing/2014/main" id="{23919B8C-191A-4EB6-ABBF-FAD8614B04D6}"/>
              </a:ext>
            </a:extLst>
          </p:cNvPr>
          <p:cNvSpPr/>
          <p:nvPr/>
        </p:nvSpPr>
        <p:spPr>
          <a:xfrm>
            <a:off x="2894061" y="4322525"/>
            <a:ext cx="8664785" cy="584775"/>
          </a:xfrm>
          <a:prstGeom prst="rect">
            <a:avLst/>
          </a:prstGeom>
        </p:spPr>
        <p:txBody>
          <a:bodyPr wrap="square">
            <a:spAutoFit/>
          </a:bodyPr>
          <a:lstStyle/>
          <a:p>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tái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sử</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dụng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hạn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túi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ni</a:t>
            </a:r>
            <a:r>
              <a:rPr lang="en-US" sz="3200" b="1" dirty="0">
                <a:solidFill>
                  <a:srgbClr val="002060"/>
                </a:solidFill>
                <a:latin typeface="Calibri" panose="020F0502020204030204" pitchFamily="34" charset="0"/>
                <a:cs typeface="Calibri" panose="020F0502020204030204" pitchFamily="34" charset="0"/>
              </a:rPr>
              <a:t> – </a:t>
            </a:r>
            <a:r>
              <a:rPr lang="en-US" sz="3200" b="1" dirty="0" err="1">
                <a:solidFill>
                  <a:srgbClr val="002060"/>
                </a:solidFill>
                <a:latin typeface="Calibri" panose="020F0502020204030204" pitchFamily="34" charset="0"/>
                <a:cs typeface="Calibri" panose="020F0502020204030204" pitchFamily="34" charset="0"/>
              </a:rPr>
              <a:t>lông</a:t>
            </a:r>
            <a:r>
              <a:rPr lang="en-US" sz="3200" b="1" dirty="0">
                <a:solidFill>
                  <a:srgbClr val="002060"/>
                </a:solidFill>
                <a:latin typeface="Calibri" panose="020F0502020204030204" pitchFamily="34" charset="0"/>
                <a:cs typeface="Calibri" panose="020F0502020204030204" pitchFamily="34" charset="0"/>
              </a:rPr>
              <a:t>…</a:t>
            </a:r>
          </a:p>
        </p:txBody>
      </p:sp>
      <p:sp>
        <p:nvSpPr>
          <p:cNvPr id="8" name="Sun 7">
            <a:extLst>
              <a:ext uri="{FF2B5EF4-FFF2-40B4-BE49-F238E27FC236}">
                <a16:creationId xmlns:a16="http://schemas.microsoft.com/office/drawing/2014/main" id="{4A5D523B-3B50-4663-A262-4A2B4F74458A}"/>
              </a:ext>
            </a:extLst>
          </p:cNvPr>
          <p:cNvSpPr/>
          <p:nvPr/>
        </p:nvSpPr>
        <p:spPr>
          <a:xfrm>
            <a:off x="2339728" y="3230956"/>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2</a:t>
            </a:r>
          </a:p>
        </p:txBody>
      </p:sp>
      <p:sp>
        <p:nvSpPr>
          <p:cNvPr id="9" name="Sun 8">
            <a:extLst>
              <a:ext uri="{FF2B5EF4-FFF2-40B4-BE49-F238E27FC236}">
                <a16:creationId xmlns:a16="http://schemas.microsoft.com/office/drawing/2014/main" id="{CB4C43C5-6D63-47AB-A178-EE0E834CCC91}"/>
              </a:ext>
            </a:extLst>
          </p:cNvPr>
          <p:cNvSpPr/>
          <p:nvPr/>
        </p:nvSpPr>
        <p:spPr>
          <a:xfrm>
            <a:off x="2310752" y="4372352"/>
            <a:ext cx="593156" cy="581115"/>
          </a:xfrm>
          <a:prstGeom prst="sun">
            <a:avLst/>
          </a:prstGeom>
          <a:solidFill>
            <a:srgbClr val="FF0000"/>
          </a:solidFill>
          <a:ln w="19050" cap="rnd"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3</a:t>
            </a:r>
          </a:p>
        </p:txBody>
      </p:sp>
      <p:sp>
        <p:nvSpPr>
          <p:cNvPr id="10" name="Rectangle 9">
            <a:extLst>
              <a:ext uri="{FF2B5EF4-FFF2-40B4-BE49-F238E27FC236}">
                <a16:creationId xmlns:a16="http://schemas.microsoft.com/office/drawing/2014/main" id="{977A3CA8-E983-4B5F-BF85-66ED728C0A6A}"/>
              </a:ext>
            </a:extLst>
          </p:cNvPr>
          <p:cNvSpPr/>
          <p:nvPr/>
        </p:nvSpPr>
        <p:spPr>
          <a:xfrm>
            <a:off x="2872201" y="1834579"/>
            <a:ext cx="8664786" cy="1077218"/>
          </a:xfrm>
          <a:prstGeom prst="rect">
            <a:avLst/>
          </a:prstGeom>
        </p:spPr>
        <p:txBody>
          <a:bodyPr wrap="square">
            <a:spAutoFit/>
          </a:bodyPr>
          <a:lstStyle/>
          <a:p>
            <a:pPr algn="just"/>
            <a:r>
              <a:rPr lang="en-US" altLang="en-US" sz="3200" b="1" dirty="0" err="1">
                <a:solidFill>
                  <a:srgbClr val="002060"/>
                </a:solidFill>
                <a:latin typeface="Calibri" panose="020F0502020204030204" pitchFamily="34" charset="0"/>
                <a:cs typeface="Calibri" panose="020F0502020204030204" pitchFamily="34" charset="0"/>
              </a:rPr>
              <a:t>Sử</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dụng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tiết</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kiệm</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thức</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ăn</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uống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đồ</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dùng</a:t>
            </a:r>
            <a:r>
              <a:rPr lang="en-US" altLang="en-US" sz="3200" b="1" dirty="0">
                <a:solidFill>
                  <a:srgbClr val="002060"/>
                </a:solidFill>
                <a:latin typeface="Calibri" panose="020F0502020204030204" pitchFamily="34" charset="0"/>
                <a:cs typeface="Calibri" panose="020F0502020204030204" pitchFamily="34" charset="0"/>
              </a:rPr>
              <a:t>… ở </a:t>
            </a:r>
            <a:r>
              <a:rPr lang="en-US" altLang="en-US" sz="3200" b="1" dirty="0" err="1">
                <a:solidFill>
                  <a:srgbClr val="002060"/>
                </a:solidFill>
                <a:latin typeface="Calibri" panose="020F0502020204030204" pitchFamily="34" charset="0"/>
                <a:cs typeface="Calibri" panose="020F0502020204030204" pitchFamily="34" charset="0"/>
              </a:rPr>
              <a:t>trong</a:t>
            </a:r>
            <a:r>
              <a:rPr lang="en-US" altLang="en-US" sz="3200" b="1" dirty="0">
                <a:solidFill>
                  <a:srgbClr val="002060"/>
                </a:solidFill>
                <a:latin typeface="Calibri" panose="020F0502020204030204" pitchFamily="34" charset="0"/>
                <a:cs typeface="Calibri" panose="020F0502020204030204" pitchFamily="34" charset="0"/>
              </a:rPr>
              <a:t> </a:t>
            </a:r>
            <a:r>
              <a:rPr lang="en-US" altLang="en-US" sz="3200" b="1" dirty="0" err="1">
                <a:solidFill>
                  <a:srgbClr val="002060"/>
                </a:solidFill>
                <a:latin typeface="Calibri" panose="020F0502020204030204" pitchFamily="34" charset="0"/>
                <a:cs typeface="Calibri" panose="020F0502020204030204" pitchFamily="34" charset="0"/>
              </a:rPr>
              <a:t>nhà</a:t>
            </a:r>
            <a:endParaRPr lang="en-US" altLang="en-US" sz="3200" b="1" dirty="0">
              <a:solidFill>
                <a:srgbClr val="002060"/>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9AFEC1A9-B682-46A3-BD98-385230665BB3}"/>
              </a:ext>
            </a:extLst>
          </p:cNvPr>
          <p:cNvSpPr/>
          <p:nvPr/>
        </p:nvSpPr>
        <p:spPr>
          <a:xfrm>
            <a:off x="2903908" y="3206437"/>
            <a:ext cx="8414359" cy="584775"/>
          </a:xfrm>
          <a:prstGeom prst="rect">
            <a:avLst/>
          </a:prstGeom>
        </p:spPr>
        <p:txBody>
          <a:bodyPr wrap="square">
            <a:spAutoFit/>
          </a:bodyPr>
          <a:lstStyle/>
          <a:p>
            <a:pPr algn="just"/>
            <a:r>
              <a:rPr lang="en-US" sz="3200" b="1" dirty="0">
                <a:solidFill>
                  <a:srgbClr val="002060"/>
                </a:solidFill>
                <a:latin typeface="Calibri" panose="020F0502020204030204" pitchFamily="34" charset="0"/>
                <a:cs typeface="Calibri" panose="020F0502020204030204" pitchFamily="34" charset="0"/>
              </a:rPr>
              <a:t>S</a:t>
            </a:r>
            <a:r>
              <a:rPr lang="vi-VN" sz="3200" b="1" dirty="0">
                <a:solidFill>
                  <a:srgbClr val="002060"/>
                </a:solidFill>
                <a:latin typeface="Calibri" panose="020F0502020204030204" pitchFamily="34" charset="0"/>
                <a:cs typeface="Calibri" panose="020F0502020204030204" pitchFamily="34" charset="0"/>
              </a:rPr>
              <a:t>ử dụng điện, nước... tiết kiệm</a:t>
            </a:r>
          </a:p>
        </p:txBody>
      </p:sp>
    </p:spTree>
    <p:extLst>
      <p:ext uri="{BB962C8B-B14F-4D97-AF65-F5344CB8AC3E}">
        <p14:creationId xmlns:p14="http://schemas.microsoft.com/office/powerpoint/2010/main" val="211265337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P spid="9" grpId="0" animBg="1"/>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5" name="Rounded Rectangle 2">
            <a:extLst>
              <a:ext uri="{FF2B5EF4-FFF2-40B4-BE49-F238E27FC236}">
                <a16:creationId xmlns:a16="http://schemas.microsoft.com/office/drawing/2014/main" id="{25629859-15E7-47E6-BF2B-8718C78F46C0}"/>
              </a:ext>
            </a:extLst>
          </p:cNvPr>
          <p:cNvSpPr/>
          <p:nvPr/>
        </p:nvSpPr>
        <p:spPr>
          <a:xfrm>
            <a:off x="487025" y="2195454"/>
            <a:ext cx="11217949" cy="3584860"/>
          </a:xfrm>
          <a:prstGeom prst="roundRect">
            <a:avLst/>
          </a:prstGeom>
          <a:solidFill>
            <a:schemeClr val="bg1">
              <a:alpha val="83000"/>
            </a:schemeClr>
          </a:solidFill>
          <a:ln w="98425" cmpd="thickThi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A8ED5D4-940E-44EA-A38C-EED41575B93B}"/>
              </a:ext>
            </a:extLst>
          </p:cNvPr>
          <p:cNvSpPr txBox="1"/>
          <p:nvPr/>
        </p:nvSpPr>
        <p:spPr>
          <a:xfrm>
            <a:off x="487025" y="2570322"/>
            <a:ext cx="11217949" cy="3046988"/>
          </a:xfrm>
          <a:prstGeom prst="rect">
            <a:avLst/>
          </a:prstGeom>
          <a:noFill/>
        </p:spPr>
        <p:txBody>
          <a:bodyPr wrap="square" rtlCol="0">
            <a:spAutoFit/>
          </a:bodyPr>
          <a:lstStyle/>
          <a:p>
            <a:pPr lvl="0" algn="ctr"/>
            <a:r>
              <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V</a:t>
            </a:r>
            <a:r>
              <a:rPr lang="vi-VN"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ề nhà</a:t>
            </a:r>
            <a:r>
              <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a:t>
            </a:r>
            <a:r>
              <a:rPr lang="vi-VN"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endParaRPr lang="en-US" sz="4800" b="1" u="sng" dirty="0">
              <a:solidFill>
                <a:srgbClr val="FF0000"/>
              </a:solidFill>
              <a:latin typeface="Calibri" panose="020F0502020204030204" pitchFamily="34" charset="0"/>
              <a:ea typeface="Times New Roman" panose="02020603050405020304" pitchFamily="18" charset="0"/>
              <a:cs typeface="Calibri" panose="020F0502020204030204" pitchFamily="34" charset="0"/>
            </a:endParaRPr>
          </a:p>
          <a:p>
            <a:pPr lvl="0" algn="ctr"/>
            <a:r>
              <a:rPr lang="en-US"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S</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ưu tầm thông tin, tranh ảnh, vật thật ... về các sản phẩm thủ công </a:t>
            </a:r>
            <a:r>
              <a:rPr lang="vi-VN" sz="4800" b="1" dirty="0" smtClean="0">
                <a:solidFill>
                  <a:srgbClr val="002060"/>
                </a:solidFill>
                <a:latin typeface="Calibri" panose="020F0502020204030204" pitchFamily="34" charset="0"/>
                <a:ea typeface="Times New Roman" panose="02020603050405020304" pitchFamily="18" charset="0"/>
                <a:cs typeface="Calibri" panose="020F0502020204030204" pitchFamily="34" charset="0"/>
              </a:rPr>
              <a:t>hoặc  </a:t>
            </a:r>
            <a:r>
              <a:rPr lang="vi-VN" sz="48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công nghiệp ở địa phương.</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764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8F5ACD-6582-4656-B923-44DB3A083A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941" y="2679715"/>
            <a:ext cx="3481599" cy="3481599"/>
          </a:xfrm>
          <a:prstGeom prst="rect">
            <a:avLst/>
          </a:prstGeom>
        </p:spPr>
      </p:pic>
      <p:pic>
        <p:nvPicPr>
          <p:cNvPr id="4" name="Picture 3">
            <a:extLst>
              <a:ext uri="{FF2B5EF4-FFF2-40B4-BE49-F238E27FC236}">
                <a16:creationId xmlns:a16="http://schemas.microsoft.com/office/drawing/2014/main" id="{44FC8104-8EC9-41C8-9A9F-858B5393AF00}"/>
              </a:ext>
            </a:extLst>
          </p:cNvPr>
          <p:cNvPicPr>
            <a:picLocks noChangeAspect="1"/>
          </p:cNvPicPr>
          <p:nvPr/>
        </p:nvPicPr>
        <p:blipFill>
          <a:blip r:embed="rId3"/>
          <a:stretch>
            <a:fillRect/>
          </a:stretch>
        </p:blipFill>
        <p:spPr>
          <a:xfrm>
            <a:off x="1850835" y="604087"/>
            <a:ext cx="8791194" cy="3816427"/>
          </a:xfrm>
          <a:prstGeom prst="rect">
            <a:avLst/>
          </a:prstGeom>
        </p:spPr>
      </p:pic>
      <p:pic>
        <p:nvPicPr>
          <p:cNvPr id="5" name="Picture 4" descr="A picture containing toy, vector graphics, doll&#10;&#10;Description automatically generated">
            <a:extLst>
              <a:ext uri="{FF2B5EF4-FFF2-40B4-BE49-F238E27FC236}">
                <a16:creationId xmlns:a16="http://schemas.microsoft.com/office/drawing/2014/main" id="{083D58EC-A5AB-444B-A1FE-B1C8B34712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0074" y="3281563"/>
            <a:ext cx="3682181" cy="3682181"/>
          </a:xfrm>
          <a:prstGeom prst="rect">
            <a:avLst/>
          </a:prstGeom>
        </p:spPr>
      </p:pic>
    </p:spTree>
    <p:extLst>
      <p:ext uri="{BB962C8B-B14F-4D97-AF65-F5344CB8AC3E}">
        <p14:creationId xmlns:p14="http://schemas.microsoft.com/office/powerpoint/2010/main" val="265770336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802" y="365125"/>
            <a:ext cx="8662737" cy="1325563"/>
          </a:xfrm>
          <a:solidFill>
            <a:srgbClr val="FC6E04"/>
          </a:solidFill>
        </p:spPr>
        <p:txBody>
          <a:bodyPr>
            <a:normAutofit/>
          </a:bodyPr>
          <a:lstStyle/>
          <a:p>
            <a:pPr algn="ctr"/>
            <a:r>
              <a:rPr lang="en-US" sz="7200" b="1" dirty="0" err="1" smtClean="0">
                <a:latin typeface="Times New Roman" panose="02020603050405020304" pitchFamily="18" charset="0"/>
                <a:cs typeface="Times New Roman" panose="02020603050405020304" pitchFamily="18" charset="0"/>
              </a:rPr>
              <a:t>Quy</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tắc</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hái</a:t>
            </a:r>
            <a:r>
              <a:rPr lang="en-US" sz="7200" b="1" dirty="0" smtClean="0">
                <a:latin typeface="Times New Roman" panose="02020603050405020304" pitchFamily="18" charset="0"/>
                <a:cs typeface="Times New Roman" panose="02020603050405020304" pitchFamily="18" charset="0"/>
              </a:rPr>
              <a:t> </a:t>
            </a:r>
            <a:r>
              <a:rPr lang="en-US" sz="7200" b="1" dirty="0" err="1" smtClean="0">
                <a:latin typeface="Times New Roman" panose="02020603050405020304" pitchFamily="18" charset="0"/>
                <a:cs typeface="Times New Roman" panose="02020603050405020304" pitchFamily="18" charset="0"/>
              </a:rPr>
              <a:t>trái</a:t>
            </a:r>
            <a:endParaRPr lang="en-US" sz="7200" b="1" dirty="0">
              <a:latin typeface="Times New Roman" panose="02020603050405020304" pitchFamily="18" charset="0"/>
              <a:cs typeface="Times New Roman" panose="02020603050405020304" pitchFamily="18" charset="0"/>
            </a:endParaRPr>
          </a:p>
        </p:txBody>
      </p:sp>
      <p:sp>
        <p:nvSpPr>
          <p:cNvPr id="4" name="Rectangle 3">
            <a:hlinkClick r:id="rId2" action="ppaction://hlinksldjump"/>
          </p:cNvPr>
          <p:cNvSpPr/>
          <p:nvPr/>
        </p:nvSpPr>
        <p:spPr>
          <a:xfrm>
            <a:off x="4745254" y="6134652"/>
            <a:ext cx="2704699" cy="717082"/>
          </a:xfrm>
          <a:prstGeom prst="rect">
            <a:avLst/>
          </a:prstGeom>
          <a:solidFill>
            <a:schemeClr val="accent4">
              <a:lumMod val="60000"/>
              <a:lumOff val="40000"/>
            </a:schemeClr>
          </a:solidFill>
          <a:effectLst>
            <a:glow rad="1397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err="1" smtClean="0">
                <a:solidFill>
                  <a:schemeClr val="tx1"/>
                </a:solidFill>
              </a:rPr>
              <a:t>Bắt</a:t>
            </a:r>
            <a:r>
              <a:rPr lang="en-US" sz="2200" b="1" dirty="0" smtClean="0">
                <a:solidFill>
                  <a:schemeClr val="tx1"/>
                </a:solidFill>
              </a:rPr>
              <a:t> đầu </a:t>
            </a:r>
            <a:r>
              <a:rPr lang="en-US" sz="2200" b="1" dirty="0" err="1" smtClean="0">
                <a:solidFill>
                  <a:schemeClr val="tx1"/>
                </a:solidFill>
              </a:rPr>
              <a:t>trò</a:t>
            </a:r>
            <a:r>
              <a:rPr lang="en-US" sz="2200" b="1" dirty="0" smtClean="0">
                <a:solidFill>
                  <a:schemeClr val="tx1"/>
                </a:solidFill>
              </a:rPr>
              <a:t> </a:t>
            </a:r>
            <a:r>
              <a:rPr lang="en-US" sz="2200" b="1" dirty="0" err="1" smtClean="0">
                <a:solidFill>
                  <a:schemeClr val="tx1"/>
                </a:solidFill>
              </a:rPr>
              <a:t>chơi</a:t>
            </a:r>
            <a:endParaRPr lang="en-US" sz="2200" b="1" dirty="0">
              <a:solidFill>
                <a:schemeClr val="tx1"/>
              </a:solidFill>
            </a:endParaRPr>
          </a:p>
        </p:txBody>
      </p:sp>
      <p:sp>
        <p:nvSpPr>
          <p:cNvPr id="5" name="Rounded Rectangle 4">
            <a:hlinkClick r:id="rId3" action="ppaction://hlinkpres?slideindex=1&amp;slidetitle="/>
          </p:cNvPr>
          <p:cNvSpPr/>
          <p:nvPr/>
        </p:nvSpPr>
        <p:spPr>
          <a:xfrm>
            <a:off x="4292868" y="2184935"/>
            <a:ext cx="7026442" cy="384048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Tx/>
              <a:buChar char="-"/>
            </a:pPr>
            <a:r>
              <a:rPr lang="en-US" sz="2500" b="1" dirty="0" err="1" smtClean="0">
                <a:solidFill>
                  <a:schemeClr val="tx1"/>
                </a:solidFill>
                <a:latin typeface="Times New Roman" panose="02020603050405020304" pitchFamily="18" charset="0"/>
                <a:cs typeface="Times New Roman" panose="02020603050405020304" pitchFamily="18" charset="0"/>
              </a:rPr>
              <a:t>Mỗi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lượt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chơi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các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em</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hái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một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trái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táo</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mỗi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trái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táo</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tương</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ứng</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câu</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hỏi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và</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các</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em</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phải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trả</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lời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câu</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hỏi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đó</a:t>
            </a:r>
            <a:r>
              <a:rPr lang="en-US" sz="2500" b="1" dirty="0">
                <a:solidFill>
                  <a:schemeClr val="tx1"/>
                </a:solidFill>
                <a:latin typeface="Times New Roman" panose="02020603050405020304" pitchFamily="18" charset="0"/>
                <a:cs typeface="Times New Roman" panose="02020603050405020304" pitchFamily="18" charset="0"/>
              </a:rPr>
              <a:t>.</a:t>
            </a:r>
            <a:endParaRPr lang="en-US" sz="2500" b="1" dirty="0" smtClean="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500" b="1" dirty="0" err="1" smtClean="0">
                <a:solidFill>
                  <a:schemeClr val="tx1"/>
                </a:solidFill>
                <a:latin typeface="Times New Roman" panose="02020603050405020304" pitchFamily="18" charset="0"/>
                <a:cs typeface="Times New Roman" panose="02020603050405020304" pitchFamily="18" charset="0"/>
              </a:rPr>
              <a:t>Em</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nào</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trả</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lời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đúng</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sẽ</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nhận</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được</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tuyên</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dương</a:t>
            </a:r>
            <a:r>
              <a:rPr lang="en-US" sz="2500" b="1" dirty="0" smtClean="0">
                <a:solidFill>
                  <a:schemeClr val="tx1"/>
                </a:solidFill>
                <a:latin typeface="Times New Roman" panose="02020603050405020304" pitchFamily="18" charset="0"/>
                <a:cs typeface="Times New Roman" panose="02020603050405020304" pitchFamily="18" charset="0"/>
              </a:rPr>
              <a:t>.</a:t>
            </a:r>
            <a:endParaRPr lang="en-US" sz="2500" b="1" dirty="0" smtClean="0">
              <a:solidFill>
                <a:schemeClr val="tx1"/>
              </a:solidFill>
              <a:latin typeface="Times New Roman" panose="02020603050405020304" pitchFamily="18" charset="0"/>
              <a:cs typeface="Times New Roman" panose="02020603050405020304" pitchFamily="18" charset="0"/>
            </a:endParaRPr>
          </a:p>
          <a:p>
            <a:pPr marL="342900" indent="-342900">
              <a:buFontTx/>
              <a:buChar char="-"/>
            </a:pPr>
            <a:r>
              <a:rPr lang="en-US" sz="2500" b="1" dirty="0" err="1" smtClean="0">
                <a:solidFill>
                  <a:schemeClr val="tx1"/>
                </a:solidFill>
                <a:latin typeface="Times New Roman" panose="02020603050405020304" pitchFamily="18" charset="0"/>
                <a:cs typeface="Times New Roman" panose="02020603050405020304" pitchFamily="18" charset="0"/>
              </a:rPr>
              <a:t>Em</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nào</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trả</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lời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sai</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sẽ</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a:solidFill>
                  <a:schemeClr val="tx1"/>
                </a:solidFill>
                <a:latin typeface="Times New Roman" panose="02020603050405020304" pitchFamily="18" charset="0"/>
                <a:cs typeface="Times New Roman" panose="02020603050405020304" pitchFamily="18" charset="0"/>
              </a:rPr>
              <a:t>mất</a:t>
            </a:r>
            <a:r>
              <a:rPr lang="en-US" sz="2500" b="1" dirty="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lượt</a:t>
            </a:r>
            <a:r>
              <a:rPr lang="en-US" sz="2500" b="1" dirty="0" smtClean="0">
                <a:solidFill>
                  <a:schemeClr val="tx1"/>
                </a:solidFill>
                <a:latin typeface="Times New Roman" panose="02020603050405020304" pitchFamily="18" charset="0"/>
                <a:cs typeface="Times New Roman" panose="02020603050405020304" pitchFamily="18" charset="0"/>
              </a:rPr>
              <a:t>.</a:t>
            </a:r>
          </a:p>
          <a:p>
            <a:pPr marL="342900" indent="-342900">
              <a:buFontTx/>
              <a:buChar char="-"/>
            </a:pPr>
            <a:r>
              <a:rPr lang="en-US" sz="2500" b="1" dirty="0" err="1" smtClean="0">
                <a:solidFill>
                  <a:schemeClr val="tx1"/>
                </a:solidFill>
                <a:latin typeface="Times New Roman" panose="02020603050405020304" pitchFamily="18" charset="0"/>
                <a:cs typeface="Times New Roman" panose="02020603050405020304" pitchFamily="18" charset="0"/>
              </a:rPr>
              <a:t>Trò</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chơi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kết</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thúc</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khi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hết</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trái</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trên</a:t>
            </a:r>
            <a:r>
              <a:rPr lang="en-US" sz="2500" b="1" dirty="0" smtClean="0">
                <a:solidFill>
                  <a:schemeClr val="tx1"/>
                </a:solidFill>
                <a:latin typeface="Times New Roman" panose="02020603050405020304" pitchFamily="18" charset="0"/>
                <a:cs typeface="Times New Roman" panose="02020603050405020304" pitchFamily="18" charset="0"/>
              </a:rPr>
              <a:t> </a:t>
            </a:r>
            <a:r>
              <a:rPr lang="en-US" sz="2500" b="1" dirty="0" err="1" smtClean="0">
                <a:solidFill>
                  <a:schemeClr val="tx1"/>
                </a:solidFill>
                <a:latin typeface="Times New Roman" panose="02020603050405020304" pitchFamily="18" charset="0"/>
                <a:cs typeface="Times New Roman" panose="02020603050405020304" pitchFamily="18" charset="0"/>
              </a:rPr>
              <a:t>cây</a:t>
            </a:r>
            <a:endParaRPr lang="en-US" sz="2500" b="1" dirty="0">
              <a:solidFill>
                <a:schemeClr val="tx1"/>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7141" y="2252234"/>
            <a:ext cx="3635689" cy="4599500"/>
          </a:xfrm>
          <a:prstGeom prst="rect">
            <a:avLst/>
          </a:prstGeom>
        </p:spPr>
      </p:pic>
    </p:spTree>
    <p:extLst>
      <p:ext uri="{BB962C8B-B14F-4D97-AF65-F5344CB8AC3E}">
        <p14:creationId xmlns:p14="http://schemas.microsoft.com/office/powerpoint/2010/main" val="18384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4" descr="33720xmr97sdczd">
            <a:hlinkClick r:id="rId3"/>
            <a:extLst>
              <a:ext uri="{FF2B5EF4-FFF2-40B4-BE49-F238E27FC236}">
                <a16:creationId xmlns:a16="http://schemas.microsoft.com/office/drawing/2014/main" id="{1D11E457-9E39-475E-9EA7-7216AEFE3E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569243">
            <a:off x="11038424" y="-49545"/>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7154" y="113217"/>
            <a:ext cx="3753853" cy="4812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t>Chọn</a:t>
            </a:r>
            <a:r>
              <a:rPr lang="en-US" sz="3200" dirty="0" smtClean="0"/>
              <a:t> </a:t>
            </a:r>
            <a:r>
              <a:rPr lang="en-US" sz="3200" dirty="0" err="1" smtClean="0"/>
              <a:t>đáp</a:t>
            </a:r>
            <a:r>
              <a:rPr lang="en-US" sz="3200" dirty="0" smtClean="0"/>
              <a:t> </a:t>
            </a:r>
            <a:r>
              <a:rPr lang="en-US" sz="3200" dirty="0" err="1" smtClean="0"/>
              <a:t>án</a:t>
            </a:r>
            <a:r>
              <a:rPr lang="en-US" sz="3200" dirty="0" smtClean="0"/>
              <a:t> </a:t>
            </a:r>
            <a:r>
              <a:rPr lang="en-US" sz="3200" dirty="0" err="1" smtClean="0"/>
              <a:t>đúng</a:t>
            </a:r>
            <a:endParaRPr lang="en-US" sz="3200" dirty="0"/>
          </a:p>
        </p:txBody>
      </p:sp>
      <p:sp>
        <p:nvSpPr>
          <p:cNvPr id="8" name="Horizontal Scroll 7"/>
          <p:cNvSpPr/>
          <p:nvPr/>
        </p:nvSpPr>
        <p:spPr>
          <a:xfrm>
            <a:off x="1606588" y="486263"/>
            <a:ext cx="9481687" cy="2613775"/>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Câu</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1.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Hoạt</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động</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sản</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xuất</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thủ</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công</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thường</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sử</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dụng</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nguyên</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liệu</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lấy</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từ</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đúng</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 hay </a:t>
            </a:r>
            <a:r>
              <a:rPr lang="en-US" sz="3600" dirty="0" err="1"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sai</a:t>
            </a:r>
            <a:r>
              <a:rPr lang="en-US" sz="3600" dirty="0" smtClean="0">
                <a:solidFill>
                  <a:schemeClr val="tx1"/>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3600" dirty="0">
              <a:solidFill>
                <a:schemeClr val="tx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Rounded Rectangle 8"/>
          <p:cNvSpPr/>
          <p:nvPr/>
        </p:nvSpPr>
        <p:spPr>
          <a:xfrm>
            <a:off x="2632073" y="4281658"/>
            <a:ext cx="7176943" cy="8763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3000" dirty="0">
                <a:solidFill>
                  <a:schemeClr val="tx1"/>
                </a:solidFill>
              </a:rPr>
              <a:t>B</a:t>
            </a:r>
            <a:r>
              <a:rPr lang="en-US" sz="3000" dirty="0" smtClean="0">
                <a:solidFill>
                  <a:schemeClr val="tx1"/>
                </a:solidFill>
              </a:rPr>
              <a:t>. </a:t>
            </a:r>
            <a:r>
              <a:rPr lang="en-US" sz="3000" dirty="0" err="1" smtClean="0">
                <a:solidFill>
                  <a:schemeClr val="tx1"/>
                </a:solidFill>
              </a:rPr>
              <a:t>Đúng</a:t>
            </a:r>
            <a:endParaRPr lang="en-US" sz="3200" dirty="0">
              <a:solidFill>
                <a:schemeClr val="tx1"/>
              </a:solidFill>
            </a:endParaRPr>
          </a:p>
        </p:txBody>
      </p:sp>
      <p:sp>
        <p:nvSpPr>
          <p:cNvPr id="10" name="Rounded Rectangle 9"/>
          <p:cNvSpPr/>
          <p:nvPr/>
        </p:nvSpPr>
        <p:spPr>
          <a:xfrm>
            <a:off x="2632074" y="3163187"/>
            <a:ext cx="7176943" cy="8763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smtClean="0">
                <a:solidFill>
                  <a:schemeClr val="tx1"/>
                </a:solidFill>
              </a:rPr>
              <a:t>A. Sai</a:t>
            </a:r>
            <a:endParaRPr lang="en-US" sz="3000" dirty="0">
              <a:solidFill>
                <a:schemeClr val="tx1"/>
              </a:solidFill>
            </a:endParaRPr>
          </a:p>
        </p:txBody>
      </p:sp>
      <p:pic>
        <p:nvPicPr>
          <p:cNvPr id="17"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004587" y="4225533"/>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33720xmr97sdczd">
            <a:hlinkClick r:id="rId3"/>
            <a:extLst>
              <a:ext uri="{FF2B5EF4-FFF2-40B4-BE49-F238E27FC236}">
                <a16:creationId xmlns:a16="http://schemas.microsoft.com/office/drawing/2014/main" id="{1D11E457-9E39-475E-9EA7-7216AEFE3E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569243">
            <a:off x="116424" y="5110559"/>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pple.png">
            <a:hlinkClick r:id="rId6" action="ppaction://hlinksldjump"/>
          </p:cNvPr>
          <p:cNvPicPr>
            <a:picLocks noChangeAspect="1"/>
          </p:cNvPicPr>
          <p:nvPr/>
        </p:nvPicPr>
        <p:blipFill>
          <a:blip r:embed="rId7" cstate="print"/>
          <a:stretch>
            <a:fillRect/>
          </a:stretch>
        </p:blipFill>
        <p:spPr>
          <a:xfrm>
            <a:off x="10598010" y="5527428"/>
            <a:ext cx="1066800" cy="1066800"/>
          </a:xfrm>
          <a:prstGeom prst="rect">
            <a:avLst/>
          </a:prstGeom>
        </p:spPr>
      </p:pic>
    </p:spTree>
    <p:extLst>
      <p:ext uri="{BB962C8B-B14F-4D97-AF65-F5344CB8AC3E}">
        <p14:creationId xmlns:p14="http://schemas.microsoft.com/office/powerpoint/2010/main" val="1536328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4" descr="33720xmr97sdczd">
            <a:hlinkClick r:id="rId3"/>
            <a:extLst>
              <a:ext uri="{FF2B5EF4-FFF2-40B4-BE49-F238E27FC236}">
                <a16:creationId xmlns:a16="http://schemas.microsoft.com/office/drawing/2014/main" id="{1D11E457-9E39-475E-9EA7-7216AEFE3E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569243">
            <a:off x="11038424" y="-49545"/>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17154" y="113217"/>
            <a:ext cx="3753853" cy="481264"/>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t>Chọn</a:t>
            </a:r>
            <a:r>
              <a:rPr lang="en-US" sz="3200" dirty="0" smtClean="0"/>
              <a:t> </a:t>
            </a:r>
            <a:r>
              <a:rPr lang="en-US" sz="3200" dirty="0" err="1" smtClean="0"/>
              <a:t>đáp</a:t>
            </a:r>
            <a:r>
              <a:rPr lang="en-US" sz="3200" dirty="0" smtClean="0"/>
              <a:t> </a:t>
            </a:r>
            <a:r>
              <a:rPr lang="en-US" sz="3200" dirty="0" err="1" smtClean="0"/>
              <a:t>án</a:t>
            </a:r>
            <a:r>
              <a:rPr lang="en-US" sz="3200" dirty="0" smtClean="0"/>
              <a:t> </a:t>
            </a:r>
            <a:r>
              <a:rPr lang="en-US" sz="3200" dirty="0" err="1" smtClean="0"/>
              <a:t>đúng</a:t>
            </a:r>
            <a:endParaRPr lang="en-US" sz="3200" dirty="0"/>
          </a:p>
        </p:txBody>
      </p:sp>
      <p:sp>
        <p:nvSpPr>
          <p:cNvPr id="8" name="Horizontal Scroll 7"/>
          <p:cNvSpPr/>
          <p:nvPr/>
        </p:nvSpPr>
        <p:spPr>
          <a:xfrm>
            <a:off x="1606588" y="243072"/>
            <a:ext cx="9481687" cy="2613775"/>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kern="0" dirty="0" err="1"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Câu</a:t>
            </a:r>
            <a:r>
              <a:rPr lang="en-US" altLang="zh-CN" sz="3600" b="1" kern="0" dirty="0"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 2. </a:t>
            </a:r>
            <a:r>
              <a:rPr lang="vi-VN" altLang="zh-CN" sz="3600" b="1" kern="0" dirty="0"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Lợi </a:t>
            </a:r>
            <a:r>
              <a:rPr lang="vi-VN" altLang="zh-CN" sz="3600" b="1" kern="0" dirty="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ích của hoạt động sản xuất thủ công là gì?</a:t>
            </a:r>
            <a:endParaRPr lang="en-US" sz="36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8"/>
          <p:cNvSpPr/>
          <p:nvPr/>
        </p:nvSpPr>
        <p:spPr>
          <a:xfrm>
            <a:off x="2585890" y="5259621"/>
            <a:ext cx="7269307" cy="11441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000" dirty="0" smtClean="0">
                <a:solidFill>
                  <a:schemeClr val="tx1"/>
                </a:solidFill>
              </a:rPr>
              <a:t>C. </a:t>
            </a:r>
            <a:r>
              <a:rPr lang="en-US" sz="3000" dirty="0" err="1" smtClean="0">
                <a:solidFill>
                  <a:schemeClr val="tx1"/>
                </a:solidFill>
              </a:rPr>
              <a:t>Cả</a:t>
            </a:r>
            <a:r>
              <a:rPr lang="en-US" sz="3000" dirty="0" smtClean="0">
                <a:solidFill>
                  <a:schemeClr val="tx1"/>
                </a:solidFill>
              </a:rPr>
              <a:t> </a:t>
            </a:r>
            <a:r>
              <a:rPr lang="en-US" sz="3000" dirty="0" err="1" smtClean="0">
                <a:solidFill>
                  <a:schemeClr val="tx1"/>
                </a:solidFill>
              </a:rPr>
              <a:t>hai</a:t>
            </a:r>
            <a:r>
              <a:rPr lang="en-US" sz="3000" dirty="0" smtClean="0">
                <a:solidFill>
                  <a:schemeClr val="tx1"/>
                </a:solidFill>
              </a:rPr>
              <a:t> </a:t>
            </a:r>
            <a:r>
              <a:rPr lang="en-US" sz="3000" dirty="0" err="1" smtClean="0">
                <a:solidFill>
                  <a:schemeClr val="tx1"/>
                </a:solidFill>
              </a:rPr>
              <a:t>đáp</a:t>
            </a:r>
            <a:r>
              <a:rPr lang="en-US" sz="3000" dirty="0" smtClean="0">
                <a:solidFill>
                  <a:schemeClr val="tx1"/>
                </a:solidFill>
              </a:rPr>
              <a:t> </a:t>
            </a:r>
            <a:r>
              <a:rPr lang="en-US" sz="3000" dirty="0" err="1" smtClean="0">
                <a:solidFill>
                  <a:schemeClr val="tx1"/>
                </a:solidFill>
              </a:rPr>
              <a:t>án</a:t>
            </a:r>
            <a:r>
              <a:rPr lang="en-US" sz="3000" dirty="0" smtClean="0">
                <a:solidFill>
                  <a:schemeClr val="tx1"/>
                </a:solidFill>
              </a:rPr>
              <a:t> </a:t>
            </a:r>
            <a:r>
              <a:rPr lang="en-US" sz="3000" dirty="0" err="1" smtClean="0">
                <a:solidFill>
                  <a:schemeClr val="tx1"/>
                </a:solidFill>
              </a:rPr>
              <a:t>trên</a:t>
            </a:r>
            <a:endParaRPr lang="zh-CN" altLang="en-US" sz="3200" b="1" kern="0" dirty="0">
              <a:solidFill>
                <a:srgbClr val="7030A0"/>
              </a:solidFill>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0" name="Rounded Rectangle 9"/>
          <p:cNvSpPr/>
          <p:nvPr/>
        </p:nvSpPr>
        <p:spPr>
          <a:xfrm>
            <a:off x="2632073" y="2743783"/>
            <a:ext cx="7223124" cy="113476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smtClean="0">
                <a:solidFill>
                  <a:schemeClr val="tx1"/>
                </a:solidFill>
              </a:rPr>
              <a:t>A. </a:t>
            </a:r>
            <a:r>
              <a:rPr lang="en-US" sz="3000" dirty="0" err="1" smtClean="0">
                <a:solidFill>
                  <a:schemeClr val="tx1"/>
                </a:solidFill>
              </a:rPr>
              <a:t>Phục</a:t>
            </a:r>
            <a:r>
              <a:rPr lang="en-US" sz="3000" dirty="0" smtClean="0">
                <a:solidFill>
                  <a:schemeClr val="tx1"/>
                </a:solidFill>
              </a:rPr>
              <a:t> </a:t>
            </a:r>
            <a:r>
              <a:rPr lang="en-US" sz="3000" dirty="0" err="1" smtClean="0">
                <a:solidFill>
                  <a:schemeClr val="tx1"/>
                </a:solidFill>
              </a:rPr>
              <a:t>vụ</a:t>
            </a:r>
            <a:r>
              <a:rPr lang="en-US" sz="3000" dirty="0" smtClean="0">
                <a:solidFill>
                  <a:schemeClr val="tx1"/>
                </a:solidFill>
              </a:rPr>
              <a:t> </a:t>
            </a:r>
            <a:r>
              <a:rPr lang="en-US" sz="3000" dirty="0" err="1" smtClean="0">
                <a:solidFill>
                  <a:schemeClr val="tx1"/>
                </a:solidFill>
              </a:rPr>
              <a:t>cuộc</a:t>
            </a:r>
            <a:r>
              <a:rPr lang="en-US" sz="3000" dirty="0" smtClean="0">
                <a:solidFill>
                  <a:schemeClr val="tx1"/>
                </a:solidFill>
              </a:rPr>
              <a:t> </a:t>
            </a:r>
            <a:r>
              <a:rPr lang="en-US" sz="3000" dirty="0" err="1" smtClean="0">
                <a:solidFill>
                  <a:schemeClr val="tx1"/>
                </a:solidFill>
              </a:rPr>
              <a:t>sống</a:t>
            </a:r>
            <a:endParaRPr lang="en-US" sz="3000" dirty="0">
              <a:solidFill>
                <a:schemeClr val="tx1"/>
              </a:solidFill>
            </a:endParaRPr>
          </a:p>
        </p:txBody>
      </p:sp>
      <p:sp>
        <p:nvSpPr>
          <p:cNvPr id="14" name="Rounded Rectangle 13"/>
          <p:cNvSpPr/>
          <p:nvPr/>
        </p:nvSpPr>
        <p:spPr>
          <a:xfrm>
            <a:off x="2585889" y="4012452"/>
            <a:ext cx="7269307" cy="111326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pPr>
            <a:r>
              <a:rPr lang="en-US" sz="3000" dirty="0" smtClean="0">
                <a:solidFill>
                  <a:schemeClr val="tx1"/>
                </a:solidFill>
              </a:rPr>
              <a:t>B. </a:t>
            </a:r>
            <a:r>
              <a:rPr lang="en-US" sz="3000" dirty="0" err="1" smtClean="0">
                <a:solidFill>
                  <a:schemeClr val="tx1"/>
                </a:solidFill>
              </a:rPr>
              <a:t>Mang</a:t>
            </a:r>
            <a:r>
              <a:rPr lang="en-US" sz="3000" dirty="0" smtClean="0">
                <a:solidFill>
                  <a:schemeClr val="tx1"/>
                </a:solidFill>
              </a:rPr>
              <a:t> </a:t>
            </a:r>
            <a:r>
              <a:rPr lang="en-US" sz="3000" dirty="0" err="1" smtClean="0">
                <a:solidFill>
                  <a:schemeClr val="tx1"/>
                </a:solidFill>
              </a:rPr>
              <a:t>lại</a:t>
            </a:r>
            <a:r>
              <a:rPr lang="en-US" sz="3000" dirty="0" smtClean="0">
                <a:solidFill>
                  <a:schemeClr val="tx1"/>
                </a:solidFill>
              </a:rPr>
              <a:t> </a:t>
            </a:r>
            <a:r>
              <a:rPr lang="en-US" sz="3000" dirty="0" err="1" smtClean="0">
                <a:solidFill>
                  <a:schemeClr val="tx1"/>
                </a:solidFill>
              </a:rPr>
              <a:t>lợi</a:t>
            </a:r>
            <a:r>
              <a:rPr lang="en-US" sz="3000" dirty="0" smtClean="0">
                <a:solidFill>
                  <a:schemeClr val="tx1"/>
                </a:solidFill>
              </a:rPr>
              <a:t> </a:t>
            </a:r>
            <a:r>
              <a:rPr lang="en-US" sz="3000" dirty="0" err="1" smtClean="0">
                <a:solidFill>
                  <a:schemeClr val="tx1"/>
                </a:solidFill>
              </a:rPr>
              <a:t>ích</a:t>
            </a:r>
            <a:r>
              <a:rPr lang="en-US" sz="3000" dirty="0" smtClean="0">
                <a:solidFill>
                  <a:schemeClr val="tx1"/>
                </a:solidFill>
              </a:rPr>
              <a:t> </a:t>
            </a:r>
            <a:r>
              <a:rPr lang="en-US" sz="3000" dirty="0" err="1" smtClean="0">
                <a:solidFill>
                  <a:schemeClr val="tx1"/>
                </a:solidFill>
              </a:rPr>
              <a:t>kinh</a:t>
            </a:r>
            <a:r>
              <a:rPr lang="en-US" sz="3000" dirty="0" smtClean="0">
                <a:solidFill>
                  <a:schemeClr val="tx1"/>
                </a:solidFill>
              </a:rPr>
              <a:t> </a:t>
            </a:r>
            <a:r>
              <a:rPr lang="en-US" sz="3000" dirty="0" err="1" smtClean="0">
                <a:solidFill>
                  <a:schemeClr val="tx1"/>
                </a:solidFill>
              </a:rPr>
              <a:t>tế</a:t>
            </a:r>
            <a:r>
              <a:rPr lang="en-US" sz="3000" dirty="0" smtClean="0">
                <a:solidFill>
                  <a:schemeClr val="tx1"/>
                </a:solidFill>
              </a:rPr>
              <a:t> </a:t>
            </a:r>
            <a:r>
              <a:rPr lang="en-US" sz="3000" dirty="0" err="1" smtClean="0">
                <a:solidFill>
                  <a:schemeClr val="tx1"/>
                </a:solidFill>
              </a:rPr>
              <a:t>cho</a:t>
            </a:r>
            <a:r>
              <a:rPr lang="en-US" sz="3000" dirty="0" smtClean="0">
                <a:solidFill>
                  <a:schemeClr val="tx1"/>
                </a:solidFill>
              </a:rPr>
              <a:t> con </a:t>
            </a:r>
            <a:r>
              <a:rPr lang="en-US" sz="3000" dirty="0" err="1" smtClean="0">
                <a:solidFill>
                  <a:schemeClr val="tx1"/>
                </a:solidFill>
              </a:rPr>
              <a:t>người</a:t>
            </a:r>
            <a:r>
              <a:rPr lang="en-US" sz="3000" dirty="0" smtClean="0">
                <a:solidFill>
                  <a:schemeClr val="tx1"/>
                </a:solidFill>
              </a:rPr>
              <a:t>.</a:t>
            </a:r>
            <a:endParaRPr lang="en-US" sz="3200" dirty="0">
              <a:solidFill>
                <a:schemeClr val="tx1"/>
              </a:solidFill>
            </a:endParaRPr>
          </a:p>
        </p:txBody>
      </p:sp>
      <p:pic>
        <p:nvPicPr>
          <p:cNvPr id="17" name="CẤM BUÔN BÁN, CẤM REUP2" descr="Káº¿t quáº£ hÃ¬nh áº£nh cho right wrong tick icon">
            <a:extLst>
              <a:ext uri="{FF2B5EF4-FFF2-40B4-BE49-F238E27FC236}">
                <a16:creationId xmlns:a16="http://schemas.microsoft.com/office/drawing/2014/main" id="{F55BE3BA-C0F4-475E-BBBD-BD70EA936DD3}"/>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612114" y="5527427"/>
            <a:ext cx="1060933" cy="9324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33720xmr97sdczd">
            <a:hlinkClick r:id="rId3"/>
            <a:extLst>
              <a:ext uri="{FF2B5EF4-FFF2-40B4-BE49-F238E27FC236}">
                <a16:creationId xmlns:a16="http://schemas.microsoft.com/office/drawing/2014/main" id="{1D11E457-9E39-475E-9EA7-7216AEFE3EDA}"/>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0569243">
            <a:off x="116424" y="5110559"/>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pple.png">
            <a:hlinkClick r:id="rId6" action="ppaction://hlinksldjump"/>
          </p:cNvPr>
          <p:cNvPicPr>
            <a:picLocks noChangeAspect="1"/>
          </p:cNvPicPr>
          <p:nvPr/>
        </p:nvPicPr>
        <p:blipFill>
          <a:blip r:embed="rId7" cstate="print"/>
          <a:stretch>
            <a:fillRect/>
          </a:stretch>
        </p:blipFill>
        <p:spPr>
          <a:xfrm>
            <a:off x="10598010" y="5527428"/>
            <a:ext cx="1066800" cy="1066800"/>
          </a:xfrm>
          <a:prstGeom prst="rect">
            <a:avLst/>
          </a:prstGeom>
        </p:spPr>
      </p:pic>
    </p:spTree>
    <p:extLst>
      <p:ext uri="{BB962C8B-B14F-4D97-AF65-F5344CB8AC3E}">
        <p14:creationId xmlns:p14="http://schemas.microsoft.com/office/powerpoint/2010/main" val="21099436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4" descr="33720xmr97sdczd">
            <a:hlinkClick r:id="rId2"/>
            <a:extLst>
              <a:ext uri="{FF2B5EF4-FFF2-40B4-BE49-F238E27FC236}">
                <a16:creationId xmlns:a16="http://schemas.microsoft.com/office/drawing/2014/main" id="{1D11E457-9E39-475E-9EA7-7216AEFE3E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569243">
            <a:off x="11038424" y="-49545"/>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Horizontal Scroll 7"/>
          <p:cNvSpPr/>
          <p:nvPr/>
        </p:nvSpPr>
        <p:spPr>
          <a:xfrm>
            <a:off x="1606588" y="486263"/>
            <a:ext cx="9481687" cy="2613775"/>
          </a:xfrm>
          <a:prstGeom prst="horizontalScroll">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kern="0" dirty="0" err="1"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Câu</a:t>
            </a:r>
            <a:r>
              <a:rPr lang="en-US" altLang="zh-CN" sz="3600" b="1" kern="0" dirty="0"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 3. </a:t>
            </a:r>
            <a:r>
              <a:rPr lang="vi-VN" altLang="zh-CN" sz="3600" b="1" kern="0" dirty="0"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Kể </a:t>
            </a:r>
            <a:r>
              <a:rPr lang="vi-VN" altLang="zh-CN" sz="3600" b="1" kern="0" dirty="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tên một số sản phẩm của hoạt động sản xuất thủ </a:t>
            </a:r>
            <a:r>
              <a:rPr lang="vi-VN" altLang="zh-CN" sz="3600" b="1" kern="0" dirty="0"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công</a:t>
            </a:r>
            <a:r>
              <a:rPr lang="en-US" altLang="zh-CN" sz="3600" b="1" kern="0" dirty="0" smtClean="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rPr>
              <a:t>.</a:t>
            </a:r>
            <a:endParaRPr lang="en-US" altLang="zh-CN" sz="3600" b="1" kern="0" dirty="0">
              <a:solidFill>
                <a:schemeClr val="tx1"/>
              </a:solidFill>
              <a:latin typeface="Calibri" panose="020F0502020204030204" pitchFamily="34" charset="0"/>
              <a:ea typeface="印品黑体" panose="00000500000000000000" pitchFamily="2" charset="-122"/>
              <a:cs typeface="Calibri" panose="020F0502020204030204" pitchFamily="34" charset="0"/>
              <a:sym typeface="+mn-ea"/>
            </a:endParaRPr>
          </a:p>
        </p:txBody>
      </p:sp>
      <p:sp>
        <p:nvSpPr>
          <p:cNvPr id="10" name="Rounded Rectangle 9"/>
          <p:cNvSpPr/>
          <p:nvPr/>
        </p:nvSpPr>
        <p:spPr>
          <a:xfrm>
            <a:off x="2139044" y="3163186"/>
            <a:ext cx="7669974" cy="250282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altLang="zh-CN" sz="3200" kern="0" dirty="0">
                <a:solidFill>
                  <a:schemeClr val="tx1"/>
                </a:solidFill>
                <a:latin typeface="+mj-lt"/>
                <a:ea typeface="印品黑体" panose="00000500000000000000" pitchFamily="2" charset="-122"/>
                <a:cs typeface="Calibri" panose="020F0502020204030204" pitchFamily="34" charset="0"/>
                <a:sym typeface="+mn-ea"/>
              </a:rPr>
              <a:t>Đồ gốm sứ, các sản phẩm từ mây tre đan, trang Đông Hồ, nón, </a:t>
            </a:r>
            <a:r>
              <a:rPr lang="en-US" altLang="zh-CN" sz="3200" kern="0" dirty="0" err="1" smtClean="0">
                <a:solidFill>
                  <a:schemeClr val="tx1"/>
                </a:solidFill>
                <a:latin typeface="+mj-lt"/>
                <a:ea typeface="印品黑体" panose="00000500000000000000" pitchFamily="2" charset="-122"/>
                <a:cs typeface="Calibri" panose="020F0502020204030204" pitchFamily="34" charset="0"/>
                <a:sym typeface="+mn-ea"/>
              </a:rPr>
              <a:t>gốm</a:t>
            </a:r>
            <a:r>
              <a:rPr lang="en-US" altLang="zh-CN" sz="3200" kern="0" dirty="0" smtClean="0">
                <a:solidFill>
                  <a:schemeClr val="tx1"/>
                </a:solidFill>
                <a:latin typeface="+mj-lt"/>
                <a:ea typeface="印品黑体" panose="00000500000000000000" pitchFamily="2" charset="-122"/>
                <a:cs typeface="Calibri" panose="020F0502020204030204" pitchFamily="34" charset="0"/>
                <a:sym typeface="+mn-ea"/>
              </a:rPr>
              <a:t> </a:t>
            </a:r>
            <a:r>
              <a:rPr lang="en-US" altLang="zh-CN" sz="3200" kern="0" dirty="0" err="1" smtClean="0">
                <a:solidFill>
                  <a:schemeClr val="tx1"/>
                </a:solidFill>
                <a:latin typeface="+mj-lt"/>
                <a:ea typeface="印品黑体" panose="00000500000000000000" pitchFamily="2" charset="-122"/>
                <a:cs typeface="Calibri" panose="020F0502020204030204" pitchFamily="34" charset="0"/>
                <a:sym typeface="+mn-ea"/>
              </a:rPr>
              <a:t>sứ</a:t>
            </a:r>
            <a:r>
              <a:rPr lang="en-US" altLang="zh-CN" sz="3200" kern="0" dirty="0" smtClean="0">
                <a:solidFill>
                  <a:schemeClr val="tx1"/>
                </a:solidFill>
                <a:latin typeface="+mj-lt"/>
                <a:ea typeface="印品黑体" panose="00000500000000000000" pitchFamily="2" charset="-122"/>
                <a:cs typeface="Calibri" panose="020F0502020204030204" pitchFamily="34" charset="0"/>
                <a:sym typeface="+mn-ea"/>
              </a:rPr>
              <a:t>, </a:t>
            </a:r>
            <a:r>
              <a:rPr lang="en-US" altLang="zh-CN" sz="3200" kern="0" dirty="0" err="1" smtClean="0">
                <a:solidFill>
                  <a:schemeClr val="tx1"/>
                </a:solidFill>
                <a:latin typeface="+mj-lt"/>
                <a:ea typeface="印品黑体" panose="00000500000000000000" pitchFamily="2" charset="-122"/>
                <a:cs typeface="Calibri" panose="020F0502020204030204" pitchFamily="34" charset="0"/>
                <a:sym typeface="+mn-ea"/>
              </a:rPr>
              <a:t>dệt</a:t>
            </a:r>
            <a:r>
              <a:rPr lang="en-US" altLang="zh-CN" sz="3200" kern="0" dirty="0" smtClean="0">
                <a:solidFill>
                  <a:schemeClr val="tx1"/>
                </a:solidFill>
                <a:latin typeface="+mj-lt"/>
                <a:ea typeface="印品黑体" panose="00000500000000000000" pitchFamily="2" charset="-122"/>
                <a:cs typeface="Calibri" panose="020F0502020204030204" pitchFamily="34" charset="0"/>
                <a:sym typeface="+mn-ea"/>
              </a:rPr>
              <a:t> </a:t>
            </a:r>
            <a:r>
              <a:rPr lang="en-US" altLang="zh-CN" sz="3200" kern="0" dirty="0" err="1" smtClean="0">
                <a:solidFill>
                  <a:schemeClr val="tx1"/>
                </a:solidFill>
                <a:latin typeface="+mj-lt"/>
                <a:ea typeface="印品黑体" panose="00000500000000000000" pitchFamily="2" charset="-122"/>
                <a:cs typeface="Calibri" panose="020F0502020204030204" pitchFamily="34" charset="0"/>
                <a:sym typeface="+mn-ea"/>
              </a:rPr>
              <a:t>thổ</a:t>
            </a:r>
            <a:r>
              <a:rPr lang="en-US" altLang="zh-CN" sz="3200" kern="0" dirty="0" smtClean="0">
                <a:solidFill>
                  <a:schemeClr val="tx1"/>
                </a:solidFill>
                <a:latin typeface="+mj-lt"/>
                <a:ea typeface="印品黑体" panose="00000500000000000000" pitchFamily="2" charset="-122"/>
                <a:cs typeface="Calibri" panose="020F0502020204030204" pitchFamily="34" charset="0"/>
                <a:sym typeface="+mn-ea"/>
              </a:rPr>
              <a:t> </a:t>
            </a:r>
            <a:r>
              <a:rPr lang="en-US" altLang="zh-CN" sz="3200" kern="0" dirty="0" err="1" smtClean="0">
                <a:solidFill>
                  <a:schemeClr val="tx1"/>
                </a:solidFill>
                <a:latin typeface="+mj-lt"/>
                <a:ea typeface="印品黑体" panose="00000500000000000000" pitchFamily="2" charset="-122"/>
                <a:cs typeface="Calibri" panose="020F0502020204030204" pitchFamily="34" charset="0"/>
                <a:sym typeface="+mn-ea"/>
              </a:rPr>
              <a:t>cẩm</a:t>
            </a:r>
            <a:r>
              <a:rPr lang="en-US" altLang="zh-CN" sz="3200" kern="0" dirty="0" smtClean="0">
                <a:solidFill>
                  <a:schemeClr val="tx1"/>
                </a:solidFill>
                <a:latin typeface="+mj-lt"/>
                <a:ea typeface="印品黑体" panose="00000500000000000000" pitchFamily="2" charset="-122"/>
                <a:cs typeface="Calibri" panose="020F0502020204030204" pitchFamily="34" charset="0"/>
                <a:sym typeface="+mn-ea"/>
              </a:rPr>
              <a:t>,…</a:t>
            </a:r>
            <a:endParaRPr lang="zh-CN" altLang="en-US" sz="3200" kern="0" dirty="0">
              <a:solidFill>
                <a:schemeClr val="tx1"/>
              </a:solidFill>
              <a:latin typeface="+mj-lt"/>
              <a:ea typeface="印品黑体" panose="00000500000000000000" pitchFamily="2" charset="-122"/>
              <a:cs typeface="Calibri" panose="020F0502020204030204" pitchFamily="34" charset="0"/>
              <a:sym typeface="+mn-ea"/>
            </a:endParaRPr>
          </a:p>
        </p:txBody>
      </p:sp>
      <p:pic>
        <p:nvPicPr>
          <p:cNvPr id="13" name="Picture 34" descr="33720xmr97sdczd">
            <a:hlinkClick r:id="rId2"/>
            <a:extLst>
              <a:ext uri="{FF2B5EF4-FFF2-40B4-BE49-F238E27FC236}">
                <a16:creationId xmlns:a16="http://schemas.microsoft.com/office/drawing/2014/main" id="{1D11E457-9E39-475E-9EA7-7216AEFE3E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20569243">
            <a:off x="116424" y="5110559"/>
            <a:ext cx="1027878" cy="1900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pple.png">
            <a:hlinkClick r:id="rId4" action="ppaction://hlinksldjump"/>
          </p:cNvPr>
          <p:cNvPicPr>
            <a:picLocks noChangeAspect="1"/>
          </p:cNvPicPr>
          <p:nvPr/>
        </p:nvPicPr>
        <p:blipFill>
          <a:blip r:embed="rId5" cstate="print"/>
          <a:stretch>
            <a:fillRect/>
          </a:stretch>
        </p:blipFill>
        <p:spPr>
          <a:xfrm>
            <a:off x="10598010" y="5527428"/>
            <a:ext cx="1066800" cy="1066800"/>
          </a:xfrm>
          <a:prstGeom prst="rect">
            <a:avLst/>
          </a:prstGeom>
        </p:spPr>
      </p:pic>
    </p:spTree>
    <p:extLst>
      <p:ext uri="{BB962C8B-B14F-4D97-AF65-F5344CB8AC3E}">
        <p14:creationId xmlns:p14="http://schemas.microsoft.com/office/powerpoint/2010/main" val="34170007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5"/>
          <a:stretch>
            <a:fillRect/>
          </a:stretch>
        </p:blipFill>
        <p:spPr>
          <a:xfrm>
            <a:off x="0" y="0"/>
            <a:ext cx="12226925" cy="6865620"/>
          </a:xfrm>
          <a:prstGeom prst="rect">
            <a:avLst/>
          </a:prstGeom>
        </p:spPr>
      </p:pic>
      <p:sp>
        <p:nvSpPr>
          <p:cNvPr id="3" name="圆角矩形 2"/>
          <p:cNvSpPr/>
          <p:nvPr/>
        </p:nvSpPr>
        <p:spPr>
          <a:xfrm>
            <a:off x="797859" y="310243"/>
            <a:ext cx="10648470" cy="5910943"/>
          </a:xfrm>
          <a:prstGeom prst="round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7" name="口哨欢快儿童旅行视频儿童节配乐">
            <a:hlinkClick r:id="" action="ppaction://media"/>
            <a:extLst>
              <a:ext uri="{FF2B5EF4-FFF2-40B4-BE49-F238E27FC236}">
                <a16:creationId xmlns:a16="http://schemas.microsoft.com/office/drawing/2014/main" id="{AD228218-D4F6-479A-BD92-1F18190A8E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7859" y="-2353236"/>
            <a:ext cx="609600" cy="609600"/>
          </a:xfrm>
          <a:prstGeom prst="rect">
            <a:avLst/>
          </a:prstGeom>
        </p:spPr>
      </p:pic>
      <p:pic>
        <p:nvPicPr>
          <p:cNvPr id="8" name="Picture 7">
            <a:extLst>
              <a:ext uri="{FF2B5EF4-FFF2-40B4-BE49-F238E27FC236}">
                <a16:creationId xmlns:a16="http://schemas.microsoft.com/office/drawing/2014/main" id="{AFD18707-8E0E-4CF7-8EE6-B15188EEB47C}"/>
              </a:ext>
            </a:extLst>
          </p:cNvPr>
          <p:cNvPicPr>
            <a:picLocks noChangeAspect="1"/>
          </p:cNvPicPr>
          <p:nvPr/>
        </p:nvPicPr>
        <p:blipFill>
          <a:blip r:embed="rId7"/>
          <a:stretch>
            <a:fillRect/>
          </a:stretch>
        </p:blipFill>
        <p:spPr>
          <a:xfrm>
            <a:off x="4515659" y="2288416"/>
            <a:ext cx="3212870" cy="646232"/>
          </a:xfrm>
          <a:prstGeom prst="rect">
            <a:avLst/>
          </a:prstGeom>
        </p:spPr>
      </p:pic>
      <p:sp>
        <p:nvSpPr>
          <p:cNvPr id="9" name="TextBox 8">
            <a:extLst>
              <a:ext uri="{FF2B5EF4-FFF2-40B4-BE49-F238E27FC236}">
                <a16:creationId xmlns:a16="http://schemas.microsoft.com/office/drawing/2014/main" id="{1C89AB82-5B86-4EAC-A315-44DC9BD7563A}"/>
              </a:ext>
            </a:extLst>
          </p:cNvPr>
          <p:cNvSpPr txBox="1"/>
          <p:nvPr/>
        </p:nvSpPr>
        <p:spPr>
          <a:xfrm>
            <a:off x="2346542" y="1530714"/>
            <a:ext cx="7551103" cy="584775"/>
          </a:xfrm>
          <a:prstGeom prst="rect">
            <a:avLst/>
          </a:prstGeom>
          <a:noFill/>
        </p:spPr>
        <p:txBody>
          <a:bodyPr wrap="square" rtlCol="0">
            <a:spAutoFit/>
          </a:bodyPr>
          <a:lstStyle/>
          <a:p>
            <a:pPr algn="ctr"/>
            <a:r>
              <a:rPr lang="en-US" sz="3200" b="1" dirty="0" err="1" smtClean="0">
                <a:latin typeface="Times New Roman" panose="02020603050405020304" pitchFamily="18" charset="0"/>
                <a:cs typeface="Times New Roman" panose="02020603050405020304" pitchFamily="18" charset="0"/>
              </a:rPr>
              <a:t>Thứ</a:t>
            </a:r>
            <a:r>
              <a:rPr lang="en-US" sz="3200" b="1" dirty="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năm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ngày</a:t>
            </a:r>
            <a:r>
              <a:rPr lang="en-US" sz="3200" b="1" dirty="0" smtClean="0">
                <a:latin typeface="Times New Roman" panose="02020603050405020304" pitchFamily="18" charset="0"/>
                <a:cs typeface="Times New Roman" panose="02020603050405020304" pitchFamily="18" charset="0"/>
              </a:rPr>
              <a:t> 24 </a:t>
            </a:r>
            <a:r>
              <a:rPr lang="en-US" sz="3200" b="1" dirty="0" err="1" smtClean="0">
                <a:latin typeface="Times New Roman" panose="02020603050405020304" pitchFamily="18" charset="0"/>
                <a:cs typeface="Times New Roman" panose="02020603050405020304" pitchFamily="18" charset="0"/>
              </a:rPr>
              <a:t>tháng</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11 </a:t>
            </a:r>
            <a:r>
              <a:rPr lang="en-US" sz="3200" b="1" dirty="0" err="1" smtClean="0">
                <a:latin typeface="Times New Roman" panose="02020603050405020304" pitchFamily="18" charset="0"/>
                <a:cs typeface="Times New Roman" panose="02020603050405020304" pitchFamily="18" charset="0"/>
              </a:rPr>
              <a:t>năm</a:t>
            </a:r>
            <a:r>
              <a:rPr lang="en-US" sz="3200" b="1" dirty="0">
                <a:latin typeface="Times New Roman" panose="02020603050405020304" pitchFamily="18" charset="0"/>
                <a:cs typeface="Times New Roman" panose="02020603050405020304" pitchFamily="18" charset="0"/>
              </a:rPr>
              <a:t> </a:t>
            </a:r>
            <a:r>
              <a:rPr lang="en-US" sz="3200" b="1" dirty="0" smtClean="0">
                <a:latin typeface="Times New Roman" panose="02020603050405020304" pitchFamily="18" charset="0"/>
                <a:cs typeface="Times New Roman" panose="02020603050405020304" pitchFamily="18" charset="0"/>
              </a:rPr>
              <a:t>2022</a:t>
            </a:r>
            <a:endParaRPr lang="en-US" sz="3200" b="1"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8A6D3FA4-93B0-47E7-92D7-118AC30D55D5}"/>
              </a:ext>
            </a:extLst>
          </p:cNvPr>
          <p:cNvPicPr>
            <a:picLocks noChangeAspect="1"/>
          </p:cNvPicPr>
          <p:nvPr/>
        </p:nvPicPr>
        <p:blipFill>
          <a:blip r:embed="rId8"/>
          <a:stretch>
            <a:fillRect/>
          </a:stretch>
        </p:blipFill>
        <p:spPr>
          <a:xfrm>
            <a:off x="2031619" y="2899386"/>
            <a:ext cx="8779001" cy="1383912"/>
          </a:xfrm>
          <a:prstGeom prst="rect">
            <a:avLst/>
          </a:prstGeom>
        </p:spPr>
      </p:pic>
      <p:pic>
        <p:nvPicPr>
          <p:cNvPr id="13" name="Picture 12">
            <a:extLst>
              <a:ext uri="{FF2B5EF4-FFF2-40B4-BE49-F238E27FC236}">
                <a16:creationId xmlns:a16="http://schemas.microsoft.com/office/drawing/2014/main" id="{E485B2D0-B179-4671-9FF0-E252DAB5AA48}"/>
              </a:ext>
            </a:extLst>
          </p:cNvPr>
          <p:cNvPicPr>
            <a:picLocks noChangeAspect="1"/>
          </p:cNvPicPr>
          <p:nvPr/>
        </p:nvPicPr>
        <p:blipFill>
          <a:blip r:embed="rId9"/>
          <a:stretch>
            <a:fillRect/>
          </a:stretch>
        </p:blipFill>
        <p:spPr>
          <a:xfrm>
            <a:off x="4834449" y="4129582"/>
            <a:ext cx="2834886" cy="96325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afterEffect">
                                  <p:stCondLst>
                                    <p:cond delay="0"/>
                                  </p:stCondLst>
                                  <p:childTnLst>
                                    <p:cmd type="call" cmd="stop">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28"/>
          <p:cNvPicPr>
            <a:picLocks noChangeAspect="1"/>
          </p:cNvPicPr>
          <p:nvPr/>
        </p:nvPicPr>
        <p:blipFill>
          <a:blip r:embed="rId3"/>
          <a:stretch>
            <a:fillRect/>
          </a:stretch>
        </p:blipFill>
        <p:spPr>
          <a:xfrm>
            <a:off x="0" y="0"/>
            <a:ext cx="12226925" cy="6865620"/>
          </a:xfrm>
          <a:prstGeom prst="rect">
            <a:avLst/>
          </a:prstGeom>
        </p:spPr>
      </p:pic>
      <p:sp>
        <p:nvSpPr>
          <p:cNvPr id="10" name="矩形 9"/>
          <p:cNvSpPr/>
          <p:nvPr/>
        </p:nvSpPr>
        <p:spPr>
          <a:xfrm>
            <a:off x="1085850" y="1505585"/>
            <a:ext cx="10020300" cy="436308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36" name="Picture 35">
            <a:extLst>
              <a:ext uri="{FF2B5EF4-FFF2-40B4-BE49-F238E27FC236}">
                <a16:creationId xmlns:a16="http://schemas.microsoft.com/office/drawing/2014/main" id="{BCF592A0-B5D0-4F22-9421-B590EE211601}"/>
              </a:ext>
            </a:extLst>
          </p:cNvPr>
          <p:cNvPicPr>
            <a:picLocks noChangeAspect="1"/>
          </p:cNvPicPr>
          <p:nvPr/>
        </p:nvPicPr>
        <p:blipFill>
          <a:blip r:embed="rId4"/>
          <a:stretch>
            <a:fillRect/>
          </a:stretch>
        </p:blipFill>
        <p:spPr>
          <a:xfrm>
            <a:off x="2350997" y="2461259"/>
            <a:ext cx="9002244" cy="19354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223</TotalTime>
  <Words>1026</Words>
  <Application>Microsoft Office PowerPoint</Application>
  <PresentationFormat>Widescreen</PresentationFormat>
  <Paragraphs>116</Paragraphs>
  <Slides>34</Slides>
  <Notes>21</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Yu Gothic Light</vt:lpstr>
      <vt:lpstr>Arial</vt:lpstr>
      <vt:lpstr>Arial-Rounded</vt:lpstr>
      <vt:lpstr>Calibri</vt:lpstr>
      <vt:lpstr>等线</vt:lpstr>
      <vt:lpstr>等线 Light</vt:lpstr>
      <vt:lpstr>Georgia</vt:lpstr>
      <vt:lpstr>Gloria Hallelujah</vt:lpstr>
      <vt:lpstr>黑体</vt:lpstr>
      <vt:lpstr>Times New Roman</vt:lpstr>
      <vt:lpstr>UTM American Sans</vt:lpstr>
      <vt:lpstr>印品黑体</vt:lpstr>
      <vt:lpstr>字魂59号-创粗黑</vt:lpstr>
      <vt:lpstr>Office 主题​​</vt:lpstr>
      <vt:lpstr>1_Office 主题​​</vt:lpstr>
      <vt:lpstr>1_Simple Light</vt:lpstr>
      <vt:lpstr>3_Office 主题​​</vt:lpstr>
      <vt:lpstr>PowerPoint Presentation</vt:lpstr>
      <vt:lpstr>PowerPoint Presentation</vt:lpstr>
      <vt:lpstr>PowerPoint Presentation</vt:lpstr>
      <vt:lpstr>Quy tắc hái trái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Home</cp:lastModifiedBy>
  <cp:revision>85</cp:revision>
  <dcterms:created xsi:type="dcterms:W3CDTF">2022-08-23T05:31:21Z</dcterms:created>
  <dcterms:modified xsi:type="dcterms:W3CDTF">2022-11-22T22:00:46Z</dcterms:modified>
</cp:coreProperties>
</file>