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02" r:id="rId2"/>
    <p:sldId id="257" r:id="rId3"/>
    <p:sldId id="289" r:id="rId4"/>
    <p:sldId id="303" r:id="rId5"/>
    <p:sldId id="290" r:id="rId6"/>
    <p:sldId id="277" r:id="rId7"/>
    <p:sldId id="299" r:id="rId8"/>
    <p:sldId id="300" r:id="rId9"/>
    <p:sldId id="301" r:id="rId10"/>
    <p:sldId id="279" r:id="rId11"/>
    <p:sldId id="291" r:id="rId12"/>
    <p:sldId id="292" r:id="rId13"/>
    <p:sldId id="293" r:id="rId14"/>
    <p:sldId id="294" r:id="rId15"/>
    <p:sldId id="295" r:id="rId16"/>
    <p:sldId id="281" r:id="rId17"/>
    <p:sldId id="296" r:id="rId18"/>
    <p:sldId id="297" r:id="rId19"/>
    <p:sldId id="298" r:id="rId20"/>
    <p:sldId id="286" r:id="rId21"/>
    <p:sldId id="284"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634" autoAdjust="0"/>
  </p:normalViewPr>
  <p:slideViewPr>
    <p:cSldViewPr snapToGrid="0">
      <p:cViewPr>
        <p:scale>
          <a:sx n="81" d="100"/>
          <a:sy n="81" d="100"/>
        </p:scale>
        <p:origin x="-276"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5271FA-ABF9-4A14-915F-B471689FA7FA}" type="datetimeFigureOut">
              <a:rPr lang="en-US" smtClean="0"/>
              <a:t>11/22/2023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61C82-DE33-4C5F-97CD-AC6533555C80}" type="slidenum">
              <a:rPr lang="en-US" smtClean="0"/>
              <a:t>‹#›</a:t>
            </a:fld>
            <a:endParaRPr lang="en-US"/>
          </a:p>
        </p:txBody>
      </p:sp>
    </p:spTree>
    <p:extLst>
      <p:ext uri="{BB962C8B-B14F-4D97-AF65-F5344CB8AC3E}">
        <p14:creationId xmlns:p14="http://schemas.microsoft.com/office/powerpoint/2010/main" val="406107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22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vi-VN"/>
              <a:t>Bấm để sửa kiểu tiêu đề Bản cái</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a:p>
        </p:txBody>
      </p:sp>
      <p:sp>
        <p:nvSpPr>
          <p:cNvPr id="8" name="Date Placeholder 7"/>
          <p:cNvSpPr>
            <a:spLocks noGrp="1"/>
          </p:cNvSpPr>
          <p:nvPr>
            <p:ph type="dt" sz="half" idx="10"/>
          </p:nvPr>
        </p:nvSpPr>
        <p:spPr/>
        <p:txBody>
          <a:bodyPr/>
          <a:lstStyle/>
          <a:p>
            <a:fld id="{19E03C67-5FBD-4385-8410-482E0FD0795F}" type="datetimeFigureOut">
              <a:rPr lang="en-US" smtClean="0"/>
              <a:t>11/22/2023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78411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266667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vi-VN"/>
              <a:t>Bấm để sửa kiểu tiêu đề Bản cái</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424319361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10"/>
          </p:nvPr>
        </p:nvSpPr>
        <p:spPr/>
        <p:txBody>
          <a:bodyPr/>
          <a:lstStyle/>
          <a:p>
            <a:fld id="{19E03C67-5FBD-4385-8410-482E0FD0795F}"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45402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vi-VN"/>
              <a:t>Bấm để sửa kiểu tiêu đề Bản cái</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19E03C67-5FBD-4385-8410-482E0FD0795F}"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259746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Content Placeholder 2"/>
          <p:cNvSpPr>
            <a:spLocks noGrp="1"/>
          </p:cNvSpPr>
          <p:nvPr>
            <p:ph sz="half" idx="1"/>
          </p:nvPr>
        </p:nvSpPr>
        <p:spPr>
          <a:xfrm>
            <a:off x="2208213" y="1600200"/>
            <a:ext cx="4572000" cy="4114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Content Placeholder 3"/>
          <p:cNvSpPr>
            <a:spLocks noGrp="1"/>
          </p:cNvSpPr>
          <p:nvPr>
            <p:ph sz="half" idx="2"/>
          </p:nvPr>
        </p:nvSpPr>
        <p:spPr>
          <a:xfrm>
            <a:off x="7008813" y="1600200"/>
            <a:ext cx="4572000" cy="4114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5" name="Date Placeholder 4"/>
          <p:cNvSpPr>
            <a:spLocks noGrp="1"/>
          </p:cNvSpPr>
          <p:nvPr>
            <p:ph type="dt" sz="half" idx="10"/>
          </p:nvPr>
        </p:nvSpPr>
        <p:spPr/>
        <p:txBody>
          <a:bodyPr/>
          <a:lstStyle/>
          <a:p>
            <a:fld id="{19E03C67-5FBD-4385-8410-482E0FD0795F}"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11486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2208213" y="2505075"/>
            <a:ext cx="4572000" cy="333756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7008813" y="2505075"/>
            <a:ext cx="4572000" cy="333756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7" name="Date Placeholder 6"/>
          <p:cNvSpPr>
            <a:spLocks noGrp="1"/>
          </p:cNvSpPr>
          <p:nvPr>
            <p:ph type="dt" sz="half" idx="10"/>
          </p:nvPr>
        </p:nvSpPr>
        <p:spPr/>
        <p:txBody>
          <a:bodyPr/>
          <a:lstStyle/>
          <a:p>
            <a:fld id="{19E03C67-5FBD-4385-8410-482E0FD0795F}" type="datetimeFigureOut">
              <a:rPr lang="en-US" smtClean="0"/>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259924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a:p>
        </p:txBody>
      </p:sp>
      <p:sp>
        <p:nvSpPr>
          <p:cNvPr id="3" name="Date Placeholder 2"/>
          <p:cNvSpPr>
            <a:spLocks noGrp="1"/>
          </p:cNvSpPr>
          <p:nvPr>
            <p:ph type="dt" sz="half" idx="10"/>
          </p:nvPr>
        </p:nvSpPr>
        <p:spPr/>
        <p:txBody>
          <a:bodyPr/>
          <a:lstStyle/>
          <a:p>
            <a:fld id="{19E03C67-5FBD-4385-8410-482E0FD0795F}" type="datetimeFigureOut">
              <a:rPr lang="en-US" smtClean="0"/>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83684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03C67-5FBD-4385-8410-482E0FD0795F}" type="datetimeFigureOut">
              <a:rPr lang="en-US" smtClean="0"/>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406040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vi-VN"/>
              <a:t>Bấm để sửa kiểu tiêu đề Bản cái</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9E03C67-5FBD-4385-8410-482E0FD0795F}"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172474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vi-VN"/>
              <a:t>Bấm để sửa kiểu tiêu đề Bản cái</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9E03C67-5FBD-4385-8410-482E0FD0795F}"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F0B11-A8E8-437F-B44C-91F7226A178D}" type="slidenum">
              <a:rPr lang="en-US" smtClean="0"/>
              <a:t>‹#›</a:t>
            </a:fld>
            <a:endParaRPr lang="en-US"/>
          </a:p>
        </p:txBody>
      </p:sp>
    </p:spTree>
    <p:extLst>
      <p:ext uri="{BB962C8B-B14F-4D97-AF65-F5344CB8AC3E}">
        <p14:creationId xmlns:p14="http://schemas.microsoft.com/office/powerpoint/2010/main" val="357004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vi-VN"/>
              <a:t>Bấm để sửa kiểu tiêu đề Bản cái</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19E03C67-5FBD-4385-8410-482E0FD0795F}" type="datetimeFigureOut">
              <a:rPr lang="en-US" smtClean="0"/>
              <a:t>11/22/2023</a:t>
            </a:fld>
            <a:endParaRPr lang="en-US"/>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630F0B11-A8E8-437F-B44C-91F7226A178D}" type="slidenum">
              <a:rPr lang="en-US" smtClean="0"/>
              <a:t>‹#›</a:t>
            </a:fld>
            <a:endParaRPr lang="en-US"/>
          </a:p>
        </p:txBody>
      </p:sp>
    </p:spTree>
    <p:extLst>
      <p:ext uri="{BB962C8B-B14F-4D97-AF65-F5344CB8AC3E}">
        <p14:creationId xmlns:p14="http://schemas.microsoft.com/office/powerpoint/2010/main" val="3925532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wmf"/><Relationship Id="rId1" Type="http://schemas.openxmlformats.org/officeDocument/2006/relationships/slideLayout" Target="../slideLayouts/slideLayout1.xml"/><Relationship Id="rId5" Type="http://schemas.openxmlformats.org/officeDocument/2006/relationships/image" Target="../media/image10.wmf"/><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6755" y="4908621"/>
            <a:ext cx="2187972" cy="192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1668282" y="2031802"/>
            <a:ext cx="8510345" cy="164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7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MÔN : </a:t>
            </a:r>
            <a:r>
              <a:rPr lang="en-US" sz="2800" b="1" dirty="0">
                <a:solidFill>
                  <a:srgbClr val="0070C0"/>
                </a:solidFill>
                <a:latin typeface="Times New Roman" panose="02020603050405020304" pitchFamily="18" charset="0"/>
                <a:cs typeface="Times New Roman" panose="02020603050405020304" pitchFamily="18" charset="0"/>
              </a:rPr>
              <a:t>ĐẠO </a:t>
            </a:r>
            <a:r>
              <a:rPr lang="en-US" sz="2800" b="1" dirty="0" smtClean="0">
                <a:solidFill>
                  <a:srgbClr val="0070C0"/>
                </a:solidFill>
                <a:latin typeface="Times New Roman" panose="02020603050405020304" pitchFamily="18" charset="0"/>
                <a:cs typeface="Times New Roman" panose="02020603050405020304" pitchFamily="18" charset="0"/>
              </a:rPr>
              <a:t>ĐỨC LỚP </a:t>
            </a:r>
            <a:r>
              <a:rPr lang="en-US" sz="2800" b="1" dirty="0">
                <a:solidFill>
                  <a:srgbClr val="0070C0"/>
                </a:solidFill>
                <a:latin typeface="Times New Roman" panose="02020603050405020304" pitchFamily="18" charset="0"/>
                <a:cs typeface="Times New Roman" panose="02020603050405020304" pitchFamily="18" charset="0"/>
              </a:rPr>
              <a:t>3 </a:t>
            </a:r>
          </a:p>
          <a:p>
            <a:pPr algn="ctr"/>
            <a:r>
              <a:rPr lang="en-US" sz="3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CHỦ ĐỀ 4: GIỮ LỜI </a:t>
            </a:r>
            <a:r>
              <a:rPr lang="en-US" sz="3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HỨA</a:t>
            </a:r>
            <a:endParaRPr lang="en-US" sz="3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en-US" sz="3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BÀI 5: GIỮ LỜI HỨA (TIẾT 3</a:t>
            </a:r>
            <a:r>
              <a:rPr lang="en-US" sz="3600" b="1" dirty="0" smtClean="0">
                <a:solidFill>
                  <a:srgbClr val="0070C0"/>
                </a:solidFill>
                <a:latin typeface="Times New Roman" panose="02020603050405020304" pitchFamily="18" charset="0"/>
                <a:ea typeface="Tahoma" panose="020B0604030504040204" pitchFamily="34" charset="0"/>
                <a:cs typeface="Times New Roman" panose="02020603050405020304" pitchFamily="18" charset="0"/>
              </a:rPr>
              <a:t>)</a:t>
            </a:r>
            <a:endParaRPr lang="en-US" sz="36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Text Box 17"/>
          <p:cNvSpPr txBox="1">
            <a:spLocks noChangeArrowheads="1"/>
          </p:cNvSpPr>
          <p:nvPr/>
        </p:nvSpPr>
        <p:spPr bwMode="auto">
          <a:xfrm>
            <a:off x="1586170" y="537567"/>
            <a:ext cx="8592457" cy="149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500" b="1" dirty="0">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4500" b="1" dirty="0"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defRPr/>
            </a:pPr>
            <a:r>
              <a:rPr lang="en-US" sz="4500" b="1" dirty="0" smtClean="0">
                <a:solidFill>
                  <a:srgbClr val="0000CC"/>
                </a:solidFill>
                <a:effectLst>
                  <a:outerShdw blurRad="38100" dist="38100" dir="2700000" algn="tl">
                    <a:srgbClr val="000000">
                      <a:alpha val="43137"/>
                    </a:srgbClr>
                  </a:outerShdw>
                </a:effectLst>
                <a:latin typeface="Times New Roman" pitchFamily="18" charset="0"/>
              </a:rPr>
              <a:t>VỀ DỰ GIỜ </a:t>
            </a:r>
            <a:endParaRPr lang="en-US" sz="45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14"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308424">
            <a:off x="9228637" y="5485059"/>
            <a:ext cx="870958" cy="11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1814236" y="5053312"/>
            <a:ext cx="800984" cy="58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004682" y="-81642"/>
            <a:ext cx="1037036"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1005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xmlns="" id="{9207380E-C064-4B47-9768-9871BADC2E1A}"/>
              </a:ext>
            </a:extLst>
          </p:cNvPr>
          <p:cNvPicPr>
            <a:picLocks noChangeAspect="1"/>
          </p:cNvPicPr>
          <p:nvPr/>
        </p:nvPicPr>
        <p:blipFill>
          <a:blip r:embed="rId2"/>
          <a:stretch>
            <a:fillRect/>
          </a:stretch>
        </p:blipFill>
        <p:spPr>
          <a:xfrm>
            <a:off x="-12278" y="1304859"/>
            <a:ext cx="6545812" cy="5553141"/>
          </a:xfrm>
          <a:prstGeom prst="rect">
            <a:avLst/>
          </a:prstGeom>
        </p:spPr>
      </p:pic>
      <p:cxnSp>
        <p:nvCxnSpPr>
          <p:cNvPr id="6" name="Đường nối Thẳng 5">
            <a:extLst>
              <a:ext uri="{FF2B5EF4-FFF2-40B4-BE49-F238E27FC236}">
                <a16:creationId xmlns:a16="http://schemas.microsoft.com/office/drawing/2014/main" xmlns=""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xmlns="" id="{B7897F0D-27D3-4D2A-80C5-10885FDE7CD3}"/>
              </a:ext>
            </a:extLst>
          </p:cNvPr>
          <p:cNvPicPr>
            <a:picLocks noChangeAspect="1"/>
          </p:cNvPicPr>
          <p:nvPr/>
        </p:nvPicPr>
        <p:blipFill>
          <a:blip r:embed="rId3"/>
          <a:stretch>
            <a:fillRect/>
          </a:stretch>
        </p:blipFill>
        <p:spPr>
          <a:xfrm>
            <a:off x="6725265" y="3409725"/>
            <a:ext cx="5437231" cy="3438350"/>
          </a:xfrm>
          <a:prstGeom prst="rect">
            <a:avLst/>
          </a:prstGeom>
        </p:spPr>
      </p:pic>
      <p:sp>
        <p:nvSpPr>
          <p:cNvPr id="8" name="Hộp Văn bản 7">
            <a:extLst>
              <a:ext uri="{FF2B5EF4-FFF2-40B4-BE49-F238E27FC236}">
                <a16:creationId xmlns:a16="http://schemas.microsoft.com/office/drawing/2014/main" xmlns="" id="{6A655990-BD36-F027-3362-198338A15B1B}"/>
              </a:ext>
            </a:extLst>
          </p:cNvPr>
          <p:cNvSpPr txBox="1"/>
          <p:nvPr/>
        </p:nvSpPr>
        <p:spPr>
          <a:xfrm>
            <a:off x="5792712" y="887413"/>
            <a:ext cx="6194322" cy="1020985"/>
          </a:xfrm>
          <a:prstGeom prst="rect">
            <a:avLst/>
          </a:prstGeom>
          <a:noFill/>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2000"/>
              </a:lnSpc>
              <a:spcBef>
                <a:spcPts val="0"/>
              </a:spcBef>
              <a:spcAft>
                <a:spcPts val="0"/>
              </a:spcAft>
              <a:buClrTx/>
              <a:buSzTx/>
              <a:buFontTx/>
              <a:buNone/>
              <a:tabLst/>
              <a:defRPr/>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830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xmlns="" id="{36B83AAE-CE75-436E-BD68-ED93C6DD9317}"/>
              </a:ext>
            </a:extLst>
          </p:cNvPr>
          <p:cNvCxnSpPr/>
          <p:nvPr/>
        </p:nvCxnSpPr>
        <p:spPr>
          <a:xfrm>
            <a:off x="1253613" y="501443"/>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Hình ảnh 4">
            <a:extLst>
              <a:ext uri="{FF2B5EF4-FFF2-40B4-BE49-F238E27FC236}">
                <a16:creationId xmlns:a16="http://schemas.microsoft.com/office/drawing/2014/main" xmlns="" id="{0D90DD7C-41F0-A1FC-8939-195A53AFE1E3}"/>
              </a:ext>
            </a:extLst>
          </p:cNvPr>
          <p:cNvPicPr>
            <a:picLocks noChangeAspect="1"/>
          </p:cNvPicPr>
          <p:nvPr/>
        </p:nvPicPr>
        <p:blipFill>
          <a:blip r:embed="rId2"/>
          <a:stretch>
            <a:fillRect/>
          </a:stretch>
        </p:blipFill>
        <p:spPr>
          <a:xfrm>
            <a:off x="27037" y="648930"/>
            <a:ext cx="12147754" cy="5191433"/>
          </a:xfrm>
          <a:prstGeom prst="rect">
            <a:avLst/>
          </a:prstGeom>
        </p:spPr>
      </p:pic>
      <p:sp>
        <p:nvSpPr>
          <p:cNvPr id="9" name="Hộp Văn bản 8">
            <a:extLst>
              <a:ext uri="{FF2B5EF4-FFF2-40B4-BE49-F238E27FC236}">
                <a16:creationId xmlns:a16="http://schemas.microsoft.com/office/drawing/2014/main" xmlns="" id="{538FD4FC-1B3B-D326-3717-C8A2E0093C21}"/>
              </a:ext>
            </a:extLst>
          </p:cNvPr>
          <p:cNvSpPr txBox="1"/>
          <p:nvPr/>
        </p:nvSpPr>
        <p:spPr>
          <a:xfrm>
            <a:off x="2330244" y="1136557"/>
            <a:ext cx="6194322" cy="315471"/>
          </a:xfrm>
          <a:prstGeom prst="rect">
            <a:avLst/>
          </a:prstGeom>
          <a:noFill/>
        </p:spPr>
        <p:txBody>
          <a:bodyPr wrap="square">
            <a:spAutoFit/>
          </a:bodyPr>
          <a:lstStyle/>
          <a:p>
            <a:pPr marL="0" marR="0" algn="just">
              <a:lnSpc>
                <a:spcPct val="112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xmlns="" id="{C867352F-2EAC-A077-E7A6-FDF949036144}"/>
              </a:ext>
            </a:extLst>
          </p:cNvPr>
          <p:cNvSpPr txBox="1"/>
          <p:nvPr/>
        </p:nvSpPr>
        <p:spPr>
          <a:xfrm>
            <a:off x="12289" y="5800012"/>
            <a:ext cx="12167422"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Tranh 1: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rất</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biết</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giữ</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hứa</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dù</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đến</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nhà</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rủ</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đi chơi nhưng Minh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đã</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chối</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vì</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chưa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nấu</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cơm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giúp</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mẹ</a:t>
            </a:r>
            <a:r>
              <a:rPr kumimoji="0" lang="vi-VN" sz="3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xong.</a:t>
            </a:r>
          </a:p>
        </p:txBody>
      </p:sp>
    </p:spTree>
    <p:extLst>
      <p:ext uri="{BB962C8B-B14F-4D97-AF65-F5344CB8AC3E}">
        <p14:creationId xmlns:p14="http://schemas.microsoft.com/office/powerpoint/2010/main" val="677913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xmlns=""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0" name="Hình ảnh 9">
            <a:extLst>
              <a:ext uri="{FF2B5EF4-FFF2-40B4-BE49-F238E27FC236}">
                <a16:creationId xmlns:a16="http://schemas.microsoft.com/office/drawing/2014/main" xmlns="" id="{7714C8EA-0937-42F2-53F4-6F8BEA8ED4FA}"/>
              </a:ext>
            </a:extLst>
          </p:cNvPr>
          <p:cNvPicPr>
            <a:picLocks noChangeAspect="1"/>
          </p:cNvPicPr>
          <p:nvPr/>
        </p:nvPicPr>
        <p:blipFill>
          <a:blip r:embed="rId2"/>
          <a:stretch>
            <a:fillRect/>
          </a:stretch>
        </p:blipFill>
        <p:spPr>
          <a:xfrm>
            <a:off x="457199" y="599347"/>
            <a:ext cx="10825317" cy="5179528"/>
          </a:xfrm>
          <a:prstGeom prst="rect">
            <a:avLst/>
          </a:prstGeom>
        </p:spPr>
      </p:pic>
      <p:sp>
        <p:nvSpPr>
          <p:cNvPr id="12" name="Hộp Văn bản 11">
            <a:extLst>
              <a:ext uri="{FF2B5EF4-FFF2-40B4-BE49-F238E27FC236}">
                <a16:creationId xmlns:a16="http://schemas.microsoft.com/office/drawing/2014/main" xmlns="" id="{EAB81C37-9C2A-7DEC-049C-1FC804F13B34}"/>
              </a:ext>
            </a:extLst>
          </p:cNvPr>
          <p:cNvSpPr txBox="1"/>
          <p:nvPr/>
        </p:nvSpPr>
        <p:spPr>
          <a:xfrm>
            <a:off x="-1" y="5778875"/>
            <a:ext cx="12192001" cy="1087349"/>
          </a:xfrm>
          <a:prstGeom prst="rect">
            <a:avLst/>
          </a:prstGeom>
          <a:noFill/>
        </p:spPr>
        <p:txBody>
          <a:bodyPr wrap="square">
            <a:spAutoFit/>
          </a:bodyPr>
          <a:lstStyle/>
          <a:p>
            <a:pPr marL="0" marR="0" algn="just">
              <a:lnSpc>
                <a:spcPct val="112000"/>
              </a:lnSpc>
              <a:spcBef>
                <a:spcPts val="0"/>
              </a:spcBef>
              <a:spcAft>
                <a:spcPts val="0"/>
              </a:spcAft>
            </a:pP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Tranh 2: </a:t>
            </a:r>
            <a:r>
              <a:rPr lang="nl-NL"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Bạn nữ chưa giữ lời hứa, vì bạn đã hứa giữ thước cẩn thận nhưng vẫn làm gãy.</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967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xmlns=""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5" name="Hình ảnh 4">
            <a:extLst>
              <a:ext uri="{FF2B5EF4-FFF2-40B4-BE49-F238E27FC236}">
                <a16:creationId xmlns:a16="http://schemas.microsoft.com/office/drawing/2014/main" xmlns="" id="{25947918-EB0E-CA45-9648-9CF2D3749EEA}"/>
              </a:ext>
            </a:extLst>
          </p:cNvPr>
          <p:cNvPicPr>
            <a:picLocks noChangeAspect="1"/>
          </p:cNvPicPr>
          <p:nvPr/>
        </p:nvPicPr>
        <p:blipFill>
          <a:blip r:embed="rId2"/>
          <a:stretch>
            <a:fillRect/>
          </a:stretch>
        </p:blipFill>
        <p:spPr>
          <a:xfrm>
            <a:off x="442451" y="621622"/>
            <a:ext cx="11031794" cy="5614755"/>
          </a:xfrm>
          <a:prstGeom prst="rect">
            <a:avLst/>
          </a:prstGeom>
        </p:spPr>
      </p:pic>
      <p:sp>
        <p:nvSpPr>
          <p:cNvPr id="10" name="Hộp Văn bản 9">
            <a:extLst>
              <a:ext uri="{FF2B5EF4-FFF2-40B4-BE49-F238E27FC236}">
                <a16:creationId xmlns:a16="http://schemas.microsoft.com/office/drawing/2014/main" xmlns="" id="{2A5D7928-88E0-5987-4C13-5A40EA76A836}"/>
              </a:ext>
            </a:extLst>
          </p:cNvPr>
          <p:cNvSpPr txBox="1"/>
          <p:nvPr/>
        </p:nvSpPr>
        <p:spPr>
          <a:xfrm>
            <a:off x="-2460" y="5713503"/>
            <a:ext cx="12194459" cy="1087349"/>
          </a:xfrm>
          <a:prstGeom prst="rect">
            <a:avLst/>
          </a:prstGeom>
          <a:noFill/>
        </p:spPr>
        <p:txBody>
          <a:bodyPr wrap="square">
            <a:spAutoFit/>
          </a:bodyPr>
          <a:lstStyle/>
          <a:p>
            <a:pPr marL="0" marR="0" algn="just">
              <a:lnSpc>
                <a:spcPct val="112000"/>
              </a:lnSpc>
              <a:spcBef>
                <a:spcPts val="0"/>
              </a:spcBef>
              <a:spcAft>
                <a:spcPts val="0"/>
              </a:spcAft>
            </a:pP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Tranh 3: </a:t>
            </a:r>
            <a:r>
              <a:rPr lang="nl-NL"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Bạn nam không giữ lời hứa, vì đã hẹn sang nhà bạn học nhóm nhưng lại không sang.</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624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cxnSp>
        <p:nvCxnSpPr>
          <p:cNvPr id="6" name="Đường nối Thẳng 5">
            <a:extLst>
              <a:ext uri="{FF2B5EF4-FFF2-40B4-BE49-F238E27FC236}">
                <a16:creationId xmlns:a16="http://schemas.microsoft.com/office/drawing/2014/main" xmlns=""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xmlns="" id="{B7897F0D-27D3-4D2A-80C5-10885FDE7CD3}"/>
              </a:ext>
            </a:extLst>
          </p:cNvPr>
          <p:cNvPicPr>
            <a:picLocks noChangeAspect="1"/>
          </p:cNvPicPr>
          <p:nvPr/>
        </p:nvPicPr>
        <p:blipFill>
          <a:blip r:embed="rId2"/>
          <a:stretch>
            <a:fillRect/>
          </a:stretch>
        </p:blipFill>
        <p:spPr>
          <a:xfrm>
            <a:off x="737420" y="607110"/>
            <a:ext cx="10913806" cy="5237616"/>
          </a:xfrm>
          <a:prstGeom prst="rect">
            <a:avLst/>
          </a:prstGeom>
        </p:spPr>
      </p:pic>
      <p:sp>
        <p:nvSpPr>
          <p:cNvPr id="9" name="Hộp Văn bản 8">
            <a:extLst>
              <a:ext uri="{FF2B5EF4-FFF2-40B4-BE49-F238E27FC236}">
                <a16:creationId xmlns:a16="http://schemas.microsoft.com/office/drawing/2014/main" xmlns="" id="{F3EADA91-B9BF-4596-FB1A-2BC18297EC43}"/>
              </a:ext>
            </a:extLst>
          </p:cNvPr>
          <p:cNvSpPr txBox="1"/>
          <p:nvPr/>
        </p:nvSpPr>
        <p:spPr>
          <a:xfrm>
            <a:off x="0" y="5844726"/>
            <a:ext cx="12191999" cy="1015663"/>
          </a:xfrm>
          <a:prstGeom prst="rect">
            <a:avLst/>
          </a:prstGeom>
          <a:noFill/>
        </p:spPr>
        <p:txBody>
          <a:bodyPr wrap="square">
            <a:spAutoFit/>
          </a:bodyPr>
          <a:lstStyle/>
          <a:p>
            <a:pPr algn="just"/>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Tranh 4: </a:t>
            </a:r>
            <a:r>
              <a:rPr lang="nl-NL" sz="3000" b="1" dirty="0">
                <a:solidFill>
                  <a:schemeClr val="tx2"/>
                </a:solidFill>
                <a:effectLst/>
                <a:latin typeface="Times New Roman" panose="02020603050405020304" pitchFamily="18" charset="0"/>
                <a:ea typeface="Times New Roman" panose="02020603050405020304" pitchFamily="18" charset="0"/>
              </a:rPr>
              <a:t>Chị chưa giữ lời hứa với em, vì chị đã hứa với em may váy cho búp bê giúp em nhưng lại không làm mà đi chơi với các bạn.</a:t>
            </a:r>
            <a:endParaRPr lang="en-US" sz="3000" b="1" dirty="0">
              <a:solidFill>
                <a:schemeClr val="tx2"/>
              </a:solidFill>
            </a:endParaRPr>
          </a:p>
        </p:txBody>
      </p:sp>
    </p:spTree>
    <p:extLst>
      <p:ext uri="{BB962C8B-B14F-4D97-AF65-F5344CB8AC3E}">
        <p14:creationId xmlns:p14="http://schemas.microsoft.com/office/powerpoint/2010/main" val="3985814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E0C099B9-1684-4E32-8118-BAD7CD93D3B2}"/>
              </a:ext>
            </a:extLst>
          </p:cNvPr>
          <p:cNvSpPr txBox="1"/>
          <p:nvPr/>
        </p:nvSpPr>
        <p:spPr>
          <a:xfrm>
            <a:off x="-2459" y="0"/>
            <a:ext cx="12194459"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2</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Nhận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xét</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việc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giữ</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các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bạn</a:t>
            </a:r>
            <a:r>
              <a:rPr lang="vi-VN" sz="3000" b="1" dirty="0">
                <a:solidFill>
                  <a:schemeClr val="tx2"/>
                </a:solidFill>
                <a:effectLst/>
                <a:latin typeface="Times New Roman" panose="02020603050405020304" pitchFamily="18" charset="0"/>
                <a:cs typeface="Times New Roman" panose="02020603050405020304" pitchFamily="18" charset="0"/>
              </a:rPr>
              <a:t> trong </a:t>
            </a:r>
            <a:r>
              <a:rPr lang="vi-VN" sz="3000" b="1" dirty="0" err="1">
                <a:solidFill>
                  <a:schemeClr val="tx2"/>
                </a:solidFill>
                <a:effectLst/>
                <a:latin typeface="Times New Roman" panose="02020603050405020304" pitchFamily="18" charset="0"/>
                <a:cs typeface="Times New Roman" panose="02020603050405020304" pitchFamily="18" charset="0"/>
              </a:rPr>
              <a:t>mỗi</a:t>
            </a:r>
            <a:r>
              <a:rPr lang="vi-VN" sz="3000" b="1" dirty="0">
                <a:solidFill>
                  <a:schemeClr val="tx2"/>
                </a:solidFill>
                <a:effectLst/>
                <a:latin typeface="Times New Roman" panose="02020603050405020304" pitchFamily="18" charset="0"/>
                <a:cs typeface="Times New Roman" panose="02020603050405020304" pitchFamily="18" charset="0"/>
              </a:rPr>
              <a:t> tranh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xmlns="" id="{9207380E-C064-4B47-9768-9871BADC2E1A}"/>
              </a:ext>
            </a:extLst>
          </p:cNvPr>
          <p:cNvPicPr>
            <a:picLocks noChangeAspect="1"/>
          </p:cNvPicPr>
          <p:nvPr/>
        </p:nvPicPr>
        <p:blipFill>
          <a:blip r:embed="rId2"/>
          <a:stretch>
            <a:fillRect/>
          </a:stretch>
        </p:blipFill>
        <p:spPr>
          <a:xfrm>
            <a:off x="-2459" y="567443"/>
            <a:ext cx="7152974" cy="5553141"/>
          </a:xfrm>
          <a:prstGeom prst="rect">
            <a:avLst/>
          </a:prstGeom>
        </p:spPr>
      </p:pic>
      <p:cxnSp>
        <p:nvCxnSpPr>
          <p:cNvPr id="6" name="Đường nối Thẳng 5">
            <a:extLst>
              <a:ext uri="{FF2B5EF4-FFF2-40B4-BE49-F238E27FC236}">
                <a16:creationId xmlns:a16="http://schemas.microsoft.com/office/drawing/2014/main" xmlns="" id="{36B83AAE-CE75-436E-BD68-ED93C6DD9317}"/>
              </a:ext>
            </a:extLst>
          </p:cNvPr>
          <p:cNvCxnSpPr/>
          <p:nvPr/>
        </p:nvCxnSpPr>
        <p:spPr>
          <a:xfrm>
            <a:off x="1150377" y="486695"/>
            <a:ext cx="4468761"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7" name="Hình ảnh 6">
            <a:extLst>
              <a:ext uri="{FF2B5EF4-FFF2-40B4-BE49-F238E27FC236}">
                <a16:creationId xmlns:a16="http://schemas.microsoft.com/office/drawing/2014/main" xmlns="" id="{B7897F0D-27D3-4D2A-80C5-10885FDE7CD3}"/>
              </a:ext>
            </a:extLst>
          </p:cNvPr>
          <p:cNvPicPr>
            <a:picLocks noChangeAspect="1"/>
          </p:cNvPicPr>
          <p:nvPr/>
        </p:nvPicPr>
        <p:blipFill>
          <a:blip r:embed="rId3"/>
          <a:stretch>
            <a:fillRect/>
          </a:stretch>
        </p:blipFill>
        <p:spPr>
          <a:xfrm>
            <a:off x="6725266" y="514230"/>
            <a:ext cx="5437231" cy="3438350"/>
          </a:xfrm>
          <a:prstGeom prst="rect">
            <a:avLst/>
          </a:prstGeom>
        </p:spPr>
      </p:pic>
      <p:sp>
        <p:nvSpPr>
          <p:cNvPr id="9" name="Hộp Văn bản 8">
            <a:extLst>
              <a:ext uri="{FF2B5EF4-FFF2-40B4-BE49-F238E27FC236}">
                <a16:creationId xmlns:a16="http://schemas.microsoft.com/office/drawing/2014/main" xmlns="" id="{8AD841C6-B86D-5448-7411-5D72AF5B3856}"/>
              </a:ext>
            </a:extLst>
          </p:cNvPr>
          <p:cNvSpPr txBox="1"/>
          <p:nvPr/>
        </p:nvSpPr>
        <p:spPr>
          <a:xfrm>
            <a:off x="7150515" y="4234375"/>
            <a:ext cx="5011982" cy="1604414"/>
          </a:xfrm>
          <a:prstGeom prst="rect">
            <a:avLst/>
          </a:prstGeom>
          <a:noFill/>
        </p:spPr>
        <p:txBody>
          <a:bodyPr wrap="square">
            <a:spAutoFit/>
          </a:bodyPr>
          <a:lstStyle/>
          <a:p>
            <a:pPr marL="0" marR="0" algn="just">
              <a:lnSpc>
                <a:spcPct val="112000"/>
              </a:lnSpc>
              <a:spcBef>
                <a:spcPts val="0"/>
              </a:spcBef>
              <a:spcAft>
                <a:spcPts val="0"/>
              </a:spcAft>
            </a:pP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hứa</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cậy</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noi</a:t>
            </a:r>
            <a:r>
              <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endParaRPr lang="en-US" sz="3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8175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xmlns="" id="{6F338983-A938-4245-A979-153A5711040B}"/>
              </a:ext>
            </a:extLst>
          </p:cNvPr>
          <p:cNvPicPr>
            <a:picLocks noChangeAspect="1"/>
          </p:cNvPicPr>
          <p:nvPr/>
        </p:nvPicPr>
        <p:blipFill>
          <a:blip r:embed="rId2"/>
          <a:stretch>
            <a:fillRect/>
          </a:stretch>
        </p:blipFill>
        <p:spPr>
          <a:xfrm>
            <a:off x="707923" y="1641347"/>
            <a:ext cx="10525433" cy="5216652"/>
          </a:xfrm>
          <a:prstGeom prst="rect">
            <a:avLst/>
          </a:prstGeom>
        </p:spPr>
      </p:pic>
      <p:sp>
        <p:nvSpPr>
          <p:cNvPr id="5" name="Hộp Văn bản 4">
            <a:extLst>
              <a:ext uri="{FF2B5EF4-FFF2-40B4-BE49-F238E27FC236}">
                <a16:creationId xmlns:a16="http://schemas.microsoft.com/office/drawing/2014/main" xmlns="" id="{3F488FD9-1E2B-D538-6606-01A4076B1EC0}"/>
              </a:ext>
            </a:extLst>
          </p:cNvPr>
          <p:cNvSpPr txBox="1"/>
          <p:nvPr/>
        </p:nvSpPr>
        <p:spPr>
          <a:xfrm>
            <a:off x="0" y="553998"/>
            <a:ext cx="12194458" cy="1087349"/>
          </a:xfrm>
          <a:prstGeom prst="rect">
            <a:avLst/>
          </a:prstGeom>
          <a:noFill/>
        </p:spPr>
        <p:txBody>
          <a:bodyPr wrap="square">
            <a:spAutoFit/>
          </a:bodyPr>
          <a:lstStyle/>
          <a:p>
            <a:pPr marL="0" marR="0" algn="just">
              <a:lnSpc>
                <a:spcPct val="112000"/>
              </a:lnSpc>
              <a:spcBef>
                <a:spcPts val="0"/>
              </a:spcBef>
              <a:spcAft>
                <a:spcPts val="0"/>
              </a:spcAft>
            </a:pP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SGK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2000"/>
              </a:lnSpc>
              <a:spcBef>
                <a:spcPts val="0"/>
              </a:spcBef>
              <a:spcAft>
                <a:spcPts val="0"/>
              </a:spcAft>
            </a:pPr>
            <a:r>
              <a:rPr lang="en-US" sz="30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974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6" name="Hình ảnh 5">
            <a:extLst>
              <a:ext uri="{FF2B5EF4-FFF2-40B4-BE49-F238E27FC236}">
                <a16:creationId xmlns:a16="http://schemas.microsoft.com/office/drawing/2014/main" xmlns="" id="{E5CDA504-F093-AC1D-F600-69210D020010}"/>
              </a:ext>
            </a:extLst>
          </p:cNvPr>
          <p:cNvPicPr>
            <a:picLocks noChangeAspect="1"/>
          </p:cNvPicPr>
          <p:nvPr/>
        </p:nvPicPr>
        <p:blipFill>
          <a:blip r:embed="rId2"/>
          <a:stretch>
            <a:fillRect/>
          </a:stretch>
        </p:blipFill>
        <p:spPr>
          <a:xfrm>
            <a:off x="589935" y="553998"/>
            <a:ext cx="11341509" cy="5374854"/>
          </a:xfrm>
          <a:prstGeom prst="rect">
            <a:avLst/>
          </a:prstGeom>
        </p:spPr>
      </p:pic>
      <p:sp>
        <p:nvSpPr>
          <p:cNvPr id="7" name="Hộp Văn bản 6">
            <a:extLst>
              <a:ext uri="{FF2B5EF4-FFF2-40B4-BE49-F238E27FC236}">
                <a16:creationId xmlns:a16="http://schemas.microsoft.com/office/drawing/2014/main" xmlns=""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1: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nếu</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Hồng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nhờ</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gửi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quà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sinh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nhật</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của</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mình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Lan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ở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sưu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tầm</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tranh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ảnh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bài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học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ngày</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mai.</a:t>
            </a:r>
          </a:p>
        </p:txBody>
      </p:sp>
    </p:spTree>
    <p:extLst>
      <p:ext uri="{BB962C8B-B14F-4D97-AF65-F5344CB8AC3E}">
        <p14:creationId xmlns:p14="http://schemas.microsoft.com/office/powerpoint/2010/main" val="43587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2: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gọi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điện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thoại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cho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của</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mình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giải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thích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lí</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do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xin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lỗi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vì</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không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thể</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đến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tham gia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cùng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các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bạn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a:t>
            </a:r>
          </a:p>
        </p:txBody>
      </p:sp>
      <p:pic>
        <p:nvPicPr>
          <p:cNvPr id="4" name="Hình ảnh 3">
            <a:extLst>
              <a:ext uri="{FF2B5EF4-FFF2-40B4-BE49-F238E27FC236}">
                <a16:creationId xmlns:a16="http://schemas.microsoft.com/office/drawing/2014/main" xmlns="" id="{75FC2EA0-AE50-65EE-3781-EB90B68FD8AE}"/>
              </a:ext>
            </a:extLst>
          </p:cNvPr>
          <p:cNvPicPr>
            <a:picLocks noChangeAspect="1"/>
          </p:cNvPicPr>
          <p:nvPr/>
        </p:nvPicPr>
        <p:blipFill>
          <a:blip r:embed="rId2"/>
          <a:stretch>
            <a:fillRect/>
          </a:stretch>
        </p:blipFill>
        <p:spPr>
          <a:xfrm>
            <a:off x="781665" y="651347"/>
            <a:ext cx="10294374" cy="5071027"/>
          </a:xfrm>
          <a:prstGeom prst="rect">
            <a:avLst/>
          </a:prstGeom>
        </p:spPr>
      </p:pic>
    </p:spTree>
    <p:extLst>
      <p:ext uri="{BB962C8B-B14F-4D97-AF65-F5344CB8AC3E}">
        <p14:creationId xmlns:p14="http://schemas.microsoft.com/office/powerpoint/2010/main" val="155336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0EDC3E51-9B98-478E-B45F-31787A28D0B2}"/>
              </a:ext>
            </a:extLst>
          </p:cNvPr>
          <p:cNvSpPr txBox="1"/>
          <p:nvPr/>
        </p:nvSpPr>
        <p:spPr>
          <a:xfrm>
            <a:off x="-2458" y="0"/>
            <a:ext cx="6098458"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en-US" sz="3000" b="1" u="sng" dirty="0">
                <a:solidFill>
                  <a:schemeClr val="tx2"/>
                </a:solidFill>
                <a:effectLst/>
                <a:latin typeface="Times New Roman" panose="02020603050405020304" pitchFamily="18" charset="0"/>
                <a:cs typeface="Times New Roman" panose="02020603050405020304" pitchFamily="18" charset="0"/>
              </a:rPr>
              <a:t> 3</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Xử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lí</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tình</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huống</a:t>
            </a:r>
            <a:r>
              <a:rPr lang="en-US" sz="3000" b="1" dirty="0">
                <a:solidFill>
                  <a:schemeClr val="tx2"/>
                </a:solidFill>
                <a:effectLst/>
                <a:latin typeface="Times New Roman" panose="02020603050405020304" pitchFamily="18" charset="0"/>
                <a:cs typeface="Times New Roman" panose="02020603050405020304" pitchFamily="18" charset="0"/>
              </a:rPr>
              <a:t>: </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82FC3121-534A-D83D-AFE7-35501CE2930D}"/>
              </a:ext>
            </a:extLst>
          </p:cNvPr>
          <p:cNvSpPr txBox="1"/>
          <p:nvPr/>
        </p:nvSpPr>
        <p:spPr>
          <a:xfrm>
            <a:off x="0" y="5840368"/>
            <a:ext cx="12191999"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Tình</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huống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3: em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tự</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nhắc</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nhở</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bản</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thân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rằng</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nếu</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ăn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kẹo</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buổi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tối</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sẽ</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bị</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sâu răng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và</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cất</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hộp</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a:t>
            </a:r>
            <a:r>
              <a:rPr kumimoji="0" lang="vi-VN" sz="3000" b="1" i="0" u="none" strike="noStrike" kern="1200" cap="none" spc="0" normalizeH="0" baseline="0" noProof="0" dirty="0" err="1">
                <a:ln>
                  <a:noFill/>
                </a:ln>
                <a:solidFill>
                  <a:schemeClr val="tx2"/>
                </a:solidFill>
                <a:effectLst/>
                <a:uLnTx/>
                <a:uFillTx/>
                <a:latin typeface="Times New Roman" panose="02020603050405020304" pitchFamily="18" charset="0"/>
                <a:ea typeface="+mn-ea"/>
                <a:cs typeface="Times New Roman" panose="02020603050405020304" pitchFamily="18" charset="0"/>
              </a:rPr>
              <a:t>kẹo</a:t>
            </a:r>
            <a:r>
              <a:rPr kumimoji="0" lang="vi-VN" sz="30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 đi.</a:t>
            </a:r>
          </a:p>
        </p:txBody>
      </p:sp>
      <p:pic>
        <p:nvPicPr>
          <p:cNvPr id="4" name="Hình ảnh 3">
            <a:extLst>
              <a:ext uri="{FF2B5EF4-FFF2-40B4-BE49-F238E27FC236}">
                <a16:creationId xmlns:a16="http://schemas.microsoft.com/office/drawing/2014/main" xmlns="" id="{083D900D-711E-26E2-0309-8EBA07AA4128}"/>
              </a:ext>
            </a:extLst>
          </p:cNvPr>
          <p:cNvPicPr>
            <a:picLocks noChangeAspect="1"/>
          </p:cNvPicPr>
          <p:nvPr/>
        </p:nvPicPr>
        <p:blipFill>
          <a:blip r:embed="rId2"/>
          <a:stretch>
            <a:fillRect/>
          </a:stretch>
        </p:blipFill>
        <p:spPr>
          <a:xfrm>
            <a:off x="2000251" y="716664"/>
            <a:ext cx="8618588" cy="5123704"/>
          </a:xfrm>
          <a:prstGeom prst="rect">
            <a:avLst/>
          </a:prstGeom>
        </p:spPr>
      </p:pic>
    </p:spTree>
    <p:extLst>
      <p:ext uri="{BB962C8B-B14F-4D97-AF65-F5344CB8AC3E}">
        <p14:creationId xmlns:p14="http://schemas.microsoft.com/office/powerpoint/2010/main" val="97175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F1BC8098-61FA-4D81-A8C3-9169D672B8A7}"/>
              </a:ext>
            </a:extLst>
          </p:cNvPr>
          <p:cNvPicPr>
            <a:picLocks noChangeAspect="1"/>
          </p:cNvPicPr>
          <p:nvPr/>
        </p:nvPicPr>
        <p:blipFill>
          <a:blip r:embed="rId2"/>
          <a:stretch>
            <a:fillRect/>
          </a:stretch>
        </p:blipFill>
        <p:spPr>
          <a:xfrm>
            <a:off x="0" y="0"/>
            <a:ext cx="12192000" cy="6858000"/>
          </a:xfrm>
          <a:prstGeom prst="rect">
            <a:avLst/>
          </a:prstGeom>
          <a:noFill/>
        </p:spPr>
      </p:pic>
      <p:sp>
        <p:nvSpPr>
          <p:cNvPr id="4" name="Hộp Văn bản 3">
            <a:extLst>
              <a:ext uri="{FF2B5EF4-FFF2-40B4-BE49-F238E27FC236}">
                <a16:creationId xmlns:a16="http://schemas.microsoft.com/office/drawing/2014/main" xmlns="" id="{E38361C5-A86B-4EE8-AD24-E51BBB9EA148}"/>
              </a:ext>
            </a:extLst>
          </p:cNvPr>
          <p:cNvSpPr txBox="1"/>
          <p:nvPr/>
        </p:nvSpPr>
        <p:spPr>
          <a:xfrm>
            <a:off x="4660491" y="2505670"/>
            <a:ext cx="6548284" cy="707886"/>
          </a:xfrm>
          <a:prstGeom prst="rect">
            <a:avLst/>
          </a:prstGeom>
          <a:noFill/>
        </p:spPr>
        <p:txBody>
          <a:bodyPr wrap="square" rtlCol="0">
            <a:spAutoFit/>
          </a:bodyPr>
          <a:lstStyle/>
          <a:p>
            <a:pPr algn="ctr"/>
            <a:r>
              <a:rPr lang="en-US" sz="4000" b="1" dirty="0">
                <a:solidFill>
                  <a:schemeClr val="bg2">
                    <a:lumMod val="10000"/>
                  </a:schemeClr>
                </a:solidFill>
                <a:latin typeface="Times New Roman" panose="02020603050405020304" pitchFamily="18" charset="0"/>
                <a:cs typeface="Times New Roman" panose="02020603050405020304" pitchFamily="18" charset="0"/>
              </a:rPr>
              <a:t>KHỞI ĐỘNG</a:t>
            </a:r>
          </a:p>
        </p:txBody>
      </p:sp>
      <p:sp>
        <p:nvSpPr>
          <p:cNvPr id="2" name="Rectangle 1"/>
          <p:cNvSpPr/>
          <p:nvPr/>
        </p:nvSpPr>
        <p:spPr>
          <a:xfrm>
            <a:off x="457200" y="270133"/>
            <a:ext cx="10257692" cy="1195199"/>
          </a:xfrm>
          <a:prstGeom prst="rect">
            <a:avLst/>
          </a:prstGeom>
        </p:spPr>
        <p:txBody>
          <a:bodyPr wrap="square">
            <a:spAutoFit/>
          </a:bodyPr>
          <a:lstStyle/>
          <a:p>
            <a:pPr lvl="0" algn="ctr" defTabSz="609539">
              <a:lnSpc>
                <a:spcPts val="4346"/>
              </a:lnSpc>
              <a:defRPr/>
            </a:pPr>
            <a:r>
              <a:rPr lang="en-US" sz="3200" b="1" spc="-39" dirty="0" err="1">
                <a:solidFill>
                  <a:schemeClr val="bg2">
                    <a:lumMod val="10000"/>
                  </a:schemeClr>
                </a:solidFill>
                <a:latin typeface="Times New Roman" pitchFamily="18" charset="0"/>
                <a:cs typeface="Times New Roman" pitchFamily="18" charset="0"/>
              </a:rPr>
              <a:t>Thứ</a:t>
            </a:r>
            <a:r>
              <a:rPr lang="en-US" sz="3200" b="1" spc="-39" dirty="0">
                <a:solidFill>
                  <a:schemeClr val="bg2">
                    <a:lumMod val="10000"/>
                  </a:schemeClr>
                </a:solidFill>
                <a:latin typeface="Times New Roman" pitchFamily="18" charset="0"/>
                <a:cs typeface="Times New Roman" pitchFamily="18" charset="0"/>
              </a:rPr>
              <a:t>  </a:t>
            </a:r>
            <a:r>
              <a:rPr lang="en-US" sz="3200" b="1" spc="-39" dirty="0" err="1" smtClean="0">
                <a:solidFill>
                  <a:schemeClr val="bg2">
                    <a:lumMod val="10000"/>
                  </a:schemeClr>
                </a:solidFill>
                <a:latin typeface="Times New Roman" pitchFamily="18" charset="0"/>
                <a:cs typeface="Times New Roman" pitchFamily="18" charset="0"/>
              </a:rPr>
              <a:t>hai</a:t>
            </a:r>
            <a:r>
              <a:rPr lang="en-US" sz="3200" b="1" spc="-39" dirty="0" smtClean="0">
                <a:solidFill>
                  <a:schemeClr val="bg2">
                    <a:lumMod val="10000"/>
                  </a:schemeClr>
                </a:solidFill>
                <a:latin typeface="Times New Roman" pitchFamily="18" charset="0"/>
                <a:cs typeface="Times New Roman" pitchFamily="18" charset="0"/>
              </a:rPr>
              <a:t> , </a:t>
            </a:r>
            <a:r>
              <a:rPr lang="en-US" sz="3200" b="1" spc="-39" dirty="0" err="1" smtClean="0">
                <a:solidFill>
                  <a:schemeClr val="bg2">
                    <a:lumMod val="10000"/>
                  </a:schemeClr>
                </a:solidFill>
                <a:latin typeface="Times New Roman" pitchFamily="18" charset="0"/>
                <a:cs typeface="Times New Roman" pitchFamily="18" charset="0"/>
              </a:rPr>
              <a:t>ngày</a:t>
            </a:r>
            <a:r>
              <a:rPr lang="en-US" sz="3200" b="1" spc="-39" dirty="0" smtClean="0">
                <a:solidFill>
                  <a:schemeClr val="bg2">
                    <a:lumMod val="10000"/>
                  </a:schemeClr>
                </a:solidFill>
                <a:latin typeface="Times New Roman" pitchFamily="18" charset="0"/>
                <a:cs typeface="Times New Roman" pitchFamily="18" charset="0"/>
              </a:rPr>
              <a:t> 29 </a:t>
            </a:r>
            <a:r>
              <a:rPr lang="en-US" sz="3200" b="1" spc="-39" dirty="0" err="1" smtClean="0">
                <a:solidFill>
                  <a:schemeClr val="bg2">
                    <a:lumMod val="10000"/>
                  </a:schemeClr>
                </a:solidFill>
                <a:latin typeface="Times New Roman" pitchFamily="18" charset="0"/>
                <a:cs typeface="Times New Roman" pitchFamily="18" charset="0"/>
              </a:rPr>
              <a:t>tháng</a:t>
            </a:r>
            <a:r>
              <a:rPr lang="en-US" sz="3200" b="1" spc="-39" dirty="0" smtClean="0">
                <a:solidFill>
                  <a:schemeClr val="bg2">
                    <a:lumMod val="10000"/>
                  </a:schemeClr>
                </a:solidFill>
                <a:latin typeface="Times New Roman" pitchFamily="18" charset="0"/>
                <a:cs typeface="Times New Roman" pitchFamily="18" charset="0"/>
              </a:rPr>
              <a:t> 11 </a:t>
            </a:r>
            <a:r>
              <a:rPr lang="en-US" sz="3200" b="1" spc="-39" dirty="0" err="1">
                <a:solidFill>
                  <a:schemeClr val="bg2">
                    <a:lumMod val="10000"/>
                  </a:schemeClr>
                </a:solidFill>
                <a:latin typeface="Times New Roman" pitchFamily="18" charset="0"/>
                <a:cs typeface="Times New Roman" pitchFamily="18" charset="0"/>
              </a:rPr>
              <a:t>năm</a:t>
            </a:r>
            <a:r>
              <a:rPr lang="en-US" sz="3200" b="1" spc="-39" dirty="0">
                <a:solidFill>
                  <a:schemeClr val="bg2">
                    <a:lumMod val="10000"/>
                  </a:schemeClr>
                </a:solidFill>
                <a:latin typeface="Times New Roman" pitchFamily="18" charset="0"/>
                <a:cs typeface="Times New Roman" pitchFamily="18" charset="0"/>
              </a:rPr>
              <a:t> </a:t>
            </a:r>
            <a:r>
              <a:rPr lang="en-US" sz="3200" b="1" spc="-39" dirty="0" smtClean="0">
                <a:solidFill>
                  <a:schemeClr val="bg2">
                    <a:lumMod val="10000"/>
                  </a:schemeClr>
                </a:solidFill>
                <a:latin typeface="Times New Roman" pitchFamily="18" charset="0"/>
                <a:cs typeface="Times New Roman" pitchFamily="18" charset="0"/>
              </a:rPr>
              <a:t>2023</a:t>
            </a:r>
          </a:p>
          <a:p>
            <a:pPr lvl="0" algn="ctr" defTabSz="609539">
              <a:lnSpc>
                <a:spcPts val="4346"/>
              </a:lnSpc>
              <a:defRPr/>
            </a:pPr>
            <a:r>
              <a:rPr lang="en-US" sz="3200" b="1" spc="-39" dirty="0" smtClean="0">
                <a:solidFill>
                  <a:schemeClr val="bg2">
                    <a:lumMod val="10000"/>
                  </a:schemeClr>
                </a:solidFill>
                <a:latin typeface="Times New Roman" pitchFamily="18" charset="0"/>
                <a:cs typeface="Times New Roman" pitchFamily="18" charset="0"/>
              </a:rPr>
              <a:t>ĐẠO ĐỨC</a:t>
            </a:r>
            <a:endParaRPr lang="en-US" sz="3200" b="1" spc="-39"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2147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FC214257-43B7-4628-9F00-8BC7FC853185}"/>
              </a:ext>
            </a:extLst>
          </p:cNvPr>
          <p:cNvPicPr>
            <a:picLocks noChangeAspect="1"/>
          </p:cNvPicPr>
          <p:nvPr/>
        </p:nvPicPr>
        <p:blipFill>
          <a:blip r:embed="rId2"/>
          <a:stretch>
            <a:fillRect/>
          </a:stretch>
        </p:blipFill>
        <p:spPr>
          <a:xfrm>
            <a:off x="0" y="0"/>
            <a:ext cx="12192000" cy="6857999"/>
          </a:xfrm>
          <a:prstGeom prst="rect">
            <a:avLst/>
          </a:prstGeom>
        </p:spPr>
      </p:pic>
      <p:sp>
        <p:nvSpPr>
          <p:cNvPr id="3" name="Hộp Văn bản 2">
            <a:extLst>
              <a:ext uri="{FF2B5EF4-FFF2-40B4-BE49-F238E27FC236}">
                <a16:creationId xmlns:a16="http://schemas.microsoft.com/office/drawing/2014/main" xmlns="" id="{18525877-BE80-4ED6-9559-7A1A5397A057}"/>
              </a:ext>
            </a:extLst>
          </p:cNvPr>
          <p:cNvSpPr txBox="1"/>
          <p:nvPr/>
        </p:nvSpPr>
        <p:spPr>
          <a:xfrm>
            <a:off x="4365523" y="2601534"/>
            <a:ext cx="6975987" cy="707886"/>
          </a:xfrm>
          <a:prstGeom prst="rect">
            <a:avLst/>
          </a:prstGeom>
          <a:noFill/>
        </p:spPr>
        <p:txBody>
          <a:bodyPr wrap="square" rtlCol="0">
            <a:spAutoFit/>
          </a:bodyPr>
          <a:lstStyle/>
          <a:p>
            <a:pPr algn="ctr"/>
            <a:r>
              <a:rPr lang="en-US" sz="4000" b="1" dirty="0">
                <a:solidFill>
                  <a:schemeClr val="bg2">
                    <a:lumMod val="10000"/>
                  </a:schemeClr>
                </a:solidFill>
                <a:latin typeface="Times New Roman" panose="02020603050405020304" pitchFamily="18" charset="0"/>
                <a:cs typeface="Times New Roman" panose="02020603050405020304" pitchFamily="18" charset="0"/>
              </a:rPr>
              <a:t>VẬN DỤNG</a:t>
            </a:r>
          </a:p>
        </p:txBody>
      </p:sp>
      <p:sp>
        <p:nvSpPr>
          <p:cNvPr id="4" name="Rectangle 3"/>
          <p:cNvSpPr/>
          <p:nvPr/>
        </p:nvSpPr>
        <p:spPr>
          <a:xfrm>
            <a:off x="1348154" y="945215"/>
            <a:ext cx="10257692" cy="643766"/>
          </a:xfrm>
          <a:prstGeom prst="rect">
            <a:avLst/>
          </a:prstGeom>
        </p:spPr>
        <p:txBody>
          <a:bodyPr wrap="square">
            <a:spAutoFit/>
          </a:bodyPr>
          <a:lstStyle/>
          <a:p>
            <a:pPr lvl="0" algn="ctr" defTabSz="609539">
              <a:lnSpc>
                <a:spcPts val="4346"/>
              </a:lnSpc>
              <a:defRPr/>
            </a:pPr>
            <a:r>
              <a:rPr lang="en-US" sz="4000" spc="-39" dirty="0" err="1">
                <a:solidFill>
                  <a:schemeClr val="bg2">
                    <a:lumMod val="10000"/>
                  </a:schemeClr>
                </a:solidFill>
                <a:latin typeface="Times New Roman" pitchFamily="18" charset="0"/>
                <a:cs typeface="Times New Roman" pitchFamily="18" charset="0"/>
              </a:rPr>
              <a:t>Thứ</a:t>
            </a:r>
            <a:r>
              <a:rPr lang="en-US" sz="4000" spc="-39" dirty="0">
                <a:solidFill>
                  <a:schemeClr val="bg2">
                    <a:lumMod val="10000"/>
                  </a:schemeClr>
                </a:solidFill>
                <a:latin typeface="Times New Roman" pitchFamily="18" charset="0"/>
                <a:cs typeface="Times New Roman" pitchFamily="18" charset="0"/>
              </a:rPr>
              <a:t>  </a:t>
            </a:r>
            <a:r>
              <a:rPr lang="en-US" sz="4000" spc="-39" dirty="0" err="1" smtClean="0">
                <a:solidFill>
                  <a:schemeClr val="bg2">
                    <a:lumMod val="10000"/>
                  </a:schemeClr>
                </a:solidFill>
                <a:latin typeface="Times New Roman" pitchFamily="18" charset="0"/>
                <a:cs typeface="Times New Roman" pitchFamily="18" charset="0"/>
              </a:rPr>
              <a:t>hai</a:t>
            </a:r>
            <a:r>
              <a:rPr lang="en-US" sz="4000" spc="-39" dirty="0" smtClean="0">
                <a:solidFill>
                  <a:schemeClr val="bg2">
                    <a:lumMod val="10000"/>
                  </a:schemeClr>
                </a:solidFill>
                <a:latin typeface="Times New Roman" pitchFamily="18" charset="0"/>
                <a:cs typeface="Times New Roman" pitchFamily="18" charset="0"/>
              </a:rPr>
              <a:t> , </a:t>
            </a:r>
            <a:r>
              <a:rPr lang="en-US" sz="4000" spc="-39" dirty="0" err="1" smtClean="0">
                <a:solidFill>
                  <a:schemeClr val="bg2">
                    <a:lumMod val="10000"/>
                  </a:schemeClr>
                </a:solidFill>
                <a:latin typeface="Times New Roman" pitchFamily="18" charset="0"/>
                <a:cs typeface="Times New Roman" pitchFamily="18" charset="0"/>
              </a:rPr>
              <a:t>ngày</a:t>
            </a:r>
            <a:r>
              <a:rPr lang="en-US" sz="4000" spc="-39" dirty="0" smtClean="0">
                <a:solidFill>
                  <a:schemeClr val="bg2">
                    <a:lumMod val="10000"/>
                  </a:schemeClr>
                </a:solidFill>
                <a:latin typeface="Times New Roman" pitchFamily="18" charset="0"/>
                <a:cs typeface="Times New Roman" pitchFamily="18" charset="0"/>
              </a:rPr>
              <a:t> 29 </a:t>
            </a:r>
            <a:r>
              <a:rPr lang="en-US" sz="4000" spc="-39" dirty="0" err="1" smtClean="0">
                <a:solidFill>
                  <a:schemeClr val="bg2">
                    <a:lumMod val="10000"/>
                  </a:schemeClr>
                </a:solidFill>
                <a:latin typeface="Times New Roman" pitchFamily="18" charset="0"/>
                <a:cs typeface="Times New Roman" pitchFamily="18" charset="0"/>
              </a:rPr>
              <a:t>tháng</a:t>
            </a:r>
            <a:r>
              <a:rPr lang="en-US" sz="4000" spc="-39" dirty="0" smtClean="0">
                <a:solidFill>
                  <a:schemeClr val="bg2">
                    <a:lumMod val="10000"/>
                  </a:schemeClr>
                </a:solidFill>
                <a:latin typeface="Times New Roman" pitchFamily="18" charset="0"/>
                <a:cs typeface="Times New Roman" pitchFamily="18" charset="0"/>
              </a:rPr>
              <a:t> 11 </a:t>
            </a:r>
            <a:r>
              <a:rPr lang="en-US" sz="4000" spc="-39" dirty="0" err="1">
                <a:solidFill>
                  <a:schemeClr val="bg2">
                    <a:lumMod val="10000"/>
                  </a:schemeClr>
                </a:solidFill>
                <a:latin typeface="Times New Roman" pitchFamily="18" charset="0"/>
                <a:cs typeface="Times New Roman" pitchFamily="18" charset="0"/>
              </a:rPr>
              <a:t>năm</a:t>
            </a:r>
            <a:r>
              <a:rPr lang="en-US" sz="4000" spc="-39" dirty="0">
                <a:solidFill>
                  <a:schemeClr val="bg2">
                    <a:lumMod val="10000"/>
                  </a:schemeClr>
                </a:solidFill>
                <a:latin typeface="Times New Roman" pitchFamily="18" charset="0"/>
                <a:cs typeface="Times New Roman" pitchFamily="18" charset="0"/>
              </a:rPr>
              <a:t> </a:t>
            </a:r>
            <a:r>
              <a:rPr lang="en-US" sz="4000" spc="-39" dirty="0" smtClean="0">
                <a:solidFill>
                  <a:schemeClr val="bg2">
                    <a:lumMod val="10000"/>
                  </a:schemeClr>
                </a:solidFill>
                <a:latin typeface="Times New Roman" pitchFamily="18" charset="0"/>
                <a:cs typeface="Times New Roman" pitchFamily="18" charset="0"/>
              </a:rPr>
              <a:t>2023</a:t>
            </a:r>
            <a:endParaRPr lang="en-US" sz="4000" spc="-39"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7047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8F662A1D-6F51-47E9-891F-B1578C9FC897}"/>
              </a:ext>
            </a:extLst>
          </p:cNvPr>
          <p:cNvSpPr txBox="1"/>
          <p:nvPr/>
        </p:nvSpPr>
        <p:spPr>
          <a:xfrm>
            <a:off x="0" y="0"/>
            <a:ext cx="12192000" cy="1477328"/>
          </a:xfrm>
          <a:prstGeom prst="rect">
            <a:avLst/>
          </a:prstGeom>
          <a:noFill/>
        </p:spPr>
        <p:txBody>
          <a:bodyPr wrap="square">
            <a:spAutoFit/>
          </a:bodyPr>
          <a:lstStyle/>
          <a:p>
            <a:r>
              <a:rPr lang="vi-VN" sz="3000" b="1" dirty="0">
                <a:solidFill>
                  <a:schemeClr val="tx2"/>
                </a:solidFill>
                <a:effectLst/>
                <a:latin typeface="Times New Roman" panose="02020603050405020304" pitchFamily="18" charset="0"/>
                <a:cs typeface="Times New Roman" panose="02020603050405020304" pitchFamily="18" charset="0"/>
              </a:rPr>
              <a:t>Câu 1. Chia </a:t>
            </a:r>
            <a:r>
              <a:rPr lang="vi-VN" sz="3000" b="1" dirty="0" err="1">
                <a:solidFill>
                  <a:schemeClr val="tx2"/>
                </a:solidFill>
                <a:effectLst/>
                <a:latin typeface="Times New Roman" panose="02020603050405020304" pitchFamily="18" charset="0"/>
                <a:cs typeface="Times New Roman" panose="02020603050405020304" pitchFamily="18" charset="0"/>
              </a:rPr>
              <a:t>sẻ</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về</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những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điều</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đã</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với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người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khác</a:t>
            </a:r>
            <a:r>
              <a:rPr lang="vi-VN" sz="3000" b="1" dirty="0">
                <a:solidFill>
                  <a:schemeClr val="tx2"/>
                </a:solidFill>
                <a:effectLst/>
                <a:latin typeface="Times New Roman" panose="02020603050405020304" pitchFamily="18" charset="0"/>
                <a:cs typeface="Times New Roman" panose="02020603050405020304" pitchFamily="18" charset="0"/>
              </a:rPr>
              <a:t>. Khi </a:t>
            </a:r>
            <a:r>
              <a:rPr lang="vi-VN" sz="3000" b="1" dirty="0" err="1">
                <a:solidFill>
                  <a:schemeClr val="tx2"/>
                </a:solidFill>
                <a:effectLst/>
                <a:latin typeface="Times New Roman" panose="02020603050405020304" pitchFamily="18" charset="0"/>
                <a:cs typeface="Times New Roman" panose="02020603050405020304" pitchFamily="18" charset="0"/>
              </a:rPr>
              <a:t>đó</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đã</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của</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mình</a:t>
            </a:r>
            <a:r>
              <a:rPr lang="vi-VN" sz="3000" b="1" dirty="0">
                <a:solidFill>
                  <a:schemeClr val="tx2"/>
                </a:solidFill>
                <a:effectLst/>
                <a:latin typeface="Times New Roman" panose="02020603050405020304" pitchFamily="18" charset="0"/>
                <a:cs typeface="Times New Roman" panose="02020603050405020304" pitchFamily="18" charset="0"/>
              </a:rPr>
              <a:t> như </a:t>
            </a:r>
            <a:r>
              <a:rPr lang="vi-VN" sz="3000" b="1" dirty="0" err="1">
                <a:solidFill>
                  <a:schemeClr val="tx2"/>
                </a:solidFill>
                <a:effectLst/>
                <a:latin typeface="Times New Roman" panose="02020603050405020304" pitchFamily="18" charset="0"/>
                <a:cs typeface="Times New Roman" panose="02020603050405020304" pitchFamily="18" charset="0"/>
              </a:rPr>
              <a:t>thế</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cảm</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thấy</a:t>
            </a:r>
            <a:r>
              <a:rPr lang="vi-VN" sz="3000" b="1" dirty="0">
                <a:solidFill>
                  <a:schemeClr val="tx2"/>
                </a:solidFill>
                <a:effectLst/>
                <a:latin typeface="Times New Roman" panose="02020603050405020304" pitchFamily="18" charset="0"/>
                <a:cs typeface="Times New Roman" panose="02020603050405020304" pitchFamily="18" charset="0"/>
              </a:rPr>
              <a:t> như </a:t>
            </a:r>
            <a:r>
              <a:rPr lang="vi-VN" sz="3000" b="1" dirty="0" err="1">
                <a:solidFill>
                  <a:schemeClr val="tx2"/>
                </a:solidFill>
                <a:effectLst/>
                <a:latin typeface="Times New Roman" panose="02020603050405020304" pitchFamily="18" charset="0"/>
                <a:cs typeface="Times New Roman" panose="02020603050405020304" pitchFamily="18" charset="0"/>
              </a:rPr>
              <a:t>thế</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khi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hoặc</a:t>
            </a:r>
            <a:r>
              <a:rPr lang="vi-VN" sz="3000" b="1" dirty="0">
                <a:solidFill>
                  <a:schemeClr val="tx2"/>
                </a:solidFill>
                <a:effectLst/>
                <a:latin typeface="Times New Roman" panose="02020603050405020304" pitchFamily="18" charset="0"/>
                <a:cs typeface="Times New Roman" panose="02020603050405020304" pitchFamily="18" charset="0"/>
              </a:rPr>
              <a:t> không </a:t>
            </a:r>
            <a:r>
              <a:rPr lang="vi-VN" sz="3000" b="1" dirty="0" err="1">
                <a:solidFill>
                  <a:schemeClr val="tx2"/>
                </a:solidFill>
                <a:effectLst/>
                <a:latin typeface="Times New Roman" panose="02020603050405020304" pitchFamily="18" charset="0"/>
                <a:cs typeface="Times New Roman" panose="02020603050405020304" pitchFamily="18" charset="0"/>
              </a:rPr>
              <a:t>thực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hiện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được</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lời</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hứa</a:t>
            </a:r>
            <a:r>
              <a:rPr lang="vi-VN" sz="3000" b="1" dirty="0">
                <a:solidFill>
                  <a:schemeClr val="tx2"/>
                </a:solidFill>
                <a:effectLst/>
                <a:latin typeface="Times New Roman" panose="02020603050405020304" pitchFamily="18" charset="0"/>
                <a:cs typeface="Times New Roman" panose="02020603050405020304" pitchFamily="18" charset="0"/>
              </a:rPr>
              <a:t>?</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xmlns="" id="{A75D73E7-D13E-48B9-90F2-8C93BCD02F0C}"/>
              </a:ext>
            </a:extLst>
          </p:cNvPr>
          <p:cNvSpPr txBox="1"/>
          <p:nvPr/>
        </p:nvSpPr>
        <p:spPr>
          <a:xfrm>
            <a:off x="-2460" y="1434942"/>
            <a:ext cx="12194460" cy="553998"/>
          </a:xfrm>
          <a:prstGeom prst="rect">
            <a:avLst/>
          </a:prstGeom>
          <a:noFill/>
        </p:spPr>
        <p:txBody>
          <a:bodyPr wrap="square">
            <a:spAutoFit/>
          </a:bodyPr>
          <a:lstStyle/>
          <a:p>
            <a:r>
              <a:rPr lang="vi-VN" sz="3000" b="1" dirty="0">
                <a:solidFill>
                  <a:schemeClr val="tx2"/>
                </a:solidFill>
                <a:effectLst/>
                <a:latin typeface="Times New Roman" panose="02020603050405020304" pitchFamily="18" charset="0"/>
                <a:cs typeface="Times New Roman" panose="02020603050405020304" pitchFamily="18" charset="0"/>
              </a:rPr>
              <a:t>Câu 2. Sưu tầm một số câu chuyện về tấm gương biết giữ lời hứa?</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xmlns="" id="{5E83AA75-EC37-4018-A753-4A561737DE6E}"/>
              </a:ext>
            </a:extLst>
          </p:cNvPr>
          <p:cNvPicPr>
            <a:picLocks noChangeAspect="1"/>
          </p:cNvPicPr>
          <p:nvPr/>
        </p:nvPicPr>
        <p:blipFill>
          <a:blip r:embed="rId2"/>
          <a:stretch>
            <a:fillRect/>
          </a:stretch>
        </p:blipFill>
        <p:spPr>
          <a:xfrm>
            <a:off x="2992583" y="1877746"/>
            <a:ext cx="5720276" cy="2932262"/>
          </a:xfrm>
          <a:prstGeom prst="rect">
            <a:avLst/>
          </a:prstGeom>
        </p:spPr>
      </p:pic>
      <p:sp>
        <p:nvSpPr>
          <p:cNvPr id="9" name="Hộp Văn bản 8">
            <a:extLst>
              <a:ext uri="{FF2B5EF4-FFF2-40B4-BE49-F238E27FC236}">
                <a16:creationId xmlns:a16="http://schemas.microsoft.com/office/drawing/2014/main" xmlns="" id="{AD73E6EC-E520-41AE-9015-3A543C19C11D}"/>
              </a:ext>
            </a:extLst>
          </p:cNvPr>
          <p:cNvSpPr txBox="1"/>
          <p:nvPr/>
        </p:nvSpPr>
        <p:spPr>
          <a:xfrm>
            <a:off x="0" y="4791121"/>
            <a:ext cx="12192000" cy="553998"/>
          </a:xfrm>
          <a:prstGeom prst="rect">
            <a:avLst/>
          </a:prstGeom>
          <a:noFill/>
        </p:spPr>
        <p:txBody>
          <a:bodyPr wrap="square">
            <a:spAutoFit/>
          </a:bodyPr>
          <a:lstStyle/>
          <a:p>
            <a:r>
              <a:rPr lang="en-US" sz="3000" b="1" dirty="0" err="1">
                <a:solidFill>
                  <a:schemeClr val="tx2"/>
                </a:solidFill>
                <a:effectLst/>
                <a:latin typeface="Times New Roman" panose="02020603050405020304" pitchFamily="18" charset="0"/>
                <a:cs typeface="Times New Roman" panose="02020603050405020304" pitchFamily="18" charset="0"/>
              </a:rPr>
              <a:t>Câu</a:t>
            </a:r>
            <a:r>
              <a:rPr lang="en-US" sz="3000" b="1" dirty="0">
                <a:solidFill>
                  <a:schemeClr val="tx2"/>
                </a:solidFill>
                <a:effectLst/>
                <a:latin typeface="Times New Roman" panose="02020603050405020304" pitchFamily="18" charset="0"/>
                <a:cs typeface="Times New Roman" panose="02020603050405020304" pitchFamily="18" charset="0"/>
              </a:rPr>
              <a:t> 3. </a:t>
            </a:r>
            <a:r>
              <a:rPr lang="en-US" sz="3000" b="1" dirty="0" err="1">
                <a:solidFill>
                  <a:schemeClr val="tx2"/>
                </a:solidFill>
                <a:effectLst/>
                <a:latin typeface="Times New Roman" panose="02020603050405020304" pitchFamily="18" charset="0"/>
                <a:cs typeface="Times New Roman" panose="02020603050405020304" pitchFamily="18" charset="0"/>
              </a:rPr>
              <a:t>Thực</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hiện</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giữ</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lời</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hứa</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trong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cuộc</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sống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hàng</a:t>
            </a:r>
            <a:r>
              <a:rPr lang="en-US" sz="3000" b="1" dirty="0">
                <a:solidFill>
                  <a:schemeClr val="tx2"/>
                </a:solidFill>
                <a:effectLst/>
                <a:latin typeface="Times New Roman" panose="02020603050405020304" pitchFamily="18" charset="0"/>
                <a:cs typeface="Times New Roman" panose="02020603050405020304" pitchFamily="18" charset="0"/>
              </a:rPr>
              <a:t> </a:t>
            </a:r>
            <a:r>
              <a:rPr lang="en-US" sz="3000" b="1" dirty="0" err="1">
                <a:solidFill>
                  <a:schemeClr val="tx2"/>
                </a:solidFill>
                <a:effectLst/>
                <a:latin typeface="Times New Roman" panose="02020603050405020304" pitchFamily="18" charset="0"/>
                <a:cs typeface="Times New Roman" panose="02020603050405020304" pitchFamily="18" charset="0"/>
              </a:rPr>
              <a:t>ngày</a:t>
            </a:r>
            <a:r>
              <a:rPr lang="en-US" sz="3000" b="1" dirty="0">
                <a:solidFill>
                  <a:schemeClr val="tx2"/>
                </a:solidFill>
                <a:effectLst/>
                <a:latin typeface="Times New Roman" panose="02020603050405020304" pitchFamily="18" charset="0"/>
                <a:cs typeface="Times New Roman" panose="02020603050405020304" pitchFamily="18" charset="0"/>
              </a:rPr>
              <a:t>.</a:t>
            </a:r>
            <a:endParaRPr lang="en-US" sz="3000" b="1" dirty="0">
              <a:solidFill>
                <a:schemeClr val="tx2"/>
              </a:solidFill>
              <a:latin typeface="Times New Roman" panose="02020603050405020304" pitchFamily="18" charset="0"/>
              <a:cs typeface="Times New Roman" panose="02020603050405020304" pitchFamily="18" charset="0"/>
            </a:endParaRPr>
          </a:p>
        </p:txBody>
      </p:sp>
      <p:sp>
        <p:nvSpPr>
          <p:cNvPr id="2" name="Rectangle 1"/>
          <p:cNvSpPr/>
          <p:nvPr/>
        </p:nvSpPr>
        <p:spPr>
          <a:xfrm>
            <a:off x="-2460" y="5848720"/>
            <a:ext cx="12192000" cy="1015663"/>
          </a:xfrm>
          <a:prstGeom prst="rect">
            <a:avLst/>
          </a:prstGeom>
        </p:spPr>
        <p:txBody>
          <a:bodyPr wrap="square">
            <a:spAutoFit/>
          </a:bodyPr>
          <a:lstStyle/>
          <a:p>
            <a:r>
              <a:rPr lang="nl-NL" sz="3000" b="1" dirty="0">
                <a:solidFill>
                  <a:srgbClr val="FF0000"/>
                </a:solidFill>
                <a:latin typeface="Times New Roman" panose="02020603050405020304" pitchFamily="18" charset="0"/>
                <a:ea typeface="Times New Roman" panose="02020603050405020304" pitchFamily="18" charset="0"/>
              </a:rPr>
              <a:t>* </a:t>
            </a:r>
            <a:r>
              <a:rPr lang="nl-NL" sz="3000" b="1" u="sng" dirty="0">
                <a:solidFill>
                  <a:srgbClr val="FF0000"/>
                </a:solidFill>
                <a:latin typeface="Times New Roman" panose="02020603050405020304" pitchFamily="18" charset="0"/>
                <a:ea typeface="Times New Roman" panose="02020603050405020304" pitchFamily="18" charset="0"/>
              </a:rPr>
              <a:t>Dặn dò</a:t>
            </a:r>
            <a:r>
              <a:rPr lang="nl-NL" sz="3000" b="1" dirty="0">
                <a:solidFill>
                  <a:srgbClr val="FF0000"/>
                </a:solidFill>
                <a:latin typeface="Times New Roman" panose="02020603050405020304" pitchFamily="18" charset="0"/>
                <a:ea typeface="Times New Roman" panose="02020603050405020304" pitchFamily="18" charset="0"/>
              </a:rPr>
              <a:t>: Thực hiện giữ lời hứa trong cuộc sống hàng ngày. Chuẩn bị cho chủ đề “Tích cực hoàn thành nhiệm vụ”.</a:t>
            </a:r>
            <a:endParaRPr lang="en-US" sz="3000" b="1" dirty="0">
              <a:solidFill>
                <a:srgbClr val="FF0000"/>
              </a:solidFill>
            </a:endParaRPr>
          </a:p>
        </p:txBody>
      </p:sp>
      <p:sp>
        <p:nvSpPr>
          <p:cNvPr id="4" name="TextBox 3"/>
          <p:cNvSpPr txBox="1"/>
          <p:nvPr/>
        </p:nvSpPr>
        <p:spPr>
          <a:xfrm>
            <a:off x="-2460" y="5297619"/>
            <a:ext cx="12189540"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Giữ</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từng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lời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bạn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đã</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hứa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chỉ</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hứa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những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lời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mà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bạn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có</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thể</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giữ</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được</a:t>
            </a:r>
            <a:r>
              <a:rPr lang="en-US" sz="30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6580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24"/>
          <p:cNvPicPr preferRelativeResize="0"/>
          <p:nvPr/>
        </p:nvPicPr>
        <p:blipFill rotWithShape="1">
          <a:blip r:embed="rId3">
            <a:alphaModFix/>
          </a:blip>
          <a:srcRect/>
          <a:stretch/>
        </p:blipFill>
        <p:spPr>
          <a:xfrm>
            <a:off x="0" y="41966"/>
            <a:ext cx="12192000" cy="6774068"/>
          </a:xfrm>
          <a:prstGeom prst="rect">
            <a:avLst/>
          </a:prstGeom>
          <a:noFill/>
          <a:ln>
            <a:noFill/>
          </a:ln>
        </p:spPr>
      </p:pic>
      <p:sp>
        <p:nvSpPr>
          <p:cNvPr id="593" name="Google Shape;593;p24"/>
          <p:cNvSpPr txBox="1"/>
          <p:nvPr/>
        </p:nvSpPr>
        <p:spPr>
          <a:xfrm>
            <a:off x="622859" y="1888255"/>
            <a:ext cx="10946282"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54BAC6"/>
                </a:solidFill>
                <a:latin typeface="Times New Roman" panose="02020603050405020304" pitchFamily="18" charset="0"/>
                <a:ea typeface="Arial"/>
                <a:cs typeface="Times New Roman" panose="02020603050405020304" pitchFamily="18" charset="0"/>
                <a:sym typeface="Arial"/>
              </a:rPr>
              <a:t>CHÀO TẠM BIỆT CÁC BẠN NHỎ</a:t>
            </a:r>
            <a:endParaRPr sz="5400" b="1">
              <a:solidFill>
                <a:srgbClr val="54BAC6"/>
              </a:solidFill>
              <a:latin typeface="Times New Roman" panose="02020603050405020304" pitchFamily="18" charset="0"/>
              <a:ea typeface="Arial"/>
              <a:cs typeface="Times New Roman" panose="02020603050405020304" pitchFamily="18" charset="0"/>
              <a:sym typeface="Arial"/>
            </a:endParaRPr>
          </a:p>
        </p:txBody>
      </p:sp>
      <p:sp>
        <p:nvSpPr>
          <p:cNvPr id="595" name="Google Shape;595;p24"/>
          <p:cNvSpPr txBox="1"/>
          <p:nvPr/>
        </p:nvSpPr>
        <p:spPr>
          <a:xfrm>
            <a:off x="3451237" y="3314657"/>
            <a:ext cx="544572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2400">
                <a:solidFill>
                  <a:schemeClr val="lt1"/>
                </a:solidFill>
                <a:latin typeface="Arial"/>
                <a:ea typeface="Arial"/>
                <a:cs typeface="Arial"/>
                <a:sym typeface="Arial"/>
              </a:rPr>
              <a:t>卡/通/教/育/类/模/板</a:t>
            </a:r>
            <a:endParaRPr sz="2400">
              <a:solidFill>
                <a:schemeClr val="lt1"/>
              </a:solidFill>
              <a:latin typeface="Arial"/>
              <a:ea typeface="Arial"/>
              <a:cs typeface="Arial"/>
              <a:sym typeface="Arial"/>
            </a:endParaRPr>
          </a:p>
        </p:txBody>
      </p:sp>
      <p:pic>
        <p:nvPicPr>
          <p:cNvPr id="603" name="Google Shape;603;p24"/>
          <p:cNvPicPr preferRelativeResize="0"/>
          <p:nvPr/>
        </p:nvPicPr>
        <p:blipFill rotWithShape="1">
          <a:blip r:embed="rId4">
            <a:alphaModFix/>
          </a:blip>
          <a:srcRect/>
          <a:stretch/>
        </p:blipFill>
        <p:spPr>
          <a:xfrm>
            <a:off x="-598752" y="2567621"/>
            <a:ext cx="5066215" cy="50662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750"/>
                                        <p:tgtEl>
                                          <p:spTgt spid="59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593"/>
                                        </p:tgtEl>
                                        <p:attrNameLst>
                                          <p:attrName>style.visibility</p:attrName>
                                        </p:attrNameLst>
                                      </p:cBhvr>
                                      <p:to>
                                        <p:strVal val="visible"/>
                                      </p:to>
                                    </p:set>
                                    <p:animEffect transition="in" filter="fade">
                                      <p:cBhvr>
                                        <p:cTn id="11" dur="500"/>
                                        <p:tgtEl>
                                          <p:spTgt spid="593"/>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595"/>
                                        </p:tgtEl>
                                        <p:attrNameLst>
                                          <p:attrName>style.visibility</p:attrName>
                                        </p:attrNameLst>
                                      </p:cBhvr>
                                      <p:to>
                                        <p:strVal val="visible"/>
                                      </p:to>
                                    </p:set>
                                    <p:animEffect transition="in" filter="fade">
                                      <p:cBhvr>
                                        <p:cTn id="15" dur="25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Hộp Văn bản 5">
            <a:extLst>
              <a:ext uri="{FF2B5EF4-FFF2-40B4-BE49-F238E27FC236}">
                <a16:creationId xmlns:a16="http://schemas.microsoft.com/office/drawing/2014/main" xmlns="" id="{3D792679-7C7A-7181-3336-E3B603D2C47D}"/>
              </a:ext>
            </a:extLst>
          </p:cNvPr>
          <p:cNvSpPr txBox="1"/>
          <p:nvPr/>
        </p:nvSpPr>
        <p:spPr>
          <a:xfrm>
            <a:off x="586154" y="2027512"/>
            <a:ext cx="12192000" cy="613245"/>
          </a:xfrm>
          <a:prstGeom prst="rect">
            <a:avLst/>
          </a:prstGeom>
          <a:noFill/>
        </p:spPr>
        <p:txBody>
          <a:bodyPr wrap="square" rtlCol="0">
            <a:spAutoFit/>
          </a:bodyPr>
          <a:lstStyle/>
          <a:p>
            <a:pPr algn="just">
              <a:lnSpc>
                <a:spcPct val="115000"/>
              </a:lnSpc>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7">
            <a:extLst>
              <a:ext uri="{FF2B5EF4-FFF2-40B4-BE49-F238E27FC236}">
                <a16:creationId xmlns:a16="http://schemas.microsoft.com/office/drawing/2014/main" xmlns="" id="{60C1FF4B-AEC4-3E08-CB15-06D1C3CCE376}"/>
              </a:ext>
            </a:extLst>
          </p:cNvPr>
          <p:cNvSpPr txBox="1"/>
          <p:nvPr/>
        </p:nvSpPr>
        <p:spPr>
          <a:xfrm>
            <a:off x="586154" y="2990380"/>
            <a:ext cx="12192000" cy="613245"/>
          </a:xfrm>
          <a:prstGeom prst="rect">
            <a:avLst/>
          </a:prstGeom>
          <a:noFill/>
        </p:spPr>
        <p:txBody>
          <a:bodyPr wrap="square" rtlCol="0">
            <a:spAutoFit/>
          </a:bodyPr>
          <a:lstStyle/>
          <a:p>
            <a:pPr lvl="0" algn="just">
              <a:lnSpc>
                <a:spcPct val="115000"/>
              </a:lnSpc>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hứa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59595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078523" y="246687"/>
            <a:ext cx="10257692" cy="1810752"/>
          </a:xfrm>
          <a:prstGeom prst="rect">
            <a:avLst/>
          </a:prstGeom>
        </p:spPr>
        <p:txBody>
          <a:bodyPr wrap="square">
            <a:spAutoFit/>
          </a:bodyPr>
          <a:lstStyle/>
          <a:p>
            <a:pPr lvl="0" algn="ctr" defTabSz="609539">
              <a:lnSpc>
                <a:spcPts val="4346"/>
              </a:lnSpc>
              <a:defRPr/>
            </a:pPr>
            <a:r>
              <a:rPr lang="en-US" sz="4000" spc="-39" dirty="0" err="1">
                <a:solidFill>
                  <a:schemeClr val="bg2">
                    <a:lumMod val="10000"/>
                  </a:schemeClr>
                </a:solidFill>
                <a:latin typeface="Times New Roman" pitchFamily="18" charset="0"/>
                <a:cs typeface="Times New Roman" pitchFamily="18" charset="0"/>
              </a:rPr>
              <a:t>Thứ</a:t>
            </a:r>
            <a:r>
              <a:rPr lang="en-US" sz="4000" spc="-39" dirty="0">
                <a:solidFill>
                  <a:schemeClr val="bg2">
                    <a:lumMod val="10000"/>
                  </a:schemeClr>
                </a:solidFill>
                <a:latin typeface="Times New Roman" pitchFamily="18" charset="0"/>
                <a:cs typeface="Times New Roman" pitchFamily="18" charset="0"/>
              </a:rPr>
              <a:t>  </a:t>
            </a:r>
            <a:r>
              <a:rPr lang="en-US" sz="4000" spc="-39" dirty="0" err="1" smtClean="0">
                <a:solidFill>
                  <a:schemeClr val="bg2">
                    <a:lumMod val="10000"/>
                  </a:schemeClr>
                </a:solidFill>
                <a:latin typeface="Times New Roman" pitchFamily="18" charset="0"/>
                <a:cs typeface="Times New Roman" pitchFamily="18" charset="0"/>
              </a:rPr>
              <a:t>hai</a:t>
            </a:r>
            <a:r>
              <a:rPr lang="en-US" sz="4000" spc="-39" dirty="0" smtClean="0">
                <a:solidFill>
                  <a:schemeClr val="bg2">
                    <a:lumMod val="10000"/>
                  </a:schemeClr>
                </a:solidFill>
                <a:latin typeface="Times New Roman" pitchFamily="18" charset="0"/>
                <a:cs typeface="Times New Roman" pitchFamily="18" charset="0"/>
              </a:rPr>
              <a:t> , </a:t>
            </a:r>
            <a:r>
              <a:rPr lang="en-US" sz="4000" spc="-39" dirty="0" err="1" smtClean="0">
                <a:solidFill>
                  <a:schemeClr val="bg2">
                    <a:lumMod val="10000"/>
                  </a:schemeClr>
                </a:solidFill>
                <a:latin typeface="Times New Roman" pitchFamily="18" charset="0"/>
                <a:cs typeface="Times New Roman" pitchFamily="18" charset="0"/>
              </a:rPr>
              <a:t>ngày</a:t>
            </a:r>
            <a:r>
              <a:rPr lang="en-US" sz="4000" spc="-39" dirty="0" smtClean="0">
                <a:solidFill>
                  <a:schemeClr val="bg2">
                    <a:lumMod val="10000"/>
                  </a:schemeClr>
                </a:solidFill>
                <a:latin typeface="Times New Roman" pitchFamily="18" charset="0"/>
                <a:cs typeface="Times New Roman" pitchFamily="18" charset="0"/>
              </a:rPr>
              <a:t> 29 </a:t>
            </a:r>
            <a:r>
              <a:rPr lang="en-US" sz="4000" spc="-39" dirty="0" err="1" smtClean="0">
                <a:solidFill>
                  <a:schemeClr val="bg2">
                    <a:lumMod val="10000"/>
                  </a:schemeClr>
                </a:solidFill>
                <a:latin typeface="Times New Roman" pitchFamily="18" charset="0"/>
                <a:cs typeface="Times New Roman" pitchFamily="18" charset="0"/>
              </a:rPr>
              <a:t>tháng</a:t>
            </a:r>
            <a:r>
              <a:rPr lang="en-US" sz="4000" spc="-39" dirty="0" smtClean="0">
                <a:solidFill>
                  <a:schemeClr val="bg2">
                    <a:lumMod val="10000"/>
                  </a:schemeClr>
                </a:solidFill>
                <a:latin typeface="Times New Roman" pitchFamily="18" charset="0"/>
                <a:cs typeface="Times New Roman" pitchFamily="18" charset="0"/>
              </a:rPr>
              <a:t> 11 </a:t>
            </a:r>
            <a:r>
              <a:rPr lang="en-US" sz="4000" spc="-39" dirty="0" err="1">
                <a:solidFill>
                  <a:schemeClr val="bg2">
                    <a:lumMod val="10000"/>
                  </a:schemeClr>
                </a:solidFill>
                <a:latin typeface="Times New Roman" pitchFamily="18" charset="0"/>
                <a:cs typeface="Times New Roman" pitchFamily="18" charset="0"/>
              </a:rPr>
              <a:t>năm</a:t>
            </a:r>
            <a:r>
              <a:rPr lang="en-US" sz="4000" spc="-39" dirty="0">
                <a:solidFill>
                  <a:schemeClr val="bg2">
                    <a:lumMod val="10000"/>
                  </a:schemeClr>
                </a:solidFill>
                <a:latin typeface="Times New Roman" pitchFamily="18" charset="0"/>
                <a:cs typeface="Times New Roman" pitchFamily="18" charset="0"/>
              </a:rPr>
              <a:t> </a:t>
            </a:r>
            <a:r>
              <a:rPr lang="en-US" sz="4000" spc="-39" dirty="0" smtClean="0">
                <a:solidFill>
                  <a:schemeClr val="bg2">
                    <a:lumMod val="10000"/>
                  </a:schemeClr>
                </a:solidFill>
                <a:latin typeface="Times New Roman" pitchFamily="18" charset="0"/>
                <a:cs typeface="Times New Roman" pitchFamily="18" charset="0"/>
              </a:rPr>
              <a:t>2023</a:t>
            </a:r>
          </a:p>
          <a:p>
            <a:pPr algn="ctr"/>
            <a:r>
              <a:rPr lang="en-US" sz="36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MÔN : </a:t>
            </a:r>
            <a:r>
              <a:rPr lang="en-US" sz="3600" dirty="0">
                <a:solidFill>
                  <a:schemeClr val="bg2">
                    <a:lumMod val="10000"/>
                  </a:schemeClr>
                </a:solidFill>
                <a:latin typeface="Times New Roman" panose="02020603050405020304" pitchFamily="18" charset="0"/>
                <a:cs typeface="Times New Roman" panose="02020603050405020304" pitchFamily="18" charset="0"/>
              </a:rPr>
              <a:t>ĐẠO ĐỨC </a:t>
            </a:r>
          </a:p>
          <a:p>
            <a:pPr lvl="0" algn="ctr" defTabSz="609539">
              <a:lnSpc>
                <a:spcPts val="4346"/>
              </a:lnSpc>
              <a:defRPr/>
            </a:pPr>
            <a:endParaRPr lang="en-US" sz="4000" spc="-39" dirty="0">
              <a:solidFill>
                <a:schemeClr val="bg2">
                  <a:lumMod val="1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499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2554" y="2293496"/>
            <a:ext cx="7620000" cy="707886"/>
          </a:xfrm>
          <a:prstGeom prst="rect">
            <a:avLst/>
          </a:prstGeom>
        </p:spPr>
        <p:txBody>
          <a:bodyPr wrap="square">
            <a:spAutoFit/>
          </a:bodyPr>
          <a:lstStyle/>
          <a:p>
            <a:pPr algn="ctr"/>
            <a:r>
              <a:rPr lang="en-US" sz="4000" b="1" dirty="0" smtClean="0">
                <a:solidFill>
                  <a:schemeClr val="bg2">
                    <a:lumMod val="10000"/>
                  </a:schemeClr>
                </a:solidFill>
                <a:latin typeface="Times New Roman" panose="02020603050405020304" pitchFamily="18" charset="0"/>
                <a:ea typeface="Tahoma" panose="020B0604030504040204" pitchFamily="34" charset="0"/>
                <a:cs typeface="Times New Roman" panose="02020603050405020304" pitchFamily="18" charset="0"/>
              </a:rPr>
              <a:t>BÀI </a:t>
            </a:r>
            <a:r>
              <a:rPr lang="en-US" sz="4000" b="1" dirty="0">
                <a:solidFill>
                  <a:schemeClr val="bg2">
                    <a:lumMod val="10000"/>
                  </a:schemeClr>
                </a:solidFill>
                <a:latin typeface="Times New Roman" panose="02020603050405020304" pitchFamily="18" charset="0"/>
                <a:ea typeface="Tahoma" panose="020B0604030504040204" pitchFamily="34" charset="0"/>
                <a:cs typeface="Times New Roman" panose="02020603050405020304" pitchFamily="18" charset="0"/>
              </a:rPr>
              <a:t>5: GIỮ LỜI HỨA (TIẾT 3)</a:t>
            </a:r>
            <a:endParaRPr lang="en-US" sz="4000" b="1" dirty="0">
              <a:solidFill>
                <a:schemeClr val="bg2">
                  <a:lumMod val="1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Rectangle 2"/>
          <p:cNvSpPr/>
          <p:nvPr/>
        </p:nvSpPr>
        <p:spPr>
          <a:xfrm>
            <a:off x="1078523" y="246687"/>
            <a:ext cx="10257692" cy="1746632"/>
          </a:xfrm>
          <a:prstGeom prst="rect">
            <a:avLst/>
          </a:prstGeom>
        </p:spPr>
        <p:txBody>
          <a:bodyPr wrap="square">
            <a:spAutoFit/>
          </a:bodyPr>
          <a:lstStyle/>
          <a:p>
            <a:pPr lvl="0" algn="ctr" defTabSz="609539">
              <a:lnSpc>
                <a:spcPts val="4346"/>
              </a:lnSpc>
              <a:defRPr/>
            </a:pPr>
            <a:r>
              <a:rPr lang="en-US" sz="3600" b="1" spc="-39" dirty="0" err="1">
                <a:solidFill>
                  <a:schemeClr val="bg2">
                    <a:lumMod val="10000"/>
                  </a:schemeClr>
                </a:solidFill>
                <a:latin typeface="Times New Roman" pitchFamily="18" charset="0"/>
                <a:cs typeface="Times New Roman" pitchFamily="18" charset="0"/>
              </a:rPr>
              <a:t>Thứ</a:t>
            </a:r>
            <a:r>
              <a:rPr lang="en-US" sz="3600" b="1" spc="-39" dirty="0">
                <a:solidFill>
                  <a:schemeClr val="bg2">
                    <a:lumMod val="10000"/>
                  </a:schemeClr>
                </a:solidFill>
                <a:latin typeface="Times New Roman" pitchFamily="18" charset="0"/>
                <a:cs typeface="Times New Roman" pitchFamily="18" charset="0"/>
              </a:rPr>
              <a:t>  </a:t>
            </a:r>
            <a:r>
              <a:rPr lang="en-US" sz="3600" b="1" spc="-39" dirty="0" err="1" smtClean="0">
                <a:solidFill>
                  <a:schemeClr val="bg2">
                    <a:lumMod val="10000"/>
                  </a:schemeClr>
                </a:solidFill>
                <a:latin typeface="Times New Roman" pitchFamily="18" charset="0"/>
                <a:cs typeface="Times New Roman" pitchFamily="18" charset="0"/>
              </a:rPr>
              <a:t>hai</a:t>
            </a:r>
            <a:r>
              <a:rPr lang="en-US" sz="3600" b="1" spc="-39" dirty="0" smtClean="0">
                <a:solidFill>
                  <a:schemeClr val="bg2">
                    <a:lumMod val="10000"/>
                  </a:schemeClr>
                </a:solidFill>
                <a:latin typeface="Times New Roman" pitchFamily="18" charset="0"/>
                <a:cs typeface="Times New Roman" pitchFamily="18" charset="0"/>
              </a:rPr>
              <a:t> , </a:t>
            </a:r>
            <a:r>
              <a:rPr lang="en-US" sz="3600" b="1" spc="-39" dirty="0" err="1" smtClean="0">
                <a:solidFill>
                  <a:schemeClr val="bg2">
                    <a:lumMod val="10000"/>
                  </a:schemeClr>
                </a:solidFill>
                <a:latin typeface="Times New Roman" pitchFamily="18" charset="0"/>
                <a:cs typeface="Times New Roman" pitchFamily="18" charset="0"/>
              </a:rPr>
              <a:t>ngày</a:t>
            </a:r>
            <a:r>
              <a:rPr lang="en-US" sz="3600" b="1" spc="-39" dirty="0" smtClean="0">
                <a:solidFill>
                  <a:schemeClr val="bg2">
                    <a:lumMod val="10000"/>
                  </a:schemeClr>
                </a:solidFill>
                <a:latin typeface="Times New Roman" pitchFamily="18" charset="0"/>
                <a:cs typeface="Times New Roman" pitchFamily="18" charset="0"/>
              </a:rPr>
              <a:t> 29 </a:t>
            </a:r>
            <a:r>
              <a:rPr lang="en-US" sz="3600" b="1" spc="-39" dirty="0" err="1" smtClean="0">
                <a:solidFill>
                  <a:schemeClr val="bg2">
                    <a:lumMod val="10000"/>
                  </a:schemeClr>
                </a:solidFill>
                <a:latin typeface="Times New Roman" pitchFamily="18" charset="0"/>
                <a:cs typeface="Times New Roman" pitchFamily="18" charset="0"/>
              </a:rPr>
              <a:t>tháng</a:t>
            </a:r>
            <a:r>
              <a:rPr lang="en-US" sz="3600" b="1" spc="-39" dirty="0" smtClean="0">
                <a:solidFill>
                  <a:schemeClr val="bg2">
                    <a:lumMod val="10000"/>
                  </a:schemeClr>
                </a:solidFill>
                <a:latin typeface="Times New Roman" pitchFamily="18" charset="0"/>
                <a:cs typeface="Times New Roman" pitchFamily="18" charset="0"/>
              </a:rPr>
              <a:t> 11 </a:t>
            </a:r>
            <a:r>
              <a:rPr lang="en-US" sz="3600" b="1" spc="-39" dirty="0" err="1">
                <a:solidFill>
                  <a:schemeClr val="bg2">
                    <a:lumMod val="10000"/>
                  </a:schemeClr>
                </a:solidFill>
                <a:latin typeface="Times New Roman" pitchFamily="18" charset="0"/>
                <a:cs typeface="Times New Roman" pitchFamily="18" charset="0"/>
              </a:rPr>
              <a:t>năm</a:t>
            </a:r>
            <a:r>
              <a:rPr lang="en-US" sz="3600" b="1" spc="-39" dirty="0">
                <a:solidFill>
                  <a:schemeClr val="bg2">
                    <a:lumMod val="10000"/>
                  </a:schemeClr>
                </a:solidFill>
                <a:latin typeface="Times New Roman" pitchFamily="18" charset="0"/>
                <a:cs typeface="Times New Roman" pitchFamily="18" charset="0"/>
              </a:rPr>
              <a:t> </a:t>
            </a:r>
            <a:r>
              <a:rPr lang="en-US" sz="3600" b="1" spc="-39" dirty="0" smtClean="0">
                <a:solidFill>
                  <a:schemeClr val="bg2">
                    <a:lumMod val="10000"/>
                  </a:schemeClr>
                </a:solidFill>
                <a:latin typeface="Times New Roman" pitchFamily="18" charset="0"/>
                <a:cs typeface="Times New Roman" pitchFamily="18" charset="0"/>
              </a:rPr>
              <a:t>2023</a:t>
            </a:r>
          </a:p>
          <a:p>
            <a:pPr lvl="0" algn="ctr" defTabSz="609539">
              <a:lnSpc>
                <a:spcPts val="4346"/>
              </a:lnSpc>
              <a:defRPr/>
            </a:pPr>
            <a:endParaRPr lang="en-US" sz="3600" b="1" spc="-39" dirty="0">
              <a:solidFill>
                <a:schemeClr val="bg2">
                  <a:lumMod val="10000"/>
                </a:schemeClr>
              </a:solidFill>
              <a:latin typeface="Times New Roman" pitchFamily="18" charset="0"/>
              <a:cs typeface="Times New Roman" pitchFamily="18" charset="0"/>
            </a:endParaRPr>
          </a:p>
          <a:p>
            <a:pPr algn="ctr"/>
            <a:r>
              <a:rPr lang="en-US" sz="3600" b="1"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MÔN : </a:t>
            </a:r>
            <a:r>
              <a:rPr lang="en-US" sz="3600" b="1" dirty="0">
                <a:solidFill>
                  <a:schemeClr val="bg2">
                    <a:lumMod val="10000"/>
                  </a:schemeClr>
                </a:solidFill>
                <a:latin typeface="Times New Roman" panose="02020603050405020304" pitchFamily="18" charset="0"/>
                <a:cs typeface="Times New Roman" panose="02020603050405020304" pitchFamily="18" charset="0"/>
              </a:rPr>
              <a:t>ĐẠO ĐỨC </a:t>
            </a:r>
            <a:endParaRPr lang="en-US" sz="36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4" name="Hộp Văn bản 2">
            <a:extLst>
              <a:ext uri="{FF2B5EF4-FFF2-40B4-BE49-F238E27FC236}">
                <a16:creationId xmlns:a16="http://schemas.microsoft.com/office/drawing/2014/main" xmlns="" id="{18525877-BE80-4ED6-9559-7A1A5397A057}"/>
              </a:ext>
            </a:extLst>
          </p:cNvPr>
          <p:cNvSpPr txBox="1"/>
          <p:nvPr/>
        </p:nvSpPr>
        <p:spPr>
          <a:xfrm>
            <a:off x="2719375" y="3383883"/>
            <a:ext cx="6975987" cy="707886"/>
          </a:xfrm>
          <a:prstGeom prst="rect">
            <a:avLst/>
          </a:prstGeom>
          <a:noFill/>
        </p:spPr>
        <p:txBody>
          <a:bodyPr wrap="square" rtlCol="0">
            <a:spAutoFit/>
          </a:bodyPr>
          <a:lstStyle/>
          <a:p>
            <a:pPr algn="ctr"/>
            <a:r>
              <a:rPr lang="en-US" sz="4000" b="1" dirty="0">
                <a:solidFill>
                  <a:schemeClr val="bg2">
                    <a:lumMod val="10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421610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45BD3B74-EF3A-4648-9647-F6BB69AAC158}"/>
              </a:ext>
            </a:extLst>
          </p:cNvPr>
          <p:cNvSpPr txBox="1"/>
          <p:nvPr/>
        </p:nvSpPr>
        <p:spPr>
          <a:xfrm>
            <a:off x="-121669" y="0"/>
            <a:ext cx="12908523" cy="553998"/>
          </a:xfrm>
          <a:prstGeom prst="rect">
            <a:avLst/>
          </a:prstGeom>
          <a:noFill/>
        </p:spPr>
        <p:txBody>
          <a:bodyPr wrap="square">
            <a:spAutoFit/>
          </a:bodyPr>
          <a:lstStyle/>
          <a:p>
            <a:r>
              <a:rPr lang="en-US" sz="3000" b="1" u="sng" dirty="0" err="1">
                <a:solidFill>
                  <a:schemeClr val="tx2"/>
                </a:solidFill>
                <a:effectLst/>
                <a:latin typeface="Times New Roman" panose="02020603050405020304" pitchFamily="18" charset="0"/>
                <a:cs typeface="Times New Roman" panose="02020603050405020304" pitchFamily="18" charset="0"/>
              </a:rPr>
              <a:t>Bài</a:t>
            </a:r>
            <a:r>
              <a:rPr lang="vi-VN" sz="3000" b="1" u="sng" dirty="0">
                <a:solidFill>
                  <a:schemeClr val="tx2"/>
                </a:solidFill>
                <a:effectLst/>
                <a:latin typeface="Times New Roman" panose="02020603050405020304" pitchFamily="18" charset="0"/>
                <a:cs typeface="Times New Roman" panose="02020603050405020304" pitchFamily="18" charset="0"/>
              </a:rPr>
              <a:t> 1</a:t>
            </a:r>
            <a:r>
              <a:rPr lang="vi-VN" sz="3000" b="1" dirty="0">
                <a:solidFill>
                  <a:schemeClr val="tx2"/>
                </a:solidFill>
                <a:effectLst/>
                <a:latin typeface="Times New Roman" panose="02020603050405020304" pitchFamily="18" charset="0"/>
                <a:cs typeface="Times New Roman" panose="02020603050405020304" pitchFamily="18" charset="0"/>
              </a:rPr>
              <a:t>. Em </a:t>
            </a:r>
            <a:r>
              <a:rPr lang="vi-VN" sz="3000" b="1" dirty="0" err="1">
                <a:solidFill>
                  <a:schemeClr val="tx2"/>
                </a:solidFill>
                <a:effectLst/>
                <a:latin typeface="Times New Roman" panose="02020603050405020304" pitchFamily="18" charset="0"/>
                <a:cs typeface="Times New Roman" panose="02020603050405020304" pitchFamily="18" charset="0"/>
              </a:rPr>
              <a:t>đồng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tình</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hoặc</a:t>
            </a:r>
            <a:r>
              <a:rPr lang="vi-VN" sz="3000" b="1" dirty="0">
                <a:solidFill>
                  <a:schemeClr val="tx2"/>
                </a:solidFill>
                <a:effectLst/>
                <a:latin typeface="Times New Roman" panose="02020603050405020304" pitchFamily="18" charset="0"/>
                <a:cs typeface="Times New Roman" panose="02020603050405020304" pitchFamily="18" charset="0"/>
              </a:rPr>
              <a:t> không </a:t>
            </a:r>
            <a:r>
              <a:rPr lang="vi-VN" sz="3000" b="1" dirty="0" err="1">
                <a:solidFill>
                  <a:schemeClr val="tx2"/>
                </a:solidFill>
                <a:effectLst/>
                <a:latin typeface="Times New Roman" panose="02020603050405020304" pitchFamily="18" charset="0"/>
                <a:cs typeface="Times New Roman" panose="02020603050405020304" pitchFamily="18" charset="0"/>
              </a:rPr>
              <a:t>đồng</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tình</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với</a:t>
            </a:r>
            <a:r>
              <a:rPr lang="vi-VN" sz="3000" b="1" dirty="0">
                <a:solidFill>
                  <a:schemeClr val="tx2"/>
                </a:solidFill>
                <a:effectLst/>
                <a:latin typeface="Times New Roman" panose="02020603050405020304" pitchFamily="18" charset="0"/>
                <a:cs typeface="Times New Roman" panose="02020603050405020304" pitchFamily="18" charset="0"/>
              </a:rPr>
              <a:t> ý </a:t>
            </a:r>
            <a:r>
              <a:rPr lang="vi-VN" sz="3000" b="1" dirty="0" err="1">
                <a:solidFill>
                  <a:schemeClr val="tx2"/>
                </a:solidFill>
                <a:effectLst/>
                <a:latin typeface="Times New Roman" panose="02020603050405020304" pitchFamily="18" charset="0"/>
                <a:cs typeface="Times New Roman" panose="02020603050405020304" pitchFamily="18" charset="0"/>
              </a:rPr>
              <a:t>kiến</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nào</a:t>
            </a:r>
            <a:r>
              <a:rPr lang="vi-VN" sz="3000" b="1" dirty="0">
                <a:solidFill>
                  <a:schemeClr val="tx2"/>
                </a:solidFill>
                <a:effectLst/>
                <a:latin typeface="Times New Roman" panose="02020603050405020304" pitchFamily="18" charset="0"/>
                <a:cs typeface="Times New Roman" panose="02020603050405020304" pitchFamily="18" charset="0"/>
              </a:rPr>
              <a:t> </a:t>
            </a:r>
            <a:r>
              <a:rPr lang="vi-VN" sz="3000" b="1" dirty="0" err="1">
                <a:solidFill>
                  <a:schemeClr val="tx2"/>
                </a:solidFill>
                <a:effectLst/>
                <a:latin typeface="Times New Roman" panose="02020603050405020304" pitchFamily="18" charset="0"/>
                <a:cs typeface="Times New Roman" panose="02020603050405020304" pitchFamily="18" charset="0"/>
              </a:rPr>
              <a:t>dưới</a:t>
            </a:r>
            <a:r>
              <a:rPr lang="vi-VN" sz="3000" b="1" dirty="0">
                <a:solidFill>
                  <a:schemeClr val="tx2"/>
                </a:solidFill>
                <a:effectLst/>
                <a:latin typeface="Times New Roman" panose="02020603050405020304" pitchFamily="18" charset="0"/>
                <a:cs typeface="Times New Roman" panose="02020603050405020304" pitchFamily="18" charset="0"/>
              </a:rPr>
              <a:t> đây? </a:t>
            </a:r>
            <a:r>
              <a:rPr lang="vi-VN" sz="3000" b="1" dirty="0" err="1">
                <a:solidFill>
                  <a:schemeClr val="tx2"/>
                </a:solidFill>
                <a:effectLst/>
                <a:latin typeface="Times New Roman" panose="02020603050405020304" pitchFamily="18" charset="0"/>
                <a:cs typeface="Times New Roman" panose="02020603050405020304" pitchFamily="18" charset="0"/>
              </a:rPr>
              <a:t>Vì</a:t>
            </a:r>
            <a:r>
              <a:rPr lang="vi-VN" sz="3000" b="1" dirty="0">
                <a:solidFill>
                  <a:schemeClr val="tx2"/>
                </a:solidFill>
                <a:effectLst/>
                <a:latin typeface="Times New Roman" panose="02020603050405020304" pitchFamily="18" charset="0"/>
                <a:cs typeface="Times New Roman" panose="02020603050405020304" pitchFamily="18" charset="0"/>
              </a:rPr>
              <a:t> sao?</a:t>
            </a:r>
            <a:endParaRPr lang="en-US" sz="3000" b="1" dirty="0">
              <a:solidFill>
                <a:schemeClr val="tx2"/>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xmlns="" id="{BEF8BEA5-FEE7-45BB-A2A9-E00275C79530}"/>
              </a:ext>
            </a:extLst>
          </p:cNvPr>
          <p:cNvPicPr>
            <a:picLocks noChangeAspect="1"/>
          </p:cNvPicPr>
          <p:nvPr/>
        </p:nvPicPr>
        <p:blipFill>
          <a:blip r:embed="rId2"/>
          <a:stretch>
            <a:fillRect/>
          </a:stretch>
        </p:blipFill>
        <p:spPr>
          <a:xfrm>
            <a:off x="14752" y="553998"/>
            <a:ext cx="9176757" cy="3030789"/>
          </a:xfrm>
          <a:prstGeom prst="rect">
            <a:avLst/>
          </a:prstGeom>
        </p:spPr>
      </p:pic>
      <p:pic>
        <p:nvPicPr>
          <p:cNvPr id="5" name="Hình ảnh 4">
            <a:extLst>
              <a:ext uri="{FF2B5EF4-FFF2-40B4-BE49-F238E27FC236}">
                <a16:creationId xmlns:a16="http://schemas.microsoft.com/office/drawing/2014/main" xmlns="" id="{DC0AFC22-D13D-48DF-A20D-D650F6AF41EA}"/>
              </a:ext>
            </a:extLst>
          </p:cNvPr>
          <p:cNvPicPr>
            <a:picLocks noChangeAspect="1"/>
          </p:cNvPicPr>
          <p:nvPr/>
        </p:nvPicPr>
        <p:blipFill>
          <a:blip r:embed="rId3"/>
          <a:stretch>
            <a:fillRect/>
          </a:stretch>
        </p:blipFill>
        <p:spPr>
          <a:xfrm>
            <a:off x="14752" y="3428999"/>
            <a:ext cx="9176747" cy="3429001"/>
          </a:xfrm>
          <a:prstGeom prst="rect">
            <a:avLst/>
          </a:prstGeom>
        </p:spPr>
      </p:pic>
      <p:cxnSp>
        <p:nvCxnSpPr>
          <p:cNvPr id="7" name="Đường nối Thẳng 6">
            <a:extLst>
              <a:ext uri="{FF2B5EF4-FFF2-40B4-BE49-F238E27FC236}">
                <a16:creationId xmlns:a16="http://schemas.microsoft.com/office/drawing/2014/main" xmlns="" id="{0BA55815-9395-4705-9CC5-AF25E96709CF}"/>
              </a:ext>
            </a:extLst>
          </p:cNvPr>
          <p:cNvCxnSpPr>
            <a:cxnSpLocks/>
          </p:cNvCxnSpPr>
          <p:nvPr/>
        </p:nvCxnSpPr>
        <p:spPr>
          <a:xfrm>
            <a:off x="1710815" y="478335"/>
            <a:ext cx="15780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Đường nối Thẳng 9">
            <a:extLst>
              <a:ext uri="{FF2B5EF4-FFF2-40B4-BE49-F238E27FC236}">
                <a16:creationId xmlns:a16="http://schemas.microsoft.com/office/drawing/2014/main" xmlns="" id="{08D4B3C5-0064-40A7-A2C4-04C5CA9D1EE1}"/>
              </a:ext>
            </a:extLst>
          </p:cNvPr>
          <p:cNvCxnSpPr/>
          <p:nvPr/>
        </p:nvCxnSpPr>
        <p:spPr>
          <a:xfrm>
            <a:off x="4188544" y="478335"/>
            <a:ext cx="2595716"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Đường nối Thẳng 9">
            <a:extLst>
              <a:ext uri="{FF2B5EF4-FFF2-40B4-BE49-F238E27FC236}">
                <a16:creationId xmlns:a16="http://schemas.microsoft.com/office/drawing/2014/main" xmlns="" id="{08D4B3C5-0064-40A7-A2C4-04C5CA9D1EE1}"/>
              </a:ext>
            </a:extLst>
          </p:cNvPr>
          <p:cNvCxnSpPr/>
          <p:nvPr/>
        </p:nvCxnSpPr>
        <p:spPr>
          <a:xfrm>
            <a:off x="11032179" y="476071"/>
            <a:ext cx="1088571"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697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797" y="0"/>
            <a:ext cx="8467106" cy="530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939606"/>
            <a:ext cx="12191999" cy="2400657"/>
          </a:xfrm>
          <a:prstGeom prst="rect">
            <a:avLst/>
          </a:prstGeom>
        </p:spPr>
        <p:txBody>
          <a:bodyPr wrap="square">
            <a:spAutoFit/>
          </a:bodyPr>
          <a:lstStyle/>
          <a:p>
            <a:pPr algn="just"/>
            <a:r>
              <a:rPr lang="en-US" sz="3000" b="1" dirty="0" err="1">
                <a:solidFill>
                  <a:schemeClr val="tx2"/>
                </a:solidFill>
                <a:latin typeface="Times New Roman" panose="02020603050405020304" pitchFamily="18" charset="0"/>
                <a:cs typeface="Times New Roman" panose="02020603050405020304" pitchFamily="18" charset="0"/>
              </a:rPr>
              <a:t>Em</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đồng</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tình</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với</a:t>
            </a:r>
            <a:r>
              <a:rPr lang="en-US" sz="3000" b="1" dirty="0">
                <a:solidFill>
                  <a:schemeClr val="tx2"/>
                </a:solidFill>
                <a:latin typeface="Times New Roman" panose="02020603050405020304" pitchFamily="18" charset="0"/>
                <a:cs typeface="Times New Roman" panose="02020603050405020304" pitchFamily="18" charset="0"/>
              </a:rPr>
              <a:t> ý </a:t>
            </a:r>
            <a:r>
              <a:rPr lang="en-US" sz="3000" b="1" dirty="0" err="1">
                <a:solidFill>
                  <a:schemeClr val="tx2"/>
                </a:solidFill>
                <a:latin typeface="Times New Roman" panose="02020603050405020304" pitchFamily="18" charset="0"/>
                <a:cs typeface="Times New Roman" panose="02020603050405020304" pitchFamily="18" charset="0"/>
              </a:rPr>
              <a:t>kiến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của</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bạn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Tuấn</a:t>
            </a:r>
            <a:r>
              <a:rPr lang="en-US" sz="3000" b="1" dirty="0">
                <a:solidFill>
                  <a:schemeClr val="tx2"/>
                </a:solidFill>
                <a:latin typeface="Times New Roman" panose="02020603050405020304" pitchFamily="18" charset="0"/>
                <a:cs typeface="Times New Roman" panose="02020603050405020304" pitchFamily="18" charset="0"/>
              </a:rPr>
              <a:t> </a:t>
            </a:r>
            <a:r>
              <a:rPr lang="en-US" sz="3000" b="1" dirty="0" err="1">
                <a:solidFill>
                  <a:schemeClr val="tx2"/>
                </a:solidFill>
                <a:latin typeface="Times New Roman" panose="02020603050405020304" pitchFamily="18" charset="0"/>
                <a:cs typeface="Times New Roman" panose="02020603050405020304" pitchFamily="18" charset="0"/>
              </a:rPr>
              <a:t>vì</a:t>
            </a:r>
            <a:r>
              <a:rPr lang="en-US" sz="3000" b="1" dirty="0">
                <a:solidFill>
                  <a:schemeClr val="tx2"/>
                </a:solidFill>
                <a:latin typeface="Times New Roman" panose="02020603050405020304" pitchFamily="18" charset="0"/>
                <a:cs typeface="Times New Roman" panose="02020603050405020304" pitchFamily="18" charset="0"/>
              </a:rPr>
              <a:t>: </a:t>
            </a:r>
            <a:r>
              <a:rPr lang="vi-VN" sz="3000" b="1" dirty="0">
                <a:solidFill>
                  <a:schemeClr val="tx2"/>
                </a:solidFill>
                <a:latin typeface="Times New Roman" panose="02020603050405020304" pitchFamily="18" charset="0"/>
                <a:cs typeface="Times New Roman" panose="02020603050405020304" pitchFamily="18" charset="0"/>
              </a:rPr>
              <a:t>mỗi lời nói ra đều có tầm quan trọng và sức ảnh hưởng nhất định, đặc biệt là lời hứa. Có trách nhiệm với những lời nói của mình cũng chính là có trách nhiệm với bản thân và người khác.</a:t>
            </a:r>
          </a:p>
          <a:p>
            <a:r>
              <a:rPr lang="en-US" sz="3000" b="1"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441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438356"/>
            <a:ext cx="12191999" cy="1938992"/>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không đồng tình với ý kiến của bạn Nga vì dù là trẻ con hay người lớn, chúng ta đều cần giữ đúng lời hứa của mình. Không nên để các em nhỏ học tập những thói quen xấu như thất hứa, hứa suông,...</a:t>
            </a:r>
            <a:endParaRPr lang="en-US" sz="3000" b="1" dirty="0">
              <a:solidFill>
                <a:schemeClr val="tx2"/>
              </a:solidFill>
              <a:latin typeface="Times New Roman" panose="02020603050405020304" pitchFamily="18" charset="0"/>
              <a:cs typeface="Times New Roman" panose="02020603050405020304" pitchFamily="18" charset="0"/>
            </a:endParaRPr>
          </a:p>
          <a:p>
            <a:r>
              <a:rPr lang="en-US" sz="3000" b="1" dirty="0">
                <a:solidFill>
                  <a:schemeClr val="tx2"/>
                </a:solidFill>
                <a:latin typeface="Times New Roman" panose="02020603050405020304" pitchFamily="18" charset="0"/>
                <a:cs typeface="Times New Roman" panose="02020603050405020304" pitchFamily="18" charset="0"/>
              </a:rPr>
              <a:t>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582" y="111"/>
            <a:ext cx="5130140" cy="543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5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 y="5842112"/>
            <a:ext cx="12191999" cy="1015663"/>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đồng tình với ý kiến của bạn </a:t>
            </a:r>
            <a:r>
              <a:rPr lang="en-US" sz="3000" b="1" dirty="0" err="1">
                <a:solidFill>
                  <a:schemeClr val="tx2"/>
                </a:solidFill>
                <a:latin typeface="Times New Roman" panose="02020603050405020304" pitchFamily="18" charset="0"/>
                <a:cs typeface="Times New Roman" panose="02020603050405020304" pitchFamily="18" charset="0"/>
              </a:rPr>
              <a:t>Kiên</a:t>
            </a:r>
            <a:r>
              <a:rPr lang="vi-VN" sz="3000" b="1" dirty="0">
                <a:solidFill>
                  <a:schemeClr val="tx2"/>
                </a:solidFill>
                <a:latin typeface="Times New Roman" panose="02020603050405020304" pitchFamily="18" charset="0"/>
                <a:cs typeface="Times New Roman" panose="02020603050405020304" pitchFamily="18" charset="0"/>
              </a:rPr>
              <a:t> vì khi chúng ta biết giữ lời hứa, mọi người xung quanh sẽ tin tưởng và quý mến chúng ta hơn rất nhiều.</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895" y="114565"/>
            <a:ext cx="6095347" cy="583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73723" y="9058"/>
            <a:ext cx="10257692" cy="643766"/>
          </a:xfrm>
          <a:prstGeom prst="rect">
            <a:avLst/>
          </a:prstGeom>
        </p:spPr>
        <p:txBody>
          <a:bodyPr wrap="square">
            <a:spAutoFit/>
          </a:bodyPr>
          <a:lstStyle/>
          <a:p>
            <a:pPr lvl="0" algn="ctr" defTabSz="609539">
              <a:lnSpc>
                <a:spcPts val="4346"/>
              </a:lnSpc>
              <a:defRPr/>
            </a:pPr>
            <a:r>
              <a:rPr lang="en-US" sz="3600" spc="-39" dirty="0" err="1">
                <a:solidFill>
                  <a:srgbClr val="00B050"/>
                </a:solidFill>
                <a:latin typeface="Times New Roman" pitchFamily="18" charset="0"/>
                <a:cs typeface="Times New Roman" pitchFamily="18" charset="0"/>
              </a:rPr>
              <a:t>Thứ</a:t>
            </a:r>
            <a:r>
              <a:rPr lang="en-US" sz="3600" spc="-39" dirty="0">
                <a:solidFill>
                  <a:srgbClr val="00B050"/>
                </a:solidFill>
                <a:latin typeface="Times New Roman" pitchFamily="18" charset="0"/>
                <a:cs typeface="Times New Roman" pitchFamily="18" charset="0"/>
              </a:rPr>
              <a:t>  </a:t>
            </a:r>
            <a:r>
              <a:rPr lang="en-US" sz="3600" spc="-39" dirty="0" err="1" smtClean="0">
                <a:solidFill>
                  <a:srgbClr val="00B050"/>
                </a:solidFill>
                <a:latin typeface="Times New Roman" pitchFamily="18" charset="0"/>
                <a:cs typeface="Times New Roman" pitchFamily="18" charset="0"/>
              </a:rPr>
              <a:t>hai</a:t>
            </a:r>
            <a:r>
              <a:rPr lang="en-US" sz="3600" spc="-39" dirty="0" smtClean="0">
                <a:solidFill>
                  <a:srgbClr val="00B050"/>
                </a:solidFill>
                <a:latin typeface="Times New Roman" pitchFamily="18" charset="0"/>
                <a:cs typeface="Times New Roman" pitchFamily="18" charset="0"/>
              </a:rPr>
              <a:t> , </a:t>
            </a:r>
            <a:r>
              <a:rPr lang="en-US" sz="3600" spc="-39" dirty="0" err="1" smtClean="0">
                <a:solidFill>
                  <a:srgbClr val="00B050"/>
                </a:solidFill>
                <a:latin typeface="Times New Roman" pitchFamily="18" charset="0"/>
                <a:cs typeface="Times New Roman" pitchFamily="18" charset="0"/>
              </a:rPr>
              <a:t>ngày</a:t>
            </a:r>
            <a:r>
              <a:rPr lang="en-US" sz="3600" spc="-39" dirty="0" smtClean="0">
                <a:solidFill>
                  <a:srgbClr val="00B050"/>
                </a:solidFill>
                <a:latin typeface="Times New Roman" pitchFamily="18" charset="0"/>
                <a:cs typeface="Times New Roman" pitchFamily="18" charset="0"/>
              </a:rPr>
              <a:t> 29 </a:t>
            </a:r>
            <a:r>
              <a:rPr lang="en-US" sz="3600" spc="-39" dirty="0" err="1" smtClean="0">
                <a:solidFill>
                  <a:srgbClr val="00B050"/>
                </a:solidFill>
                <a:latin typeface="Times New Roman" pitchFamily="18" charset="0"/>
                <a:cs typeface="Times New Roman" pitchFamily="18" charset="0"/>
              </a:rPr>
              <a:t>tháng</a:t>
            </a:r>
            <a:r>
              <a:rPr lang="en-US" sz="3600" spc="-39" dirty="0" smtClean="0">
                <a:solidFill>
                  <a:srgbClr val="00B050"/>
                </a:solidFill>
                <a:latin typeface="Times New Roman" pitchFamily="18" charset="0"/>
                <a:cs typeface="Times New Roman" pitchFamily="18" charset="0"/>
              </a:rPr>
              <a:t> 11 </a:t>
            </a:r>
            <a:r>
              <a:rPr lang="en-US" sz="3600" spc="-39" dirty="0" err="1">
                <a:solidFill>
                  <a:srgbClr val="00B050"/>
                </a:solidFill>
                <a:latin typeface="Times New Roman" pitchFamily="18" charset="0"/>
                <a:cs typeface="Times New Roman" pitchFamily="18" charset="0"/>
              </a:rPr>
              <a:t>năm</a:t>
            </a:r>
            <a:r>
              <a:rPr lang="en-US" sz="3600" spc="-39" dirty="0">
                <a:solidFill>
                  <a:srgbClr val="00B050"/>
                </a:solidFill>
                <a:latin typeface="Times New Roman" pitchFamily="18" charset="0"/>
                <a:cs typeface="Times New Roman" pitchFamily="18" charset="0"/>
              </a:rPr>
              <a:t> </a:t>
            </a:r>
            <a:r>
              <a:rPr lang="en-US" sz="3600" spc="-39" dirty="0" smtClean="0">
                <a:solidFill>
                  <a:srgbClr val="00B050"/>
                </a:solidFill>
                <a:latin typeface="Times New Roman" pitchFamily="18" charset="0"/>
                <a:cs typeface="Times New Roman" pitchFamily="18" charset="0"/>
              </a:rPr>
              <a:t>2023</a:t>
            </a:r>
            <a:endParaRPr lang="en-US" sz="3600" spc="-39"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6176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5818356"/>
            <a:ext cx="12191999" cy="1015663"/>
          </a:xfrm>
          <a:prstGeom prst="rect">
            <a:avLst/>
          </a:prstGeom>
        </p:spPr>
        <p:txBody>
          <a:bodyPr wrap="square">
            <a:spAutoFit/>
          </a:bodyPr>
          <a:lstStyle/>
          <a:p>
            <a:pPr algn="just"/>
            <a:r>
              <a:rPr lang="vi-VN" sz="3000" b="1" dirty="0">
                <a:solidFill>
                  <a:schemeClr val="tx2"/>
                </a:solidFill>
                <a:latin typeface="Times New Roman" panose="02020603050405020304" pitchFamily="18" charset="0"/>
                <a:cs typeface="Times New Roman" panose="02020603050405020304" pitchFamily="18" charset="0"/>
              </a:rPr>
              <a:t>Em đồng tình với ý kiến của bạn </a:t>
            </a:r>
            <a:r>
              <a:rPr lang="en-US" sz="3000" b="1" dirty="0" err="1">
                <a:solidFill>
                  <a:schemeClr val="tx2"/>
                </a:solidFill>
                <a:latin typeface="Times New Roman" panose="02020603050405020304" pitchFamily="18" charset="0"/>
                <a:cs typeface="Times New Roman" panose="02020603050405020304" pitchFamily="18" charset="0"/>
              </a:rPr>
              <a:t>Hà</a:t>
            </a:r>
            <a:r>
              <a:rPr lang="vi-VN" sz="3000" b="1" dirty="0">
                <a:solidFill>
                  <a:schemeClr val="tx2"/>
                </a:solidFill>
                <a:latin typeface="Times New Roman" panose="02020603050405020304" pitchFamily="18" charset="0"/>
                <a:cs typeface="Times New Roman" panose="02020603050405020304" pitchFamily="18" charset="0"/>
              </a:rPr>
              <a:t> vì chỉ hứa những điều mình có thể thực hiện được là có trách nhiệm với bản thân và người mình đã hứa.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34" y="35588"/>
            <a:ext cx="5367647" cy="578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6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61883.potx" id="{18737D51-7733-4200-B5C9-BF22CA2CE631}" vid="{40CEFE45-12FF-4454-86EB-59F04C858872}"/>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686</TotalTime>
  <Words>682</Words>
  <Application>Microsoft Office PowerPoint</Application>
  <PresentationFormat>Custom</PresentationFormat>
  <Paragraphs>58</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Children Playing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Nguyễn Gia Bảo - THCS Lý Tự Trọng</dc:creator>
  <cp:lastModifiedBy>Admin</cp:lastModifiedBy>
  <cp:revision>145</cp:revision>
  <dcterms:created xsi:type="dcterms:W3CDTF">2022-06-05T13:43:08Z</dcterms:created>
  <dcterms:modified xsi:type="dcterms:W3CDTF">2023-11-22T06:52:12Z</dcterms:modified>
</cp:coreProperties>
</file>