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8" r:id="rId2"/>
    <p:sldId id="306" r:id="rId3"/>
    <p:sldId id="296" r:id="rId4"/>
    <p:sldId id="307" r:id="rId5"/>
    <p:sldId id="297" r:id="rId6"/>
    <p:sldId id="272" r:id="rId7"/>
    <p:sldId id="299" r:id="rId8"/>
    <p:sldId id="300" r:id="rId9"/>
    <p:sldId id="302" r:id="rId10"/>
    <p:sldId id="301" r:id="rId11"/>
    <p:sldId id="303" r:id="rId12"/>
    <p:sldId id="305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660066"/>
    <a:srgbClr val="CCECFF"/>
    <a:srgbClr val="FFFF00"/>
    <a:srgbClr val="FF3399"/>
    <a:srgbClr val="6600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78" autoAdjust="0"/>
    <p:restoredTop sz="94605" autoAdjust="0"/>
  </p:normalViewPr>
  <p:slideViewPr>
    <p:cSldViewPr>
      <p:cViewPr>
        <p:scale>
          <a:sx n="69" d="100"/>
          <a:sy n="69" d="100"/>
        </p:scale>
        <p:origin x="-76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3CE6C-7308-48EF-B4AF-73C198C53D2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FF374-AD45-4AF3-A282-FC5DD02A4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3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5E293-6D64-40AE-8205-857F8F0C51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12F33-13EF-400E-9345-5E5FA1A30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F8971-5DF4-451F-8067-608DA5A665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99F5E-3BE6-4A36-88E1-90515CF656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09127-58B4-421D-A389-FC9889BD4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03085-1C80-4B15-8697-FFD7D91FDC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103EA-DFC8-4AF0-A2E0-B78519C06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6EB31-092D-4608-89A6-5630B04AA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42A3A-5DE1-439A-BE65-542E5A25CC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C4A2D-F939-484B-8D05-7BD932688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F1FCA-E8AC-4D19-83BC-A11433963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8FEC-2A95-40BE-95D4-77D57CC26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741EC-CA68-408B-B7A9-E8E4124CB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D150C5-3370-47CA-A674-4021A25E98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-381000" y="28956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29 :BÀI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GIẢI BẰNG HAI PHÉP TÍNH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 tiết 2 )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90500" y="10668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18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11 năm 2021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114800"/>
            <a:ext cx="5638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/>
              <a:t>B.Hoạt  động thực hành</a:t>
            </a:r>
            <a:endParaRPr 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04800"/>
            <a:ext cx="72771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37" y="3642818"/>
            <a:ext cx="2847975" cy="2695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" y="3600392"/>
            <a:ext cx="2905125" cy="2724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78348"/>
            <a:ext cx="28956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83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867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29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4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07" y="4439615"/>
            <a:ext cx="9495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Nhà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318535" y="3236912"/>
            <a:ext cx="2061369" cy="6461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5124" name="Line 9"/>
          <p:cNvSpPr/>
          <p:nvPr/>
        </p:nvSpPr>
        <p:spPr>
          <a:xfrm>
            <a:off x="9753600" y="4038600"/>
            <a:ext cx="0" cy="274638"/>
          </a:xfrm>
          <a:prstGeom prst="line">
            <a:avLst/>
          </a:prstGeom>
          <a:ln w="5715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99218" y="3870228"/>
            <a:ext cx="10817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Chợ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huyện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 Box 13"/>
          <p:cNvSpPr txBox="1"/>
          <p:nvPr/>
        </p:nvSpPr>
        <p:spPr>
          <a:xfrm>
            <a:off x="3756147" y="5366783"/>
            <a:ext cx="15303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 km</a:t>
            </a:r>
          </a:p>
        </p:txBody>
      </p:sp>
      <p:sp>
        <p:nvSpPr>
          <p:cNvPr id="17" name="Text Box 14"/>
          <p:cNvSpPr txBox="1"/>
          <p:nvPr/>
        </p:nvSpPr>
        <p:spPr>
          <a:xfrm>
            <a:off x="1080063" y="4221591"/>
            <a:ext cx="13779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 km</a:t>
            </a:r>
          </a:p>
        </p:txBody>
      </p:sp>
      <p:sp>
        <p:nvSpPr>
          <p:cNvPr id="5129" name="AutoShape 37"/>
          <p:cNvSpPr/>
          <p:nvPr/>
        </p:nvSpPr>
        <p:spPr>
          <a:xfrm rot="5400000">
            <a:off x="1337791" y="4009602"/>
            <a:ext cx="288902" cy="1516614"/>
          </a:xfrm>
          <a:prstGeom prst="leftBrace">
            <a:avLst>
              <a:gd name="adj1" fmla="val 55476"/>
              <a:gd name="adj2" fmla="val 50000"/>
            </a:avLst>
          </a:prstGeom>
          <a:noFill/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5130" name="AutoShape 39"/>
          <p:cNvSpPr/>
          <p:nvPr/>
        </p:nvSpPr>
        <p:spPr>
          <a:xfrm rot="-5400000" flipV="1">
            <a:off x="4261277" y="1346173"/>
            <a:ext cx="457200" cy="7585129"/>
          </a:xfrm>
          <a:prstGeom prst="leftBrace">
            <a:avLst>
              <a:gd name="adj1" fmla="val 85376"/>
              <a:gd name="adj2" fmla="val 49671"/>
            </a:avLst>
          </a:prstGeom>
          <a:noFill/>
          <a:ln w="38100" cap="flat" cmpd="sng">
            <a:solidFill>
              <a:srgbClr val="ECFAF7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5135" name="AutoShape 39"/>
          <p:cNvSpPr/>
          <p:nvPr/>
        </p:nvSpPr>
        <p:spPr>
          <a:xfrm rot="-5400000" flipH="1" flipV="1">
            <a:off x="5069025" y="1599542"/>
            <a:ext cx="378621" cy="6032973"/>
          </a:xfrm>
          <a:prstGeom prst="leftBrace">
            <a:avLst>
              <a:gd name="adj1" fmla="val 85390"/>
              <a:gd name="adj2" fmla="val 49797"/>
            </a:avLst>
          </a:prstGeom>
          <a:noFill/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59" name="Text Box 13"/>
          <p:cNvSpPr txBox="1"/>
          <p:nvPr/>
        </p:nvSpPr>
        <p:spPr>
          <a:xfrm>
            <a:off x="4482707" y="4055269"/>
            <a:ext cx="1262063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 km</a:t>
            </a:r>
          </a:p>
        </p:txBody>
      </p:sp>
      <p:sp>
        <p:nvSpPr>
          <p:cNvPr id="5137" name="Rectangle 2"/>
          <p:cNvSpPr/>
          <p:nvPr/>
        </p:nvSpPr>
        <p:spPr>
          <a:xfrm>
            <a:off x="26988" y="76200"/>
            <a:ext cx="91440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3200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Bài </a:t>
            </a:r>
            <a:r>
              <a:rPr sz="3200" b="1" i="1" u="sng">
                <a:solidFill>
                  <a:srgbClr val="C00000"/>
                </a:solidFill>
                <a:latin typeface="Times New Roman" panose="02020603050405020304" pitchFamily="18" charset="0"/>
              </a:rPr>
              <a:t>tập </a:t>
            </a:r>
            <a:r>
              <a:rPr sz="3200" b="1" i="1" u="sng" smtClean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en-US" sz="3200" b="1" i="1" u="sng" smtClean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  <a:r>
              <a:rPr sz="3200" b="1" i="1" u="sng" smtClean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Quãng đường từ nhà đến chợ huyện dài 5km, quãng đường từ chợ huyện đến bưu điện tỉnh dài 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gấp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4</a:t>
            </a:r>
            <a:r>
              <a:rPr sz="32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lần quãng đường từ nhà đến chợ huyện</a:t>
            </a:r>
            <a:r>
              <a:rPr lang="vi-VN" altLang="x-none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(theo sơ 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đồ </a:t>
            </a:r>
            <a:r>
              <a:rPr sz="32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). 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Hỏi quãng đường từ nhà đến bưu điện tỉnh dài bao nhiêu ki-lô-mét?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3505200" y="1066800"/>
            <a:ext cx="525780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3" name="Straight Connector 62"/>
          <p:cNvCxnSpPr/>
          <p:nvPr/>
        </p:nvCxnSpPr>
        <p:spPr>
          <a:xfrm>
            <a:off x="3124200" y="1598613"/>
            <a:ext cx="4840288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5" name="Straight Connector 64"/>
          <p:cNvCxnSpPr/>
          <p:nvPr/>
        </p:nvCxnSpPr>
        <p:spPr>
          <a:xfrm>
            <a:off x="2743200" y="2540000"/>
            <a:ext cx="590550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10" name="Straight Connector 109"/>
          <p:cNvCxnSpPr/>
          <p:nvPr/>
        </p:nvCxnSpPr>
        <p:spPr>
          <a:xfrm>
            <a:off x="1524000" y="3036888"/>
            <a:ext cx="332105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49" name="Group 48"/>
          <p:cNvGrpSpPr/>
          <p:nvPr/>
        </p:nvGrpSpPr>
        <p:grpSpPr>
          <a:xfrm>
            <a:off x="722366" y="4872830"/>
            <a:ext cx="1487434" cy="209550"/>
            <a:chOff x="1243012" y="3847287"/>
            <a:chExt cx="1739946" cy="209555"/>
          </a:xfrm>
        </p:grpSpPr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1243012" y="3886975"/>
              <a:ext cx="0" cy="16986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271588" y="3928251"/>
              <a:ext cx="1711370" cy="31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2982958" y="3847287"/>
              <a:ext cx="0" cy="1698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190500" y="2057400"/>
            <a:ext cx="7794625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" name="Rectangle 1"/>
          <p:cNvSpPr/>
          <p:nvPr/>
        </p:nvSpPr>
        <p:spPr>
          <a:xfrm>
            <a:off x="7769188" y="3676505"/>
            <a:ext cx="882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Bưu điện tỉnh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225040" y="4865210"/>
            <a:ext cx="1487434" cy="209550"/>
            <a:chOff x="1243012" y="3847287"/>
            <a:chExt cx="1739946" cy="209555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1243012" y="3886975"/>
              <a:ext cx="0" cy="16986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Line 8"/>
            <p:cNvSpPr>
              <a:spLocks noChangeShapeType="1"/>
            </p:cNvSpPr>
            <p:nvPr/>
          </p:nvSpPr>
          <p:spPr bwMode="auto">
            <a:xfrm>
              <a:off x="1271588" y="3928251"/>
              <a:ext cx="1711370" cy="31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Line 7"/>
            <p:cNvSpPr>
              <a:spLocks noChangeShapeType="1"/>
            </p:cNvSpPr>
            <p:nvPr/>
          </p:nvSpPr>
          <p:spPr bwMode="auto">
            <a:xfrm>
              <a:off x="2982958" y="3847287"/>
              <a:ext cx="0" cy="1698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738990" y="4858060"/>
            <a:ext cx="1487434" cy="209550"/>
            <a:chOff x="1243012" y="3847287"/>
            <a:chExt cx="1739946" cy="209555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1243012" y="3886975"/>
              <a:ext cx="0" cy="16986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Line 8"/>
            <p:cNvSpPr>
              <a:spLocks noChangeShapeType="1"/>
            </p:cNvSpPr>
            <p:nvPr/>
          </p:nvSpPr>
          <p:spPr bwMode="auto">
            <a:xfrm>
              <a:off x="1271588" y="3928251"/>
              <a:ext cx="1711370" cy="31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Line 7"/>
            <p:cNvSpPr>
              <a:spLocks noChangeShapeType="1"/>
            </p:cNvSpPr>
            <p:nvPr/>
          </p:nvSpPr>
          <p:spPr bwMode="auto">
            <a:xfrm>
              <a:off x="2982958" y="3847287"/>
              <a:ext cx="0" cy="1698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77094" y="4843338"/>
            <a:ext cx="1487434" cy="209550"/>
            <a:chOff x="1243012" y="3847287"/>
            <a:chExt cx="1739946" cy="209555"/>
          </a:xfrm>
        </p:grpSpPr>
        <p:sp>
          <p:nvSpPr>
            <p:cNvPr id="68" name="Line 7"/>
            <p:cNvSpPr>
              <a:spLocks noChangeShapeType="1"/>
            </p:cNvSpPr>
            <p:nvPr/>
          </p:nvSpPr>
          <p:spPr bwMode="auto">
            <a:xfrm>
              <a:off x="1243012" y="3886975"/>
              <a:ext cx="0" cy="16986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1271588" y="3928251"/>
              <a:ext cx="1711370" cy="31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Line 7"/>
            <p:cNvSpPr>
              <a:spLocks noChangeShapeType="1"/>
            </p:cNvSpPr>
            <p:nvPr/>
          </p:nvSpPr>
          <p:spPr bwMode="auto">
            <a:xfrm>
              <a:off x="2982958" y="3847287"/>
              <a:ext cx="0" cy="1698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795008" y="4828223"/>
            <a:ext cx="1487434" cy="209550"/>
            <a:chOff x="1243012" y="3847287"/>
            <a:chExt cx="1739946" cy="209555"/>
          </a:xfrm>
        </p:grpSpPr>
        <p:sp>
          <p:nvSpPr>
            <p:cNvPr id="72" name="Line 7"/>
            <p:cNvSpPr>
              <a:spLocks noChangeShapeType="1"/>
            </p:cNvSpPr>
            <p:nvPr/>
          </p:nvSpPr>
          <p:spPr bwMode="auto">
            <a:xfrm>
              <a:off x="1243012" y="3886975"/>
              <a:ext cx="0" cy="16986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Line 8"/>
            <p:cNvSpPr>
              <a:spLocks noChangeShapeType="1"/>
            </p:cNvSpPr>
            <p:nvPr/>
          </p:nvSpPr>
          <p:spPr bwMode="auto">
            <a:xfrm>
              <a:off x="1271588" y="3928251"/>
              <a:ext cx="1711370" cy="31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Line 7"/>
            <p:cNvSpPr>
              <a:spLocks noChangeShapeType="1"/>
            </p:cNvSpPr>
            <p:nvPr/>
          </p:nvSpPr>
          <p:spPr bwMode="auto">
            <a:xfrm>
              <a:off x="2982958" y="3847287"/>
              <a:ext cx="0" cy="1698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7370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6" grpId="0"/>
      <p:bldP spid="17" grpId="0"/>
      <p:bldP spid="5129" grpId="0" animBg="1"/>
      <p:bldP spid="5130" grpId="0" animBg="1"/>
      <p:bldP spid="5135" grpId="0" animBg="1"/>
      <p:bldP spid="5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45"/>
          <p:cNvSpPr txBox="1"/>
          <p:nvPr/>
        </p:nvSpPr>
        <p:spPr>
          <a:xfrm>
            <a:off x="3779520" y="4903349"/>
            <a:ext cx="372890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200" b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endParaRPr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4440" y="1371600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u="sng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32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076" y="2286000"/>
            <a:ext cx="8797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từ chợ huyện đến bưu điện tỉnh l</a:t>
            </a: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à:</a:t>
            </a:r>
            <a:endParaRPr lang="en-US" sz="3200"/>
          </a:p>
        </p:txBody>
      </p:sp>
      <p:sp>
        <p:nvSpPr>
          <p:cNvPr id="4" name="Rectangle 3"/>
          <p:cNvSpPr/>
          <p:nvPr/>
        </p:nvSpPr>
        <p:spPr>
          <a:xfrm>
            <a:off x="2590800" y="3046125"/>
            <a:ext cx="4440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nn-NO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     4    </a:t>
            </a:r>
            <a:r>
              <a:rPr lang="nn-NO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nn-NO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  (</a:t>
            </a:r>
            <a:r>
              <a:rPr lang="nn-NO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km)</a:t>
            </a:r>
            <a:endParaRPr lang="nn-NO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076" y="3733799"/>
            <a:ext cx="7620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từ nh</a:t>
            </a: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bưu điện tỉnh l</a:t>
            </a: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4318574"/>
            <a:ext cx="4264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   20    =   25 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6754" y="3269386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………………………………………………………….</a:t>
            </a:r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096000" y="510699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……</a:t>
            </a: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44119" y="4522224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………………………………………………………….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49033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</a:rPr>
              <a:t>25</a:t>
            </a:r>
            <a:endParaRPr lang="en-US" sz="32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07781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2" grpId="0"/>
      <p:bldP spid="3" grpId="0"/>
      <p:bldP spid="4" grpId="0"/>
      <p:bldP spid="5" grpId="0"/>
      <p:bldP spid="6" grpId="0"/>
      <p:bldP spid="7" grpId="0"/>
      <p:bldP spid="46" grpId="0"/>
      <p:bldP spid="4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endParaRPr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4100" name="Picture 4" descr="Pictur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7200"/>
            <a:ext cx="944245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Rectangle 3"/>
          <p:cNvSpPr txBox="1"/>
          <p:nvPr/>
        </p:nvSpPr>
        <p:spPr>
          <a:xfrm>
            <a:off x="436563" y="-209550"/>
            <a:ext cx="8534400" cy="1447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/>
            <a:endParaRPr sz="4000" b="1" i="1" dirty="0">
              <a:solidFill>
                <a:schemeClr val="tx2"/>
              </a:solidFill>
              <a:latin typeface="VNI-Kun" pitchFamily="2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44613" y="1644650"/>
            <a:ext cx="91376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700" b="1" dirty="0" smtClean="0">
                <a:solidFill>
                  <a:schemeClr val="accent4"/>
                </a:solidFill>
                <a:latin typeface="Times New Roman" panose="02020603050405020304" pitchFamily="18" charset="0"/>
              </a:rPr>
              <a:t>b. </a:t>
            </a:r>
            <a:r>
              <a:rPr lang="en-US" sz="2700" b="1" dirty="0" smtClean="0">
                <a:solidFill>
                  <a:schemeClr val="accent4"/>
                </a:solidFill>
                <a:latin typeface="Times New Roman" panose="02020603050405020304" pitchFamily="18" charset="0"/>
              </a:rPr>
              <a:t>Lúc</a:t>
            </a:r>
            <a:r>
              <a:rPr lang="en-US" sz="2700" b="1" dirty="0" smtClean="0"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chemeClr val="accent4"/>
                </a:solidFill>
                <a:latin typeface="Times New Roman" panose="02020603050405020304" pitchFamily="18" charset="0"/>
              </a:rPr>
              <a:t>đầu</a:t>
            </a:r>
            <a:r>
              <a:rPr lang="en-US" sz="2700" b="1" smtClean="0">
                <a:solidFill>
                  <a:schemeClr val="accent4"/>
                </a:solidFill>
                <a:latin typeface="Times New Roman" panose="02020603050405020304" pitchFamily="18" charset="0"/>
              </a:rPr>
              <a:t> ở bến xe có 45 ô tô, sau đó có       số ô tô rời bến . Hỏi ở bến còn lại bao nhiêu ô tô </a:t>
            </a:r>
            <a:r>
              <a:rPr kumimoji="0" lang="en-US" sz="27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87700" y="2057400"/>
            <a:ext cx="130810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6" name="Straight Connector 35"/>
          <p:cNvCxnSpPr/>
          <p:nvPr/>
        </p:nvCxnSpPr>
        <p:spPr>
          <a:xfrm>
            <a:off x="1155700" y="2488407"/>
            <a:ext cx="1320006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0" name="Straight Connector 39"/>
          <p:cNvCxnSpPr/>
          <p:nvPr/>
        </p:nvCxnSpPr>
        <p:spPr>
          <a:xfrm>
            <a:off x="6080599" y="2017395"/>
            <a:ext cx="37481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1" name="Text Box 3"/>
          <p:cNvSpPr txBox="1"/>
          <p:nvPr/>
        </p:nvSpPr>
        <p:spPr>
          <a:xfrm>
            <a:off x="-17463" y="4195763"/>
            <a:ext cx="75723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Có </a:t>
            </a:r>
            <a:r>
              <a:rPr sz="24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2" name="Group 5"/>
          <p:cNvGrpSpPr/>
          <p:nvPr/>
        </p:nvGrpSpPr>
        <p:grpSpPr>
          <a:xfrm>
            <a:off x="703284" y="4390016"/>
            <a:ext cx="2529240" cy="697921"/>
            <a:chOff x="444" y="2623"/>
            <a:chExt cx="2010" cy="239"/>
          </a:xfrm>
        </p:grpSpPr>
        <p:grpSp>
          <p:nvGrpSpPr>
            <p:cNvPr id="4130" name="Group 7"/>
            <p:cNvGrpSpPr/>
            <p:nvPr/>
          </p:nvGrpSpPr>
          <p:grpSpPr>
            <a:xfrm>
              <a:off x="444" y="2629"/>
              <a:ext cx="2010" cy="233"/>
              <a:chOff x="444" y="2629"/>
              <a:chExt cx="2010" cy="233"/>
            </a:xfrm>
          </p:grpSpPr>
          <p:sp>
            <p:nvSpPr>
              <p:cNvPr id="62" name="Line 8"/>
              <p:cNvSpPr>
                <a:spLocks noChangeShapeType="1"/>
              </p:cNvSpPr>
              <p:nvPr/>
            </p:nvSpPr>
            <p:spPr bwMode="auto">
              <a:xfrm>
                <a:off x="473" y="2659"/>
                <a:ext cx="378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Line 10"/>
              <p:cNvSpPr>
                <a:spLocks noChangeShapeType="1"/>
              </p:cNvSpPr>
              <p:nvPr/>
            </p:nvSpPr>
            <p:spPr bwMode="auto">
              <a:xfrm flipH="1">
                <a:off x="851" y="2629"/>
                <a:ext cx="3" cy="64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Line 8"/>
              <p:cNvSpPr>
                <a:spLocks noChangeShapeType="1"/>
              </p:cNvSpPr>
              <p:nvPr/>
            </p:nvSpPr>
            <p:spPr bwMode="auto">
              <a:xfrm>
                <a:off x="873" y="2664"/>
                <a:ext cx="378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Line 10"/>
              <p:cNvSpPr>
                <a:spLocks noChangeShapeType="1"/>
              </p:cNvSpPr>
              <p:nvPr/>
            </p:nvSpPr>
            <p:spPr bwMode="auto">
              <a:xfrm flipH="1">
                <a:off x="1251" y="2634"/>
                <a:ext cx="3" cy="64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Line 8"/>
              <p:cNvSpPr>
                <a:spLocks noChangeShapeType="1"/>
              </p:cNvSpPr>
              <p:nvPr/>
            </p:nvSpPr>
            <p:spPr bwMode="auto">
              <a:xfrm>
                <a:off x="1269" y="2668"/>
                <a:ext cx="378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Line 10"/>
              <p:cNvSpPr>
                <a:spLocks noChangeShapeType="1"/>
              </p:cNvSpPr>
              <p:nvPr/>
            </p:nvSpPr>
            <p:spPr bwMode="auto">
              <a:xfrm flipH="1">
                <a:off x="1647" y="2638"/>
                <a:ext cx="3" cy="64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>
                <a:off x="1668" y="2674"/>
                <a:ext cx="378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Line 10"/>
              <p:cNvSpPr>
                <a:spLocks noChangeShapeType="1"/>
              </p:cNvSpPr>
              <p:nvPr/>
            </p:nvSpPr>
            <p:spPr bwMode="auto">
              <a:xfrm flipH="1">
                <a:off x="2046" y="2644"/>
                <a:ext cx="3" cy="64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2073" y="2678"/>
                <a:ext cx="378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" name="Line 10"/>
              <p:cNvSpPr>
                <a:spLocks noChangeShapeType="1"/>
              </p:cNvSpPr>
              <p:nvPr/>
            </p:nvSpPr>
            <p:spPr bwMode="auto">
              <a:xfrm flipH="1">
                <a:off x="2451" y="2651"/>
                <a:ext cx="3" cy="64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Line 8"/>
              <p:cNvSpPr>
                <a:spLocks noChangeShapeType="1"/>
              </p:cNvSpPr>
              <p:nvPr/>
            </p:nvSpPr>
            <p:spPr bwMode="auto">
              <a:xfrm>
                <a:off x="444" y="2828"/>
                <a:ext cx="378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Line 10"/>
              <p:cNvSpPr>
                <a:spLocks noChangeShapeType="1"/>
              </p:cNvSpPr>
              <p:nvPr/>
            </p:nvSpPr>
            <p:spPr bwMode="auto">
              <a:xfrm flipH="1">
                <a:off x="822" y="2798"/>
                <a:ext cx="3" cy="64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473" y="2623"/>
              <a:ext cx="0" cy="7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Line 6"/>
            <p:cNvSpPr>
              <a:spLocks noChangeShapeType="1"/>
            </p:cNvSpPr>
            <p:nvPr/>
          </p:nvSpPr>
          <p:spPr bwMode="auto">
            <a:xfrm>
              <a:off x="873" y="2628"/>
              <a:ext cx="0" cy="7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Line 6"/>
            <p:cNvSpPr>
              <a:spLocks noChangeShapeType="1"/>
            </p:cNvSpPr>
            <p:nvPr/>
          </p:nvSpPr>
          <p:spPr bwMode="auto">
            <a:xfrm>
              <a:off x="1269" y="2632"/>
              <a:ext cx="0" cy="7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1668" y="2638"/>
              <a:ext cx="0" cy="7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Line 6"/>
            <p:cNvSpPr>
              <a:spLocks noChangeShapeType="1"/>
            </p:cNvSpPr>
            <p:nvPr/>
          </p:nvSpPr>
          <p:spPr bwMode="auto">
            <a:xfrm>
              <a:off x="2073" y="2645"/>
              <a:ext cx="0" cy="7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Line 6"/>
            <p:cNvSpPr>
              <a:spLocks noChangeShapeType="1"/>
            </p:cNvSpPr>
            <p:nvPr/>
          </p:nvSpPr>
          <p:spPr bwMode="auto">
            <a:xfrm>
              <a:off x="444" y="2792"/>
              <a:ext cx="0" cy="7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8" name="Text Box 21"/>
          <p:cNvSpPr txBox="1"/>
          <p:nvPr/>
        </p:nvSpPr>
        <p:spPr>
          <a:xfrm>
            <a:off x="4321969" y="6009618"/>
            <a:ext cx="52244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x-none" sz="24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  <a:r>
              <a:rPr sz="2800" b="1" smtClean="0">
                <a:latin typeface="Times New Roman" panose="02020603050405020304" pitchFamily="18" charset="0"/>
              </a:rPr>
              <a:t>Đáp số: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36 ô tô</a:t>
            </a:r>
            <a:endParaRPr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" name="Text Box 22"/>
          <p:cNvSpPr txBox="1"/>
          <p:nvPr/>
        </p:nvSpPr>
        <p:spPr>
          <a:xfrm>
            <a:off x="739775" y="3194050"/>
            <a:ext cx="13938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b="1" i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60" name="Text Box 23"/>
          <p:cNvSpPr txBox="1"/>
          <p:nvPr/>
        </p:nvSpPr>
        <p:spPr>
          <a:xfrm>
            <a:off x="6210300" y="3175000"/>
            <a:ext cx="17907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b="1" i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61" name="Line 24"/>
          <p:cNvSpPr/>
          <p:nvPr/>
        </p:nvSpPr>
        <p:spPr>
          <a:xfrm flipH="1">
            <a:off x="3429000" y="3660775"/>
            <a:ext cx="15875" cy="2854325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22" name="AutoShape 37"/>
          <p:cNvSpPr/>
          <p:nvPr/>
        </p:nvSpPr>
        <p:spPr>
          <a:xfrm rot="5400000" flipH="1">
            <a:off x="856872" y="4957662"/>
            <a:ext cx="172244" cy="479422"/>
          </a:xfrm>
          <a:prstGeom prst="leftBrace">
            <a:avLst>
              <a:gd name="adj1" fmla="val 55463"/>
              <a:gd name="adj2" fmla="val 50000"/>
            </a:avLst>
          </a:prstGeom>
          <a:noFill/>
          <a:ln w="25400" cap="flat" cmpd="sng">
            <a:solidFill>
              <a:srgbClr val="ECFAF7"/>
            </a:solidFill>
            <a:prstDash val="solid"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70" name="Text Box 14"/>
          <p:cNvSpPr txBox="1"/>
          <p:nvPr/>
        </p:nvSpPr>
        <p:spPr>
          <a:xfrm>
            <a:off x="515390" y="5147343"/>
            <a:ext cx="91283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ô tô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Text Box 14"/>
          <p:cNvSpPr txBox="1"/>
          <p:nvPr/>
        </p:nvSpPr>
        <p:spPr>
          <a:xfrm>
            <a:off x="1541462" y="3768725"/>
            <a:ext cx="104933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45 ô tô</a:t>
            </a:r>
            <a:endParaRPr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5" name="AutoShape 37"/>
          <p:cNvSpPr/>
          <p:nvPr/>
        </p:nvSpPr>
        <p:spPr>
          <a:xfrm rot="5400000">
            <a:off x="1830146" y="3053005"/>
            <a:ext cx="312008" cy="2492748"/>
          </a:xfrm>
          <a:prstGeom prst="leftBrace">
            <a:avLst>
              <a:gd name="adj1" fmla="val 55479"/>
              <a:gd name="adj2" fmla="val 50000"/>
            </a:avLst>
          </a:prstGeom>
          <a:noFill/>
          <a:ln w="38100" cap="flat" cmpd="sng">
            <a:solidFill>
              <a:srgbClr val="ECFAF7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5285" y="1494175"/>
            <a:ext cx="32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1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05285" y="2005034"/>
            <a:ext cx="32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 Box 3"/>
          <p:cNvSpPr txBox="1"/>
          <p:nvPr/>
        </p:nvSpPr>
        <p:spPr>
          <a:xfrm>
            <a:off x="-107160" y="4746631"/>
            <a:ext cx="81044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Rời </a:t>
            </a:r>
            <a:endParaRPr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" name="Text Box 3"/>
          <p:cNvSpPr txBox="1"/>
          <p:nvPr/>
        </p:nvSpPr>
        <p:spPr>
          <a:xfrm>
            <a:off x="-50173" y="5486400"/>
            <a:ext cx="229365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Còn ? Ô tô </a:t>
            </a:r>
            <a:endParaRPr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6593" y="3821351"/>
            <a:ext cx="3499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chemeClr val="tx2"/>
                </a:solidFill>
                <a:latin typeface="Times New Roman" panose="02020603050405020304" pitchFamily="18" charset="0"/>
              </a:rPr>
              <a:t>Số </a:t>
            </a:r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ô tô rời bến </a:t>
            </a:r>
            <a:r>
              <a:rPr lang="vi-VN" sz="32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vi-VN" altLang="x-none" sz="3200" b="1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  <a:endParaRPr lang="en-US" sz="3200"/>
          </a:p>
        </p:txBody>
      </p:sp>
      <p:sp>
        <p:nvSpPr>
          <p:cNvPr id="10" name="Rectangle 9"/>
          <p:cNvSpPr/>
          <p:nvPr/>
        </p:nvSpPr>
        <p:spPr>
          <a:xfrm>
            <a:off x="4588023" y="4392689"/>
            <a:ext cx="2346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45    :   5   </a:t>
            </a:r>
            <a:r>
              <a:rPr lang="vi-VN" sz="32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 =</a:t>
            </a:r>
            <a:endParaRPr lang="vi-VN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861869" y="4404872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9  ( ô tô )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6240" y="4992006"/>
            <a:ext cx="446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Số ô tô còn lại trong bến</a:t>
            </a:r>
            <a:r>
              <a:rPr lang="vi-VN" sz="28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 là</a:t>
            </a:r>
            <a:r>
              <a:rPr lang="en-US" sz="28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 :</a:t>
            </a:r>
            <a:endParaRPr lang="en-US" sz="2800"/>
          </a:p>
        </p:txBody>
      </p:sp>
      <p:sp>
        <p:nvSpPr>
          <p:cNvPr id="12" name="Rectangle 11"/>
          <p:cNvSpPr/>
          <p:nvPr/>
        </p:nvSpPr>
        <p:spPr>
          <a:xfrm>
            <a:off x="4652345" y="5455622"/>
            <a:ext cx="1677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45  -  9  </a:t>
            </a: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= 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268004" y="5424843"/>
            <a:ext cx="2037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36  ( ô tô )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1602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  <p:bldP spid="58" grpId="0"/>
      <p:bldP spid="59" grpId="0"/>
      <p:bldP spid="60" grpId="0"/>
      <p:bldP spid="4122" grpId="0" animBg="1"/>
      <p:bldP spid="70" grpId="0"/>
      <p:bldP spid="71" grpId="0"/>
      <p:bldP spid="4125" grpId="0" animBg="1"/>
      <p:bldP spid="3" grpId="0"/>
      <p:bldP spid="43" grpId="0"/>
      <p:bldP spid="83" grpId="0"/>
      <p:bldP spid="84" grpId="0"/>
      <p:bldP spid="9" grpId="0"/>
      <p:bldP spid="10" grpId="0"/>
      <p:bldP spid="85" grpId="0"/>
      <p:bldP spid="11" grpId="0"/>
      <p:bldP spid="12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/>
          <p:nvPr/>
        </p:nvSpPr>
        <p:spPr>
          <a:xfrm>
            <a:off x="-46037" y="609600"/>
            <a:ext cx="91440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Túi thứ nhất đựng 7 quả táo</a:t>
            </a:r>
            <a:r>
              <a:rPr sz="36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Túi thứ hai đựng gấp 4 lần số quả táo của túi thứ nhất. Hỏi cả hai túi có bao nhiêu quả táo ?</a:t>
            </a:r>
            <a:endParaRPr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9483" name="Straight Connector 28"/>
          <p:cNvCxnSpPr/>
          <p:nvPr/>
        </p:nvCxnSpPr>
        <p:spPr>
          <a:xfrm>
            <a:off x="6416651" y="3396201"/>
            <a:ext cx="184180" cy="0"/>
          </a:xfrm>
          <a:prstGeom prst="line">
            <a:avLst/>
          </a:prstGeom>
          <a:ln w="2857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" name="Rectangle 1"/>
          <p:cNvSpPr/>
          <p:nvPr/>
        </p:nvSpPr>
        <p:spPr>
          <a:xfrm>
            <a:off x="-25664" y="95561"/>
            <a:ext cx="8789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2: Nêu bài toán theo tóm tắt sau, rồi giải bài toán đó : </a:t>
            </a:r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en-US" altLang="x-none"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895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Túi thứ nhất</a:t>
            </a:r>
            <a:endParaRPr lang="en-US" sz="2400" b="1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86000" y="3151093"/>
            <a:ext cx="838200" cy="91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316296" y="3074893"/>
            <a:ext cx="0" cy="152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17769" y="3081715"/>
            <a:ext cx="0" cy="152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8600" y="3581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Túi thứ hai</a:t>
            </a:r>
            <a:endParaRPr lang="en-US" sz="2400" b="1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209800" y="3823518"/>
            <a:ext cx="838200" cy="91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240096" y="3747318"/>
            <a:ext cx="0" cy="152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041569" y="3754140"/>
            <a:ext cx="0" cy="152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025048" y="3834535"/>
            <a:ext cx="838200" cy="91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055344" y="3758335"/>
            <a:ext cx="0" cy="152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856817" y="3765157"/>
            <a:ext cx="0" cy="152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856817" y="3841753"/>
            <a:ext cx="838200" cy="91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887113" y="3765553"/>
            <a:ext cx="0" cy="152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688586" y="3772375"/>
            <a:ext cx="0" cy="152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674356" y="3841753"/>
            <a:ext cx="838200" cy="91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704652" y="3765553"/>
            <a:ext cx="0" cy="152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506125" y="3772375"/>
            <a:ext cx="0" cy="152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e 12"/>
          <p:cNvSpPr/>
          <p:nvPr/>
        </p:nvSpPr>
        <p:spPr>
          <a:xfrm rot="5400000">
            <a:off x="2650161" y="2607677"/>
            <a:ext cx="140173" cy="807904"/>
          </a:xfrm>
          <a:prstGeom prst="lef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114778" y="2603212"/>
            <a:ext cx="1210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/>
              <a:t>7 quả táo</a:t>
            </a:r>
            <a:endParaRPr lang="en-US" sz="1600" b="1"/>
          </a:p>
        </p:txBody>
      </p:sp>
      <p:sp>
        <p:nvSpPr>
          <p:cNvPr id="57" name="Left Brace 56"/>
          <p:cNvSpPr/>
          <p:nvPr/>
        </p:nvSpPr>
        <p:spPr>
          <a:xfrm rot="10800000">
            <a:off x="5638800" y="3157915"/>
            <a:ext cx="136286" cy="663909"/>
          </a:xfrm>
          <a:prstGeom prst="leftBrace">
            <a:avLst>
              <a:gd name="adj1" fmla="val 43658"/>
              <a:gd name="adj2" fmla="val 42956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811182" y="3357265"/>
            <a:ext cx="1210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?</a:t>
            </a:r>
            <a:r>
              <a:rPr lang="en-US" sz="1600" b="1" smtClean="0"/>
              <a:t> quả táo</a:t>
            </a:r>
            <a:endParaRPr lang="en-US" sz="1600" b="1"/>
          </a:p>
        </p:txBody>
      </p:sp>
      <p:sp>
        <p:nvSpPr>
          <p:cNvPr id="59" name="TextBox 58"/>
          <p:cNvSpPr txBox="1"/>
          <p:nvPr/>
        </p:nvSpPr>
        <p:spPr>
          <a:xfrm>
            <a:off x="5021533" y="4043065"/>
            <a:ext cx="200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 </a:t>
            </a:r>
            <a:r>
              <a:rPr lang="en-US" sz="2800" b="1" smtClean="0"/>
              <a:t>Bài giải </a:t>
            </a:r>
            <a:endParaRPr lang="en-US" sz="2800" b="1"/>
          </a:p>
        </p:txBody>
      </p:sp>
      <p:sp>
        <p:nvSpPr>
          <p:cNvPr id="60" name="TextBox 59"/>
          <p:cNvSpPr txBox="1"/>
          <p:nvPr/>
        </p:nvSpPr>
        <p:spPr>
          <a:xfrm>
            <a:off x="3325716" y="4566285"/>
            <a:ext cx="5513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 </a:t>
            </a:r>
            <a:r>
              <a:rPr lang="en-US" sz="2400" b="1" smtClean="0"/>
              <a:t>Số quả táo của túi thứ hai là : </a:t>
            </a:r>
            <a:endParaRPr lang="en-US" sz="2400" b="1"/>
          </a:p>
        </p:txBody>
      </p:sp>
      <p:sp>
        <p:nvSpPr>
          <p:cNvPr id="61" name="TextBox 60"/>
          <p:cNvSpPr txBox="1"/>
          <p:nvPr/>
        </p:nvSpPr>
        <p:spPr>
          <a:xfrm>
            <a:off x="3285324" y="4952934"/>
            <a:ext cx="303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 </a:t>
            </a:r>
            <a:r>
              <a:rPr lang="en-US" sz="2400" b="1" smtClean="0"/>
              <a:t>        7   x   4  =   </a:t>
            </a:r>
            <a:endParaRPr lang="en-US" sz="2400" b="1"/>
          </a:p>
        </p:txBody>
      </p:sp>
      <p:sp>
        <p:nvSpPr>
          <p:cNvPr id="62" name="TextBox 61"/>
          <p:cNvSpPr txBox="1"/>
          <p:nvPr/>
        </p:nvSpPr>
        <p:spPr>
          <a:xfrm>
            <a:off x="5618493" y="4885390"/>
            <a:ext cx="26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28 (  quả táo )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81961" y="5336287"/>
            <a:ext cx="5513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 </a:t>
            </a:r>
            <a:r>
              <a:rPr lang="en-US" sz="2400" b="1" smtClean="0"/>
              <a:t>Số quả táo cả hai túi  là : </a:t>
            </a:r>
            <a:endParaRPr lang="en-US" sz="2400" b="1"/>
          </a:p>
        </p:txBody>
      </p:sp>
      <p:sp>
        <p:nvSpPr>
          <p:cNvPr id="64" name="TextBox 63"/>
          <p:cNvSpPr txBox="1"/>
          <p:nvPr/>
        </p:nvSpPr>
        <p:spPr>
          <a:xfrm>
            <a:off x="3124200" y="5797952"/>
            <a:ext cx="303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 </a:t>
            </a:r>
            <a:r>
              <a:rPr lang="en-US" sz="2800" b="1" smtClean="0"/>
              <a:t>        </a:t>
            </a:r>
            <a:r>
              <a:rPr lang="en-US" sz="2400" b="1" smtClean="0"/>
              <a:t>7   +  28  =   </a:t>
            </a:r>
            <a:endParaRPr lang="en-US" sz="2400" b="1"/>
          </a:p>
        </p:txBody>
      </p:sp>
      <p:sp>
        <p:nvSpPr>
          <p:cNvPr id="65" name="TextBox 64"/>
          <p:cNvSpPr txBox="1"/>
          <p:nvPr/>
        </p:nvSpPr>
        <p:spPr>
          <a:xfrm>
            <a:off x="5638799" y="5805356"/>
            <a:ext cx="26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35 (  quả táo )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04652" y="6243410"/>
            <a:ext cx="245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 </a:t>
            </a:r>
            <a:r>
              <a:rPr lang="en-US" sz="2800" b="1" smtClean="0"/>
              <a:t>     Đáp số :</a:t>
            </a:r>
            <a:r>
              <a:rPr lang="en-US" sz="2400" b="1" smtClean="0"/>
              <a:t>  </a:t>
            </a:r>
            <a:endParaRPr lang="en-US" sz="2400" b="1"/>
          </a:p>
        </p:txBody>
      </p:sp>
      <p:sp>
        <p:nvSpPr>
          <p:cNvPr id="67" name="TextBox 66"/>
          <p:cNvSpPr txBox="1"/>
          <p:nvPr/>
        </p:nvSpPr>
        <p:spPr>
          <a:xfrm>
            <a:off x="6755987" y="6284324"/>
            <a:ext cx="26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35 (  quả táo )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304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" grpId="0"/>
      <p:bldP spid="4" grpId="0"/>
      <p:bldP spid="42" grpId="0"/>
      <p:bldP spid="13" grpId="0" animBg="1"/>
      <p:bldP spid="56" grpId="0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8100" y="9708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( theo mẫu )</a:t>
            </a:r>
            <a:r>
              <a:rPr lang="en-US" sz="40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917700" y="1017623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lên 4 lần, rồi cộng với 23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66700" y="1015961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: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943100" y="1493333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 </a:t>
            </a:r>
            <a:r>
              <a:rPr lang="en-US" sz="1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 =  64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64  +  23 =  87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" y="2133600"/>
            <a:ext cx="5133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Gấp 20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lần,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 đi 13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0516" y="3369163"/>
            <a:ext cx="5153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Giảm 42 đi 6 lần, rồi thêm 35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0516" y="4613191"/>
            <a:ext cx="5830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Giảm 25 đi 5 lần, rồi gấp lên 3 lần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100" y="2671428"/>
            <a:ext cx="3292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  x  3  -  13 =  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393415" y="2669592"/>
            <a:ext cx="2729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60 -  13 =  47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52400" y="3892383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42  :   6  + 35  =  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514600" y="3892383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+ 35  =  42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15205" y="525780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25  :   5  x  3  =  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514600" y="5249537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x 3  =  15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300" grpId="0"/>
      <p:bldP spid="44" grpId="0"/>
      <p:bldP spid="45" grpId="0"/>
      <p:bldP spid="2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2" descr="C:\Users\Administrator\Pictures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419600"/>
            <a:ext cx="2009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715963" y="1995055"/>
            <a:ext cx="5308600" cy="2438400"/>
          </a:xfrm>
          <a:prstGeom prst="cloudCallout">
            <a:avLst>
              <a:gd name="adj1" fmla="val 67245"/>
              <a:gd name="adj2" fmla="val 62412"/>
            </a:avLst>
          </a:prstGeom>
          <a:solidFill>
            <a:srgbClr val="7030A0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WordArt 6"/>
          <p:cNvSpPr>
            <a:spLocks noChangeArrowheads="1" noChangeShapeType="1" noTextEdit="1"/>
          </p:cNvSpPr>
          <p:nvPr/>
        </p:nvSpPr>
        <p:spPr bwMode="auto">
          <a:xfrm>
            <a:off x="1143000" y="762000"/>
            <a:ext cx="2227263" cy="1057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13165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93" y="65232"/>
            <a:ext cx="87630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3609975"/>
            <a:ext cx="29241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3505200"/>
            <a:ext cx="29527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505200"/>
            <a:ext cx="30003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49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5434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3609975"/>
            <a:ext cx="29241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467100"/>
            <a:ext cx="30003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505200"/>
            <a:ext cx="294322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5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5&quot;/&gt;&lt;/object&gt;&lt;object type=&quot;3&quot; unique_id=&quot;10006&quot;&gt;&lt;property id=&quot;20148&quot; value=&quot;5&quot;/&gt;&lt;property id=&quot;20300&quot; value=&quot;Slide 2&quot;/&gt;&lt;property id=&quot;20307&quot; value=&quot;278&quot;/&gt;&lt;/object&gt;&lt;object type=&quot;3&quot; unique_id=&quot;10009&quot;&gt;&lt;property id=&quot;20148&quot; value=&quot;5&quot;/&gt;&lt;property id=&quot;20300&quot; value=&quot;Slide 3&quot;/&gt;&lt;property id=&quot;20307&quot; value=&quot;264&quot;/&gt;&lt;/object&gt;&lt;object type=&quot;3&quot; unique_id=&quot;10010&quot;&gt;&lt;property id=&quot;20148&quot; value=&quot;5&quot;/&gt;&lt;property id=&quot;20300&quot; value=&quot;Slide 4&quot;/&gt;&lt;property id=&quot;20307&quot; value=&quot;261&quot;/&gt;&lt;/object&gt;&lt;object type=&quot;3&quot; unique_id=&quot;10014&quot;&gt;&lt;property id=&quot;20148&quot; value=&quot;5&quot;/&gt;&lt;property id=&quot;20300&quot; value=&quot;Slide 8&quot;/&gt;&lt;property id=&quot;20307&quot; value=&quot;270&quot;/&gt;&lt;/object&gt;&lt;object type=&quot;3&quot; unique_id=&quot;10015&quot;&gt;&lt;property id=&quot;20148&quot; value=&quot;5&quot;/&gt;&lt;property id=&quot;20300&quot; value=&quot;Slide 9&quot;/&gt;&lt;property id=&quot;20307&quot; value=&quot;271&quot;/&gt;&lt;/object&gt;&lt;object type=&quot;3&quot; unique_id=&quot;10016&quot;&gt;&lt;property id=&quot;20148&quot; value=&quot;5&quot;/&gt;&lt;property id=&quot;20300&quot; value=&quot;Slide 10&quot;/&gt;&lt;property id=&quot;20307&quot; value=&quot;272&quot;/&gt;&lt;/object&gt;&lt;object type=&quot;3&quot; unique_id=&quot;10019&quot;&gt;&lt;property id=&quot;20148&quot; value=&quot;5&quot;/&gt;&lt;property id=&quot;20300&quot; value=&quot;Slide 11 - &amp;quot;Dặn dò&amp;quot;&quot;/&gt;&lt;property id=&quot;20307&quot; value=&quot;266&quot;/&gt;&lt;/object&gt;&lt;object type=&quot;3&quot; unique_id=&quot;10020&quot;&gt;&lt;property id=&quot;20148&quot; value=&quot;5&quot;/&gt;&lt;property id=&quot;20300&quot; value=&quot;Slide 12&quot;/&gt;&lt;property id=&quot;20307&quot; value=&quot;280&quot;/&gt;&lt;/object&gt;&lt;object type=&quot;3&quot; unique_id=&quot;10206&quot;&gt;&lt;property id=&quot;20148&quot; value=&quot;5&quot;/&gt;&lt;property id=&quot;20300&quot; value=&quot;Slide 7&quot;/&gt;&lt;property id=&quot;20307&quot; value=&quot;285&quot;/&gt;&lt;/object&gt;&lt;object type=&quot;3&quot; unique_id=&quot;10400&quot;&gt;&lt;property id=&quot;20148&quot; value=&quot;5&quot;/&gt;&lt;property id=&quot;20300&quot; value=&quot;Slide 5&quot;/&gt;&lt;property id=&quot;20307&quot; value=&quot;286&quot;/&gt;&lt;/object&gt;&lt;object type=&quot;3&quot; unique_id=&quot;10401&quot;&gt;&lt;property id=&quot;20148&quot; value=&quot;5&quot;/&gt;&lt;property id=&quot;20300&quot; value=&quot;Slide 6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460</Words>
  <Application>Microsoft Office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Huynh Kieu</dc:creator>
  <cp:lastModifiedBy>AutoBVT</cp:lastModifiedBy>
  <cp:revision>175</cp:revision>
  <dcterms:created xsi:type="dcterms:W3CDTF">2009-10-26T15:34:09Z</dcterms:created>
  <dcterms:modified xsi:type="dcterms:W3CDTF">2021-11-17T07:38:55Z</dcterms:modified>
</cp:coreProperties>
</file>