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7" r:id="rId2"/>
    <p:sldId id="408" r:id="rId3"/>
    <p:sldId id="445" r:id="rId4"/>
    <p:sldId id="440" r:id="rId5"/>
    <p:sldId id="437" r:id="rId6"/>
    <p:sldId id="443" r:id="rId7"/>
    <p:sldId id="444" r:id="rId8"/>
    <p:sldId id="340"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0066"/>
    <a:srgbClr val="FF3399"/>
    <a:srgbClr val="FF7C80"/>
    <a:srgbClr val="0000CC"/>
    <a:srgbClr val="EDF6F7"/>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3" d="100"/>
          <a:sy n="63" d="100"/>
        </p:scale>
        <p:origin x="-44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4.pptx" TargetMode="External"/><Relationship Id="rId13" Type="http://schemas.openxmlformats.org/officeDocument/2006/relationships/image" Target="../media/image16.jpeg"/><Relationship Id="rId3" Type="http://schemas.openxmlformats.org/officeDocument/2006/relationships/image" Target="../media/image10.jpeg"/><Relationship Id="rId7" Type="http://schemas.openxmlformats.org/officeDocument/2006/relationships/image" Target="../media/image13.jpeg"/><Relationship Id="rId12" Type="http://schemas.openxmlformats.org/officeDocument/2006/relationships/hyperlink" Target="Cau%20hoi/Cau%201.pptx" TargetMode="External"/><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Cau%20hoi/Cau%203.pptx"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hyperlink" Target="Cau%20hoi/Cau%202.pptx" TargetMode="External"/><Relationship Id="rId4" Type="http://schemas.openxmlformats.org/officeDocument/2006/relationships/image" Target="../media/image11.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153264" y="4290955"/>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26: ĐI TÌM MẶT TRỜI(T4)</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649405" y="1469713"/>
            <a:ext cx="8908514"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TRÒ CHƠI: EM YÊU CHUYỆN CỔ NƯỚC MÌNH</a:t>
            </a:r>
          </a:p>
        </p:txBody>
      </p:sp>
      <p:pic>
        <p:nvPicPr>
          <p:cNvPr id="20" name="Picture 6" descr="Top 18 Câu chuyện cổ tích Việt Nam hay nhất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469" y="2711502"/>
            <a:ext cx="3106850" cy="20305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ấm Cám - Truyện Cổ Tích Việt Nam Đặc Sắc - Mua Sách Online giá rẻ"/>
          <p:cNvPicPr>
            <a:picLocks noChangeAspect="1" noChangeArrowheads="1"/>
          </p:cNvPicPr>
          <p:nvPr/>
        </p:nvPicPr>
        <p:blipFill rotWithShape="1">
          <a:blip r:embed="rId3">
            <a:extLst>
              <a:ext uri="{28A0092B-C50C-407E-A947-70E740481C1C}">
                <a14:useLocalDpi xmlns:a14="http://schemas.microsoft.com/office/drawing/2010/main" val="0"/>
              </a:ext>
            </a:extLst>
          </a:blip>
          <a:srcRect t="20902" b="16526"/>
          <a:stretch/>
        </p:blipFill>
        <p:spPr bwMode="auto">
          <a:xfrm>
            <a:off x="12329318" y="2702652"/>
            <a:ext cx="3106851" cy="20305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ruyện Cổ Tích Việt Nam - Chú Cuội Cung Trăng | Kể Chuyện Bé Nghe -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65"/>
          <a:stretch/>
        </p:blipFill>
        <p:spPr bwMode="auto">
          <a:xfrm>
            <a:off x="975519" y="5835703"/>
            <a:ext cx="2988573"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ự Tích Con Muỗi - Phim Cổ Tích Việt Nam Hay [HD 1080p]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4799" y="5835704"/>
            <a:ext cx="3106850" cy="20128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ruyện Cổ Tích Việt Nam - Sự Tích Chim Quốc - Truyện Hay Cho Bé - YouTube">
            <a:hlinkClick r:id="rId6" action="ppaction://hlinkpres?slideindex=1&amp;slidetitl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931" b="12280"/>
          <a:stretch/>
        </p:blipFill>
        <p:spPr bwMode="auto">
          <a:xfrm>
            <a:off x="4650469" y="5835702"/>
            <a:ext cx="3106850"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ổ tích Việt Nam cho bé mẫu giáo - Sự tích dưa hấu – Nhà xuất bản Kim Đồng">
            <a:hlinkClick r:id="rId8" action="ppaction://hlinkpres?slideindex=1&amp;slidetitle="/>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0123" b="6502"/>
          <a:stretch/>
        </p:blipFill>
        <p:spPr bwMode="auto">
          <a:xfrm>
            <a:off x="12329319" y="5807630"/>
            <a:ext cx="3106851"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Kể tóm tắt truyện Sọ Dừa | Văn mẫu lớp 6">
            <a:hlinkClick r:id="rId10" action="ppaction://hlinkpres?slideindex=1&amp;slidetit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4800" y="2711502"/>
            <a:ext cx="3106850"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Kho Tàng Truyện Cổ Tích Việt Nam - Cây Khế | Tiki">
            <a:hlinkClick r:id="rId12" action="ppaction://hlinkpres?slideindex=1&amp;slidetitle="/>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703" t="20000" r="15455" b="13263"/>
          <a:stretch/>
        </p:blipFill>
        <p:spPr bwMode="auto">
          <a:xfrm>
            <a:off x="965361" y="2711502"/>
            <a:ext cx="3145480" cy="2030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2"/>
                                        </p:tgtEl>
                                      </p:cBhvr>
                                    </p:animEffect>
                                    <p:animScale>
                                      <p:cBhvr>
                                        <p:cTn id="11" dur="250" autoRev="1" fill="hold"/>
                                        <p:tgtEl>
                                          <p:spTgt spid="22"/>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3"/>
                                        </p:tgtEl>
                                      </p:cBhvr>
                                    </p:animEffect>
                                    <p:animScale>
                                      <p:cBhvr>
                                        <p:cTn id="23" dur="250" autoRev="1" fill="hold"/>
                                        <p:tgtEl>
                                          <p:spTgt spid="23"/>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5"/>
                                        </p:tgtEl>
                                      </p:cBhvr>
                                    </p:animEffect>
                                    <p:animScale>
                                      <p:cBhvr>
                                        <p:cTn id="27" dur="250" autoRev="1" fill="hold"/>
                                        <p:tgtEl>
                                          <p:spTgt spid="25"/>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4"/>
                                        </p:tgtEl>
                                      </p:cBhvr>
                                    </p:animEffect>
                                    <p:animScale>
                                      <p:cBhvr>
                                        <p:cTn id="31" dur="250" autoRev="1" fill="hold"/>
                                        <p:tgtEl>
                                          <p:spTgt spid="24"/>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childTnLst>
                          </p:cTn>
                        </p:par>
                        <p:par>
                          <p:cTn id="36" fill="hold">
                            <p:stCondLst>
                              <p:cond delay="4000"/>
                            </p:stCondLst>
                            <p:childTnLst>
                              <p:par>
                                <p:cTn id="37" presetID="6" presetClass="emph" presetSubtype="0" fill="hold" nodeType="afterEffect">
                                  <p:stCondLst>
                                    <p:cond delay="0"/>
                                  </p:stCondLst>
                                  <p:childTnLst>
                                    <p:animScale>
                                      <p:cBhvr>
                                        <p:cTn id="38" dur="2000" fill="hold"/>
                                        <p:tgtEl>
                                          <p:spTgt spid="25"/>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22"/>
                                        </p:tgtEl>
                                      </p:cBhvr>
                                    </p:animEffect>
                                    <p:animScale>
                                      <p:cBhvr>
                                        <p:cTn id="47" dur="250" autoRev="1" fill="hold"/>
                                        <p:tgtEl>
                                          <p:spTgt spid="22"/>
                                        </p:tgtEl>
                                      </p:cBhvr>
                                      <p:by x="105000" y="105000"/>
                                    </p:animScale>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28"/>
                                        </p:tgtEl>
                                      </p:cBhvr>
                                    </p:animEffect>
                                    <p:animScale>
                                      <p:cBhvr>
                                        <p:cTn id="51" dur="250" autoRev="1" fill="hold"/>
                                        <p:tgtEl>
                                          <p:spTgt spid="28"/>
                                        </p:tgtEl>
                                      </p:cBhvr>
                                      <p:by x="105000" y="105000"/>
                                    </p:animScale>
                                  </p:childTnLst>
                                </p:cTn>
                              </p:par>
                            </p:childTnLst>
                          </p:cTn>
                        </p:par>
                        <p:par>
                          <p:cTn id="52" fill="hold">
                            <p:stCondLst>
                              <p:cond delay="1500"/>
                            </p:stCondLst>
                            <p:childTnLst>
                              <p:par>
                                <p:cTn id="53" presetID="26" presetClass="emph" presetSubtype="0" fill="hold" nodeType="after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cTn>
                              </p:par>
                            </p:childTnLst>
                          </p:cTn>
                        </p:par>
                        <p:par>
                          <p:cTn id="56" fill="hold">
                            <p:stCondLst>
                              <p:cond delay="2000"/>
                            </p:stCondLst>
                            <p:childTnLst>
                              <p:par>
                                <p:cTn id="57" presetID="26" presetClass="emph" presetSubtype="0" fill="hold" nodeType="after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par>
                          <p:cTn id="60" fill="hold">
                            <p:stCondLst>
                              <p:cond delay="2500"/>
                            </p:stCondLst>
                            <p:childTnLst>
                              <p:par>
                                <p:cTn id="61" presetID="26" presetClass="emph" presetSubtype="0" fill="hold" nodeType="afterEffect">
                                  <p:stCondLst>
                                    <p:cond delay="0"/>
                                  </p:stCondLst>
                                  <p:childTnLst>
                                    <p:animEffect transition="out" filter="fade">
                                      <p:cBhvr>
                                        <p:cTn id="62" dur="500" tmFilter="0, 0; .2, .5; .8, .5; 1, 0"/>
                                        <p:tgtEl>
                                          <p:spTgt spid="25"/>
                                        </p:tgtEl>
                                      </p:cBhvr>
                                    </p:animEffect>
                                    <p:animScale>
                                      <p:cBhvr>
                                        <p:cTn id="63" dur="250" autoRev="1" fill="hold"/>
                                        <p:tgtEl>
                                          <p:spTgt spid="25"/>
                                        </p:tgtEl>
                                      </p:cBhvr>
                                      <p:by x="105000" y="105000"/>
                                    </p:animScale>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childTnLst>
                          </p:cTn>
                        </p:par>
                        <p:par>
                          <p:cTn id="68" fill="hold">
                            <p:stCondLst>
                              <p:cond delay="3500"/>
                            </p:stCondLst>
                            <p:childTnLst>
                              <p:par>
                                <p:cTn id="69" presetID="26" presetClass="emph" presetSubtype="0" fill="hold" nodeType="afterEffect">
                                  <p:stCondLst>
                                    <p:cond delay="0"/>
                                  </p:stCondLst>
                                  <p:childTnLst>
                                    <p:animEffect transition="out" filter="fade">
                                      <p:cBhvr>
                                        <p:cTn id="70" dur="500" tmFilter="0, 0; .2, .5; .8, .5; 1, 0"/>
                                        <p:tgtEl>
                                          <p:spTgt spid="26"/>
                                        </p:tgtEl>
                                      </p:cBhvr>
                                    </p:animEffect>
                                    <p:animScale>
                                      <p:cBhvr>
                                        <p:cTn id="71" dur="250" autoRev="1" fill="hold"/>
                                        <p:tgtEl>
                                          <p:spTgt spid="26"/>
                                        </p:tgtEl>
                                      </p:cBhvr>
                                      <p:by x="105000" y="105000"/>
                                    </p:animScale>
                                  </p:childTnLst>
                                </p:cTn>
                              </p:par>
                            </p:childTnLst>
                          </p:cTn>
                        </p:par>
                        <p:par>
                          <p:cTn id="72" fill="hold">
                            <p:stCondLst>
                              <p:cond delay="4000"/>
                            </p:stCondLst>
                            <p:childTnLst>
                              <p:par>
                                <p:cTn id="73" presetID="6" presetClass="emph" presetSubtype="0" fill="hold" nodeType="afterEffect">
                                  <p:stCondLst>
                                    <p:cond delay="0"/>
                                  </p:stCondLst>
                                  <p:childTnLst>
                                    <p:animScale>
                                      <p:cBhvr>
                                        <p:cTn id="74" dur="2000" fill="hold"/>
                                        <p:tgtEl>
                                          <p:spTgt spid="26"/>
                                        </p:tgtEl>
                                      </p:cBhvr>
                                      <p:by x="150000" y="150000"/>
                                    </p:animScale>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par>
                          <p:cTn id="80" fill="hold">
                            <p:stCondLst>
                              <p:cond delay="500"/>
                            </p:stCondLst>
                            <p:childTnLst>
                              <p:par>
                                <p:cTn id="81" presetID="26" presetClass="emph" presetSubtype="0" fill="hold" nodeType="afterEffect">
                                  <p:stCondLst>
                                    <p:cond delay="0"/>
                                  </p:stCondLst>
                                  <p:childTnLst>
                                    <p:animEffect transition="out" filter="fade">
                                      <p:cBhvr>
                                        <p:cTn id="82" dur="500" tmFilter="0, 0; .2, .5; .8, .5; 1, 0"/>
                                        <p:tgtEl>
                                          <p:spTgt spid="22"/>
                                        </p:tgtEl>
                                      </p:cBhvr>
                                    </p:animEffect>
                                    <p:animScale>
                                      <p:cBhvr>
                                        <p:cTn id="83" dur="250" autoRev="1" fill="hold"/>
                                        <p:tgtEl>
                                          <p:spTgt spid="22"/>
                                        </p:tgtEl>
                                      </p:cBhvr>
                                      <p:by x="105000" y="105000"/>
                                    </p:animScale>
                                  </p:childTnLst>
                                </p:cTn>
                              </p:par>
                            </p:childTnLst>
                          </p:cTn>
                        </p:par>
                        <p:par>
                          <p:cTn id="84" fill="hold">
                            <p:stCondLst>
                              <p:cond delay="1000"/>
                            </p:stCondLst>
                            <p:childTnLst>
                              <p:par>
                                <p:cTn id="85" presetID="26" presetClass="emph" presetSubtype="0" fill="hold" nodeType="afterEffect">
                                  <p:stCondLst>
                                    <p:cond delay="0"/>
                                  </p:stCondLst>
                                  <p:childTnLst>
                                    <p:animEffect transition="out" filter="fade">
                                      <p:cBhvr>
                                        <p:cTn id="86" dur="500" tmFilter="0, 0; .2, .5; .8, .5; 1, 0"/>
                                        <p:tgtEl>
                                          <p:spTgt spid="28"/>
                                        </p:tgtEl>
                                      </p:cBhvr>
                                    </p:animEffect>
                                    <p:animScale>
                                      <p:cBhvr>
                                        <p:cTn id="87" dur="250" autoRev="1" fill="hold"/>
                                        <p:tgtEl>
                                          <p:spTgt spid="28"/>
                                        </p:tgtEl>
                                      </p:cBhvr>
                                      <p:by x="105000" y="105000"/>
                                    </p:animScale>
                                  </p:childTnLst>
                                </p:cTn>
                              </p:par>
                            </p:childTnLst>
                          </p:cTn>
                        </p:par>
                        <p:par>
                          <p:cTn id="88" fill="hold">
                            <p:stCondLst>
                              <p:cond delay="1500"/>
                            </p:stCondLst>
                            <p:childTnLst>
                              <p:par>
                                <p:cTn id="89" presetID="26" presetClass="emph" presetSubtype="0" fill="hold" nodeType="afterEffect">
                                  <p:stCondLst>
                                    <p:cond delay="0"/>
                                  </p:stCondLst>
                                  <p:childTnLst>
                                    <p:animEffect transition="out" filter="fade">
                                      <p:cBhvr>
                                        <p:cTn id="90" dur="500" tmFilter="0, 0; .2, .5; .8, .5; 1, 0"/>
                                        <p:tgtEl>
                                          <p:spTgt spid="27"/>
                                        </p:tgtEl>
                                      </p:cBhvr>
                                    </p:animEffect>
                                    <p:animScale>
                                      <p:cBhvr>
                                        <p:cTn id="91" dur="250" autoRev="1" fill="hold"/>
                                        <p:tgtEl>
                                          <p:spTgt spid="27"/>
                                        </p:tgtEl>
                                      </p:cBhvr>
                                      <p:by x="105000" y="105000"/>
                                    </p:animScale>
                                  </p:childTnLst>
                                </p:cTn>
                              </p:par>
                            </p:childTnLst>
                          </p:cTn>
                        </p:par>
                        <p:par>
                          <p:cTn id="92" fill="hold">
                            <p:stCondLst>
                              <p:cond delay="2000"/>
                            </p:stCondLst>
                            <p:childTnLst>
                              <p:par>
                                <p:cTn id="93" presetID="26" presetClass="emph" presetSubtype="0" fill="hold" nodeType="afterEffect">
                                  <p:stCondLst>
                                    <p:cond delay="0"/>
                                  </p:stCondLst>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par>
                          <p:cTn id="96" fill="hold">
                            <p:stCondLst>
                              <p:cond delay="2500"/>
                            </p:stCondLst>
                            <p:childTnLst>
                              <p:par>
                                <p:cTn id="97" presetID="26" presetClass="emph" presetSubtype="0" fill="hold" nodeType="afterEffect">
                                  <p:stCondLst>
                                    <p:cond delay="0"/>
                                  </p:stCondLst>
                                  <p:childTnLst>
                                    <p:animEffect transition="out" filter="fade">
                                      <p:cBhvr>
                                        <p:cTn id="98" dur="500" tmFilter="0, 0; .2, .5; .8, .5; 1, 0"/>
                                        <p:tgtEl>
                                          <p:spTgt spid="25"/>
                                        </p:tgtEl>
                                      </p:cBhvr>
                                    </p:animEffect>
                                    <p:animScale>
                                      <p:cBhvr>
                                        <p:cTn id="99" dur="250" autoRev="1" fill="hold"/>
                                        <p:tgtEl>
                                          <p:spTgt spid="25"/>
                                        </p:tgtEl>
                                      </p:cBhvr>
                                      <p:by x="105000" y="105000"/>
                                    </p:animScale>
                                  </p:childTnLst>
                                </p:cTn>
                              </p:par>
                            </p:childTnLst>
                          </p:cTn>
                        </p:par>
                        <p:par>
                          <p:cTn id="100" fill="hold">
                            <p:stCondLst>
                              <p:cond delay="3000"/>
                            </p:stCondLst>
                            <p:childTnLst>
                              <p:par>
                                <p:cTn id="101" presetID="26" presetClass="emph" presetSubtype="0" fill="hold" nodeType="afterEffect">
                                  <p:stCondLst>
                                    <p:cond delay="0"/>
                                  </p:stCondLst>
                                  <p:childTnLst>
                                    <p:animEffect transition="out" filter="fade">
                                      <p:cBhvr>
                                        <p:cTn id="102" dur="500" tmFilter="0, 0; .2, .5; .8, .5; 1, 0"/>
                                        <p:tgtEl>
                                          <p:spTgt spid="24"/>
                                        </p:tgtEl>
                                      </p:cBhvr>
                                    </p:animEffect>
                                    <p:animScale>
                                      <p:cBhvr>
                                        <p:cTn id="103" dur="250" autoRev="1" fill="hold"/>
                                        <p:tgtEl>
                                          <p:spTgt spid="24"/>
                                        </p:tgtEl>
                                      </p:cBhvr>
                                      <p:by x="105000" y="105000"/>
                                    </p:animScale>
                                  </p:childTnLst>
                                </p:cTn>
                              </p:par>
                            </p:childTnLst>
                          </p:cTn>
                        </p:par>
                        <p:par>
                          <p:cTn id="104" fill="hold">
                            <p:stCondLst>
                              <p:cond delay="3500"/>
                            </p:stCondLst>
                            <p:childTnLst>
                              <p:par>
                                <p:cTn id="105" presetID="26" presetClass="emph" presetSubtype="0" fill="hold" nodeType="afterEffect">
                                  <p:stCondLst>
                                    <p:cond delay="0"/>
                                  </p:stCondLst>
                                  <p:childTnLst>
                                    <p:animEffect transition="out" filter="fade">
                                      <p:cBhvr>
                                        <p:cTn id="106" dur="500" tmFilter="0, 0; .2, .5; .8, .5; 1, 0"/>
                                        <p:tgtEl>
                                          <p:spTgt spid="26"/>
                                        </p:tgtEl>
                                      </p:cBhvr>
                                    </p:animEffect>
                                    <p:animScale>
                                      <p:cBhvr>
                                        <p:cTn id="107" dur="250" autoRev="1" fill="hold"/>
                                        <p:tgtEl>
                                          <p:spTgt spid="26"/>
                                        </p:tgtEl>
                                      </p:cBhvr>
                                      <p:by x="105000" y="105000"/>
                                    </p:animScale>
                                  </p:childTnLst>
                                </p:cTn>
                              </p:par>
                            </p:childTnLst>
                          </p:cTn>
                        </p:par>
                        <p:par>
                          <p:cTn id="108" fill="hold">
                            <p:stCondLst>
                              <p:cond delay="4000"/>
                            </p:stCondLst>
                            <p:childTnLst>
                              <p:par>
                                <p:cTn id="109" presetID="6" presetClass="emph" presetSubtype="0" fill="hold" nodeType="afterEffect">
                                  <p:stCondLst>
                                    <p:cond delay="0"/>
                                  </p:stCondLst>
                                  <p:childTnLst>
                                    <p:animScale>
                                      <p:cBhvr>
                                        <p:cTn id="110" dur="2000" fill="hold"/>
                                        <p:tgtEl>
                                          <p:spTgt spid="27"/>
                                        </p:tgtEl>
                                      </p:cBhvr>
                                      <p:by x="150000" y="150000"/>
                                    </p:animScale>
                                  </p:childTnLst>
                                </p:cTn>
                              </p:par>
                            </p:childTnLst>
                          </p:cTn>
                        </p:par>
                      </p:childTnLst>
                    </p:cTn>
                  </p:par>
                  <p:par>
                    <p:cTn id="111" fill="hold">
                      <p:stCondLst>
                        <p:cond delay="indefinite"/>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20"/>
                                        </p:tgtEl>
                                      </p:cBhvr>
                                    </p:animEffect>
                                    <p:animScale>
                                      <p:cBhvr>
                                        <p:cTn id="115" dur="250" autoRev="1" fill="hold"/>
                                        <p:tgtEl>
                                          <p:spTgt spid="20"/>
                                        </p:tgtEl>
                                      </p:cBhvr>
                                      <p:by x="105000" y="105000"/>
                                    </p:animScale>
                                  </p:childTnLst>
                                </p:cTn>
                              </p:par>
                            </p:childTnLst>
                          </p:cTn>
                        </p:par>
                        <p:par>
                          <p:cTn id="116" fill="hold">
                            <p:stCondLst>
                              <p:cond delay="500"/>
                            </p:stCondLst>
                            <p:childTnLst>
                              <p:par>
                                <p:cTn id="117" presetID="26" presetClass="emph" presetSubtype="0" fill="hold" nodeType="afterEffect">
                                  <p:stCondLst>
                                    <p:cond delay="0"/>
                                  </p:stCondLst>
                                  <p:childTnLst>
                                    <p:animEffect transition="out" filter="fade">
                                      <p:cBhvr>
                                        <p:cTn id="118" dur="500" tmFilter="0, 0; .2, .5; .8, .5; 1, 0"/>
                                        <p:tgtEl>
                                          <p:spTgt spid="22"/>
                                        </p:tgtEl>
                                      </p:cBhvr>
                                    </p:animEffect>
                                    <p:animScale>
                                      <p:cBhvr>
                                        <p:cTn id="119" dur="250" autoRev="1" fill="hold"/>
                                        <p:tgtEl>
                                          <p:spTgt spid="22"/>
                                        </p:tgtEl>
                                      </p:cBhvr>
                                      <p:by x="105000" y="105000"/>
                                    </p:animScale>
                                  </p:childTnLst>
                                </p:cTn>
                              </p:par>
                            </p:childTnLst>
                          </p:cTn>
                        </p:par>
                        <p:par>
                          <p:cTn id="120" fill="hold">
                            <p:stCondLst>
                              <p:cond delay="1000"/>
                            </p:stCondLst>
                            <p:childTnLst>
                              <p:par>
                                <p:cTn id="121" presetID="26" presetClass="emph" presetSubtype="0" fill="hold" nodeType="afterEffect">
                                  <p:stCondLst>
                                    <p:cond delay="0"/>
                                  </p:stCondLst>
                                  <p:childTnLst>
                                    <p:animEffect transition="out" filter="fade">
                                      <p:cBhvr>
                                        <p:cTn id="122" dur="500" tmFilter="0, 0; .2, .5; .8, .5; 1, 0"/>
                                        <p:tgtEl>
                                          <p:spTgt spid="28"/>
                                        </p:tgtEl>
                                      </p:cBhvr>
                                    </p:animEffect>
                                    <p:animScale>
                                      <p:cBhvr>
                                        <p:cTn id="123" dur="250" autoRev="1" fill="hold"/>
                                        <p:tgtEl>
                                          <p:spTgt spid="28"/>
                                        </p:tgtEl>
                                      </p:cBhvr>
                                      <p:by x="105000" y="105000"/>
                                    </p:animScale>
                                  </p:childTnLst>
                                </p:cTn>
                              </p:par>
                            </p:childTnLst>
                          </p:cTn>
                        </p:par>
                        <p:par>
                          <p:cTn id="124" fill="hold">
                            <p:stCondLst>
                              <p:cond delay="1500"/>
                            </p:stCondLst>
                            <p:childTnLst>
                              <p:par>
                                <p:cTn id="125" presetID="26" presetClass="emph" presetSubtype="0" fill="hold" nodeType="afterEffect">
                                  <p:stCondLst>
                                    <p:cond delay="0"/>
                                  </p:stCondLst>
                                  <p:childTnLst>
                                    <p:animEffect transition="out" filter="fade">
                                      <p:cBhvr>
                                        <p:cTn id="126" dur="500" tmFilter="0, 0; .2, .5; .8, .5; 1, 0"/>
                                        <p:tgtEl>
                                          <p:spTgt spid="27"/>
                                        </p:tgtEl>
                                      </p:cBhvr>
                                    </p:animEffect>
                                    <p:animScale>
                                      <p:cBhvr>
                                        <p:cTn id="127" dur="250" autoRev="1" fill="hold"/>
                                        <p:tgtEl>
                                          <p:spTgt spid="27"/>
                                        </p:tgtEl>
                                      </p:cBhvr>
                                      <p:by x="105000" y="105000"/>
                                    </p:animScale>
                                  </p:childTnLst>
                                </p:cTn>
                              </p:par>
                            </p:childTnLst>
                          </p:cTn>
                        </p:par>
                        <p:par>
                          <p:cTn id="128" fill="hold">
                            <p:stCondLst>
                              <p:cond delay="2000"/>
                            </p:stCondLst>
                            <p:childTnLst>
                              <p:par>
                                <p:cTn id="129" presetID="26" presetClass="emph" presetSubtype="0" fill="hold" nodeType="afterEffect">
                                  <p:stCondLst>
                                    <p:cond delay="0"/>
                                  </p:stCondLst>
                                  <p:childTnLst>
                                    <p:animEffect transition="out" filter="fade">
                                      <p:cBhvr>
                                        <p:cTn id="130" dur="500" tmFilter="0, 0; .2, .5; .8, .5; 1, 0"/>
                                        <p:tgtEl>
                                          <p:spTgt spid="23"/>
                                        </p:tgtEl>
                                      </p:cBhvr>
                                    </p:animEffect>
                                    <p:animScale>
                                      <p:cBhvr>
                                        <p:cTn id="131" dur="250" autoRev="1" fill="hold"/>
                                        <p:tgtEl>
                                          <p:spTgt spid="23"/>
                                        </p:tgtEl>
                                      </p:cBhvr>
                                      <p:by x="105000" y="105000"/>
                                    </p:animScale>
                                  </p:childTnLst>
                                </p:cTn>
                              </p:par>
                            </p:childTnLst>
                          </p:cTn>
                        </p:par>
                        <p:par>
                          <p:cTn id="132" fill="hold">
                            <p:stCondLst>
                              <p:cond delay="2500"/>
                            </p:stCondLst>
                            <p:childTnLst>
                              <p:par>
                                <p:cTn id="133" presetID="26" presetClass="emph" presetSubtype="0" fill="hold" nodeType="afterEffect">
                                  <p:stCondLst>
                                    <p:cond delay="0"/>
                                  </p:stCondLst>
                                  <p:childTnLst>
                                    <p:animEffect transition="out" filter="fade">
                                      <p:cBhvr>
                                        <p:cTn id="134" dur="500" tmFilter="0, 0; .2, .5; .8, .5; 1, 0"/>
                                        <p:tgtEl>
                                          <p:spTgt spid="25"/>
                                        </p:tgtEl>
                                      </p:cBhvr>
                                    </p:animEffect>
                                    <p:animScale>
                                      <p:cBhvr>
                                        <p:cTn id="135" dur="250" autoRev="1" fill="hold"/>
                                        <p:tgtEl>
                                          <p:spTgt spid="25"/>
                                        </p:tgtEl>
                                      </p:cBhvr>
                                      <p:by x="105000" y="105000"/>
                                    </p:animScale>
                                  </p:childTnLst>
                                </p:cTn>
                              </p:par>
                            </p:childTnLst>
                          </p:cTn>
                        </p:par>
                        <p:par>
                          <p:cTn id="136" fill="hold">
                            <p:stCondLst>
                              <p:cond delay="3000"/>
                            </p:stCondLst>
                            <p:childTnLst>
                              <p:par>
                                <p:cTn id="137" presetID="26" presetClass="emph" presetSubtype="0" fill="hold" nodeType="afterEffect">
                                  <p:stCondLst>
                                    <p:cond delay="0"/>
                                  </p:stCondLst>
                                  <p:childTnLst>
                                    <p:animEffect transition="out" filter="fade">
                                      <p:cBhvr>
                                        <p:cTn id="138" dur="500" tmFilter="0, 0; .2, .5; .8, .5; 1, 0"/>
                                        <p:tgtEl>
                                          <p:spTgt spid="24"/>
                                        </p:tgtEl>
                                      </p:cBhvr>
                                    </p:animEffect>
                                    <p:animScale>
                                      <p:cBhvr>
                                        <p:cTn id="139" dur="250" autoRev="1" fill="hold"/>
                                        <p:tgtEl>
                                          <p:spTgt spid="24"/>
                                        </p:tgtEl>
                                      </p:cBhvr>
                                      <p:by x="105000" y="105000"/>
                                    </p:animScale>
                                  </p:childTnLst>
                                </p:cTn>
                              </p:par>
                            </p:childTnLst>
                          </p:cTn>
                        </p:par>
                        <p:par>
                          <p:cTn id="140" fill="hold">
                            <p:stCondLst>
                              <p:cond delay="3500"/>
                            </p:stCondLst>
                            <p:childTnLst>
                              <p:par>
                                <p:cTn id="141" presetID="26" presetClass="emph" presetSubtype="0" fill="hold" nodeType="afterEffect">
                                  <p:stCondLst>
                                    <p:cond delay="0"/>
                                  </p:stCondLst>
                                  <p:childTnLst>
                                    <p:animEffect transition="out" filter="fade">
                                      <p:cBhvr>
                                        <p:cTn id="142" dur="500" tmFilter="0, 0; .2, .5; .8, .5; 1, 0"/>
                                        <p:tgtEl>
                                          <p:spTgt spid="26"/>
                                        </p:tgtEl>
                                      </p:cBhvr>
                                    </p:animEffect>
                                    <p:animScale>
                                      <p:cBhvr>
                                        <p:cTn id="143" dur="250" autoRev="1" fill="hold"/>
                                        <p:tgtEl>
                                          <p:spTgt spid="26"/>
                                        </p:tgtEl>
                                      </p:cBhvr>
                                      <p:by x="105000" y="105000"/>
                                    </p:animScale>
                                  </p:childTnLst>
                                </p:cTn>
                              </p:par>
                            </p:childTnLst>
                          </p:cTn>
                        </p:par>
                        <p:par>
                          <p:cTn id="144" fill="hold">
                            <p:stCondLst>
                              <p:cond delay="4000"/>
                            </p:stCondLst>
                            <p:childTnLst>
                              <p:par>
                                <p:cTn id="145" presetID="6" presetClass="emph" presetSubtype="0" fill="hold" nodeType="afterEffect">
                                  <p:stCondLst>
                                    <p:cond delay="0"/>
                                  </p:stCondLst>
                                  <p:childTnLst>
                                    <p:animScale>
                                      <p:cBhvr>
                                        <p:cTn id="146"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7" restart="whenNotActive" fill="hold" evtFilter="cancelBubble" nodeType="interactiveSeq">
                <p:stCondLst>
                  <p:cond evt="onClick" delay="0">
                    <p:tgtEl>
                      <p:spTgt spid="25"/>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7"/>
                    </p:tgtEl>
                  </p:cond>
                </p:stCondLst>
                <p:endSync evt="end" delay="0">
                  <p:rtn val="all"/>
                </p:endSync>
                <p:childTnLst>
                  <p:par>
                    <p:cTn id="154" fill="hold">
                      <p:stCondLst>
                        <p:cond delay="0"/>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27"/>
                                        </p:tgtEl>
                                      </p:cBhvr>
                                    </p:animEffect>
                                    <p:set>
                                      <p:cBhvr>
                                        <p:cTn id="15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9" restart="whenNotActive" fill="hold" evtFilter="cancelBubble" nodeType="interactiveSeq">
                <p:stCondLst>
                  <p:cond evt="onClick" delay="0">
                    <p:tgtEl>
                      <p:spTgt spid="28"/>
                    </p:tgtEl>
                  </p:cond>
                </p:stCondLst>
                <p:endSync evt="end" delay="0">
                  <p:rtn val="all"/>
                </p:endSync>
                <p:childTnLst>
                  <p:par>
                    <p:cTn id="160" fill="hold">
                      <p:stCondLst>
                        <p:cond delay="0"/>
                      </p:stCondLst>
                      <p:childTnLst>
                        <p:par>
                          <p:cTn id="161" fill="hold">
                            <p:stCondLst>
                              <p:cond delay="0"/>
                            </p:stCondLst>
                            <p:childTnLst>
                              <p:par>
                                <p:cTn id="162" presetID="10" presetClass="exit" presetSubtype="0" fill="hold" nodeType="clickEffect">
                                  <p:stCondLst>
                                    <p:cond delay="0"/>
                                  </p:stCondLst>
                                  <p:childTnLst>
                                    <p:animEffect transition="out" filter="fade">
                                      <p:cBhvr>
                                        <p:cTn id="163" dur="500"/>
                                        <p:tgtEl>
                                          <p:spTgt spid="28"/>
                                        </p:tgtEl>
                                      </p:cBhvr>
                                    </p:animEffect>
                                    <p:set>
                                      <p:cBhvr>
                                        <p:cTn id="16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5" restart="whenNotActive" fill="hold" evtFilter="cancelBubble" nodeType="interactiveSeq">
                <p:stCondLst>
                  <p:cond evt="onClick" delay="0">
                    <p:tgtEl>
                      <p:spTgt spid="26"/>
                    </p:tgtEl>
                  </p:cond>
                </p:stCondLst>
                <p:endSync evt="end" delay="0">
                  <p:rtn val="all"/>
                </p:endSync>
                <p:childTnLst>
                  <p:par>
                    <p:cTn id="166" fill="hold">
                      <p:stCondLst>
                        <p:cond delay="0"/>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500"/>
                                        <p:tgtEl>
                                          <p:spTgt spid="26"/>
                                        </p:tgtEl>
                                      </p:cBhvr>
                                    </p:animEffect>
                                    <p:set>
                                      <p:cBhvr>
                                        <p:cTn id="17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64592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331720"/>
            <a:ext cx="13966284" cy="677108"/>
          </a:xfrm>
          <a:prstGeom prst="rect">
            <a:avLst/>
          </a:prstGeom>
        </p:spPr>
        <p:txBody>
          <a:bodyPr wrap="square">
            <a:spAutoFit/>
          </a:bodyPr>
          <a:lstStyle/>
          <a:p>
            <a:pPr algn="just"/>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1. </a:t>
            </a:r>
            <a:r>
              <a:rPr lang="en-US" sz="3800" b="1" dirty="0" err="1" smtClean="0">
                <a:solidFill>
                  <a:srgbClr val="0000CC"/>
                </a:solidFill>
                <a:latin typeface="Times New Roman" pitchFamily="18" charset="0"/>
                <a:cs typeface="Times New Roman" pitchFamily="18" charset="0"/>
              </a:rPr>
              <a:t>Kể</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tên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một</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số</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câu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chuyện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mà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em</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yêu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thích</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pic>
        <p:nvPicPr>
          <p:cNvPr id="1028" name="Picture 4" descr="Luyện tập trang 120, 121, 122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268" y="3544518"/>
            <a:ext cx="9221651" cy="422788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721195" y="3962400"/>
            <a:ext cx="6044074" cy="3124200"/>
          </a:xfrm>
        </p:spPr>
        <p:txBody>
          <a:bodyPr/>
          <a:lstStyle/>
          <a:p>
            <a:pPr algn="just"/>
            <a:r>
              <a:rPr lang="en-US" sz="4400" b="1" smtClean="0">
                <a:solidFill>
                  <a:srgbClr val="0000FF"/>
                </a:solidFill>
                <a:latin typeface="Times New Roman" panose="02020603050405020304" pitchFamily="18" charset="0"/>
                <a:cs typeface="Times New Roman" panose="02020603050405020304" pitchFamily="18" charset="0"/>
              </a:rPr>
              <a:t>    Một </a:t>
            </a:r>
            <a:r>
              <a:rPr lang="en-US" sz="4400" b="1" dirty="0" err="1" smtClean="0">
                <a:solidFill>
                  <a:srgbClr val="0000FF"/>
                </a:solidFill>
                <a:latin typeface="Times New Roman" panose="02020603050405020304" pitchFamily="18" charset="0"/>
                <a:cs typeface="Times New Roman" panose="02020603050405020304" pitchFamily="18" charset="0"/>
              </a:rPr>
              <a:t>số</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câu</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chuyện</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err="1" smtClean="0">
                <a:solidFill>
                  <a:srgbClr val="0000FF"/>
                </a:solidFill>
                <a:latin typeface="Times New Roman" panose="02020603050405020304" pitchFamily="18" charset="0"/>
                <a:cs typeface="Times New Roman" panose="02020603050405020304" pitchFamily="18" charset="0"/>
              </a:rPr>
              <a:t>như</a:t>
            </a:r>
            <a:r>
              <a:rPr lang="en-US" sz="4400" b="1" smtClean="0">
                <a:solidFill>
                  <a:srgbClr val="0000FF"/>
                </a:solidFill>
                <a:latin typeface="Times New Roman" panose="02020603050405020304" pitchFamily="18" charset="0"/>
                <a:cs typeface="Times New Roman" panose="02020603050405020304" pitchFamily="18" charset="0"/>
              </a:rPr>
              <a:t>: Tấm </a:t>
            </a:r>
            <a:r>
              <a:rPr lang="en-US" sz="4400" b="1" dirty="0" err="1" smtClean="0">
                <a:solidFill>
                  <a:srgbClr val="0000FF"/>
                </a:solidFill>
                <a:latin typeface="Times New Roman" panose="02020603050405020304" pitchFamily="18" charset="0"/>
                <a:cs typeface="Times New Roman" panose="02020603050405020304" pitchFamily="18" charset="0"/>
              </a:rPr>
              <a:t>cám</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cây</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tre</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trăm</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đốt</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Sự</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tích</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cây</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vú</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sữa</a:t>
            </a:r>
            <a:r>
              <a:rPr lang="en-US" sz="4400" b="1" dirty="0" smtClean="0">
                <a:solidFill>
                  <a:srgbClr val="0000FF"/>
                </a:solidFill>
                <a:latin typeface="Times New Roman" panose="02020603050405020304" pitchFamily="18" charset="0"/>
                <a:cs typeface="Times New Roman" panose="02020603050405020304" pitchFamily="18" charset="0"/>
              </a:rPr>
              <a:t>… </a:t>
            </a:r>
            <a:endParaRPr lang="en-US" sz="4400" b="1" dirty="0">
              <a:solidFill>
                <a:srgbClr val="0000FF"/>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124614" y="149573"/>
            <a:ext cx="5492209" cy="1569405"/>
            <a:chOff x="5124614" y="149573"/>
            <a:chExt cx="5492209" cy="1569405"/>
          </a:xfrm>
        </p:grpSpPr>
        <p:grpSp>
          <p:nvGrpSpPr>
            <p:cNvPr id="20" name="Group 19"/>
            <p:cNvGrpSpPr/>
            <p:nvPr/>
          </p:nvGrpSpPr>
          <p:grpSpPr>
            <a:xfrm>
              <a:off x="5124614" y="149573"/>
              <a:ext cx="5492209" cy="994235"/>
              <a:chOff x="5038144" y="210532"/>
              <a:chExt cx="5399539" cy="994235"/>
            </a:xfrm>
          </p:grpSpPr>
          <p:grpSp>
            <p:nvGrpSpPr>
              <p:cNvPr id="23" name="Group 22"/>
              <p:cNvGrpSpPr/>
              <p:nvPr/>
            </p:nvGrpSpPr>
            <p:grpSpPr>
              <a:xfrm>
                <a:off x="5038144" y="210532"/>
                <a:ext cx="5399539" cy="994235"/>
                <a:chOff x="5038144" y="210532"/>
                <a:chExt cx="5399539" cy="994235"/>
              </a:xfrm>
            </p:grpSpPr>
            <p:sp>
              <p:nvSpPr>
                <p:cNvPr id="25" name="TextBox 24"/>
                <p:cNvSpPr txBox="1"/>
                <p:nvPr/>
              </p:nvSpPr>
              <p:spPr>
                <a:xfrm>
                  <a:off x="5038144"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6" name="TextBox 25"/>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Text Box 14"/>
            <p:cNvSpPr txBox="1">
              <a:spLocks noChangeArrowheads="1"/>
            </p:cNvSpPr>
            <p:nvPr/>
          </p:nvSpPr>
          <p:spPr bwMode="auto">
            <a:xfrm>
              <a:off x="5547519" y="1143000"/>
              <a:ext cx="480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ĐI TÌM </a:t>
              </a:r>
              <a:r>
                <a:rPr lang="en-US" sz="2800" b="1" smtClean="0">
                  <a:solidFill>
                    <a:srgbClr val="0000CC"/>
                  </a:solidFill>
                  <a:latin typeface="Times New Roman" pitchFamily="18" charset="0"/>
                </a:rPr>
                <a:t>MẶT TRỜI (T1,2)</a:t>
              </a:r>
              <a:endParaRPr lang="en-US" sz="2800" b="1" dirty="0" smtClean="0">
                <a:solidFill>
                  <a:srgbClr val="0000CC"/>
                </a:solidFill>
                <a:latin typeface="Times New Roman" pitchFamily="18" charset="0"/>
              </a:endParaRPr>
            </a:p>
          </p:txBody>
        </p:sp>
      </p:grpSp>
    </p:spTree>
    <p:extLst>
      <p:ext uri="{BB962C8B-B14F-4D97-AF65-F5344CB8AC3E}">
        <p14:creationId xmlns:p14="http://schemas.microsoft.com/office/powerpoint/2010/main" val="12421433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37519" y="16256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030035" y="2471916"/>
            <a:ext cx="14575884" cy="1261884"/>
          </a:xfrm>
          <a:prstGeom prst="rect">
            <a:avLst/>
          </a:prstGeom>
        </p:spPr>
        <p:txBody>
          <a:bodyPr wrap="square">
            <a:spAutoFit/>
          </a:bodyPr>
          <a:lstStyle/>
          <a:p>
            <a:pPr algn="just"/>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Bài</a:t>
            </a:r>
            <a:r>
              <a:rPr lang="en-US" sz="3800" b="1" dirty="0" smtClean="0">
                <a:solidFill>
                  <a:srgbClr val="FF0000"/>
                </a:solidFill>
                <a:latin typeface="Times New Roman" pitchFamily="18" charset="0"/>
                <a:cs typeface="Times New Roman" pitchFamily="18" charset="0"/>
              </a:rPr>
              <a:t> 2. </a:t>
            </a:r>
            <a:r>
              <a:rPr lang="en-US" sz="3800" b="1" dirty="0" err="1" smtClean="0">
                <a:solidFill>
                  <a:srgbClr val="FF0000"/>
                </a:solidFill>
                <a:latin typeface="Times New Roman" pitchFamily="18" charset="0"/>
                <a:cs typeface="Times New Roman" pitchFamily="18" charset="0"/>
              </a:rPr>
              <a:t>Hỏi</a:t>
            </a:r>
            <a:r>
              <a:rPr lang="en-US" sz="3800" b="1" dirty="0" smtClean="0">
                <a:solidFill>
                  <a:srgbClr val="FF0000"/>
                </a:solidFill>
                <a:latin typeface="Times New Roman" pitchFamily="18" charset="0"/>
                <a:cs typeface="Times New Roman" pitchFamily="18" charset="0"/>
              </a:rPr>
              <a:t> - </a:t>
            </a:r>
            <a:r>
              <a:rPr lang="en-US" sz="3800" b="1" dirty="0" err="1" smtClean="0">
                <a:solidFill>
                  <a:srgbClr val="FF0000"/>
                </a:solidFill>
                <a:latin typeface="Times New Roman" pitchFamily="18" charset="0"/>
                <a:cs typeface="Times New Roman" pitchFamily="18" charset="0"/>
              </a:rPr>
              <a:t>đáp</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về</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2" name="Title 1"/>
          <p:cNvSpPr>
            <a:spLocks noGrp="1"/>
          </p:cNvSpPr>
          <p:nvPr>
            <p:ph type="ctrTitle"/>
          </p:nvPr>
        </p:nvSpPr>
        <p:spPr>
          <a:xfrm>
            <a:off x="1299981" y="3856567"/>
            <a:ext cx="14499684" cy="1096433"/>
          </a:xfrm>
        </p:spPr>
        <p:txBody>
          <a:bodyPr/>
          <a:lstStyle/>
          <a:p>
            <a:pPr algn="l"/>
            <a:r>
              <a:rPr lang="nl-NL" sz="3800" b="1" smtClean="0">
                <a:solidFill>
                  <a:srgbClr val="0000FF"/>
                </a:solidFill>
                <a:latin typeface="Times New Roman" panose="02020603050405020304" pitchFamily="18" charset="0"/>
                <a:cs typeface="Times New Roman" panose="02020603050405020304" pitchFamily="18" charset="0"/>
              </a:rPr>
              <a:t>+Em </a:t>
            </a:r>
            <a:r>
              <a:rPr lang="nl-NL" sz="3800" b="1" dirty="0">
                <a:solidFill>
                  <a:srgbClr val="0000FF"/>
                </a:solidFill>
                <a:latin typeface="Times New Roman" panose="02020603050405020304" pitchFamily="18" charset="0"/>
                <a:cs typeface="Times New Roman" panose="02020603050405020304" pitchFamily="18" charset="0"/>
              </a:rPr>
              <a:t>muốn nói về nhân vật nào? Trong câu chuyện </a:t>
            </a:r>
            <a:r>
              <a:rPr lang="nl-NL" sz="3800" b="1">
                <a:solidFill>
                  <a:srgbClr val="0000FF"/>
                </a:solidFill>
                <a:latin typeface="Times New Roman" panose="02020603050405020304" pitchFamily="18" charset="0"/>
                <a:cs typeface="Times New Roman" panose="02020603050405020304" pitchFamily="18" charset="0"/>
              </a:rPr>
              <a:t>nào</a:t>
            </a:r>
            <a:r>
              <a:rPr lang="nl-NL" sz="3800" b="1" smtClean="0">
                <a:solidFill>
                  <a:srgbClr val="0000FF"/>
                </a:solidFill>
                <a:latin typeface="Times New Roman" panose="02020603050405020304" pitchFamily="18" charset="0"/>
                <a:cs typeface="Times New Roman" panose="02020603050405020304" pitchFamily="18" charset="0"/>
              </a:rPr>
              <a:t>?</a:t>
            </a:r>
            <a:endParaRPr lang="en-US" sz="3800" b="1" dirty="0">
              <a:solidFill>
                <a:srgbClr val="0000FF"/>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279308" y="5257800"/>
            <a:ext cx="14326611" cy="1447800"/>
          </a:xfrm>
        </p:spPr>
        <p:txBody>
          <a:bodyPr/>
          <a:lstStyle/>
          <a:p>
            <a:pPr algn="just"/>
            <a:r>
              <a:rPr lang="nl-NL" sz="3800" b="1" dirty="0">
                <a:solidFill>
                  <a:srgbClr val="0000FF"/>
                </a:solidFill>
                <a:latin typeface="Times New Roman" panose="02020603050405020304" pitchFamily="18" charset="0"/>
                <a:cs typeface="Times New Roman" panose="02020603050405020304" pitchFamily="18" charset="0"/>
              </a:rPr>
              <a:t>+ Em thích hoặc không thích  nhận vật đó ở điểm nào? (ngoại hình, tính cách, hành động, suy nghĩ, tình cảm, lời </a:t>
            </a:r>
            <a:r>
              <a:rPr lang="nl-NL" sz="3800" b="1">
                <a:solidFill>
                  <a:srgbClr val="0000FF"/>
                </a:solidFill>
                <a:latin typeface="Times New Roman" panose="02020603050405020304" pitchFamily="18" charset="0"/>
                <a:cs typeface="Times New Roman" panose="02020603050405020304" pitchFamily="18" charset="0"/>
              </a:rPr>
              <a:t>nói</a:t>
            </a:r>
            <a:r>
              <a:rPr lang="nl-NL" sz="3800" b="1" smtClean="0">
                <a:solidFill>
                  <a:srgbClr val="0000FF"/>
                </a:solidFill>
                <a:latin typeface="Times New Roman" panose="02020603050405020304" pitchFamily="18" charset="0"/>
                <a:cs typeface="Times New Roman" panose="02020603050405020304" pitchFamily="18" charset="0"/>
              </a:rPr>
              <a:t>,..)</a:t>
            </a:r>
            <a:endParaRPr lang="en-US" sz="3800" b="1" dirty="0">
              <a:solidFill>
                <a:srgbClr val="0000FF"/>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5124614" y="149573"/>
            <a:ext cx="5492209" cy="1569405"/>
            <a:chOff x="5124614" y="149573"/>
            <a:chExt cx="5492209" cy="1569405"/>
          </a:xfrm>
        </p:grpSpPr>
        <p:grpSp>
          <p:nvGrpSpPr>
            <p:cNvPr id="26" name="Group 25"/>
            <p:cNvGrpSpPr/>
            <p:nvPr/>
          </p:nvGrpSpPr>
          <p:grpSpPr>
            <a:xfrm>
              <a:off x="5124614" y="149573"/>
              <a:ext cx="5492209" cy="994235"/>
              <a:chOff x="5038144" y="210532"/>
              <a:chExt cx="5399539" cy="994235"/>
            </a:xfrm>
          </p:grpSpPr>
          <p:grpSp>
            <p:nvGrpSpPr>
              <p:cNvPr id="28" name="Group 27"/>
              <p:cNvGrpSpPr/>
              <p:nvPr/>
            </p:nvGrpSpPr>
            <p:grpSpPr>
              <a:xfrm>
                <a:off x="5038144" y="210532"/>
                <a:ext cx="5399539" cy="994235"/>
                <a:chOff x="5038144" y="210532"/>
                <a:chExt cx="5399539" cy="994235"/>
              </a:xfrm>
            </p:grpSpPr>
            <p:sp>
              <p:nvSpPr>
                <p:cNvPr id="30" name="TextBox 29"/>
                <p:cNvSpPr txBox="1"/>
                <p:nvPr/>
              </p:nvSpPr>
              <p:spPr>
                <a:xfrm>
                  <a:off x="5038144"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1" name="TextBox 30"/>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9" name="Straight Connector 28"/>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7" name="Text Box 14"/>
            <p:cNvSpPr txBox="1">
              <a:spLocks noChangeArrowheads="1"/>
            </p:cNvSpPr>
            <p:nvPr/>
          </p:nvSpPr>
          <p:spPr bwMode="auto">
            <a:xfrm>
              <a:off x="5547519" y="1143000"/>
              <a:ext cx="480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ĐI TÌM </a:t>
              </a:r>
              <a:r>
                <a:rPr lang="en-US" sz="2800" b="1" smtClean="0">
                  <a:solidFill>
                    <a:srgbClr val="0000CC"/>
                  </a:solidFill>
                  <a:latin typeface="Times New Roman" pitchFamily="18" charset="0"/>
                </a:rPr>
                <a:t>MẶT TRỜI (T1,2)</a:t>
              </a:r>
              <a:endParaRPr lang="en-US" sz="2800" b="1" dirty="0" smtClean="0">
                <a:solidFill>
                  <a:srgbClr val="0000CC"/>
                </a:solidFill>
                <a:latin typeface="Times New Roman" pitchFamily="18" charset="0"/>
              </a:endParaRPr>
            </a:p>
          </p:txBody>
        </p:sp>
      </p:grpSp>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514600"/>
            <a:ext cx="14554200" cy="1261884"/>
          </a:xfrm>
          <a:prstGeom prst="rect">
            <a:avLst/>
          </a:prstGeom>
        </p:spPr>
        <p:txBody>
          <a:bodyPr wrap="square">
            <a:spAutoFit/>
          </a:bodyPr>
          <a:lstStyle/>
          <a:p>
            <a:pPr algn="just">
              <a:spcBef>
                <a:spcPts val="600"/>
              </a:spcBef>
            </a:pPr>
            <a:r>
              <a:rPr lang="en-US" sz="3800" b="1" dirty="0" err="1" smtClean="0">
                <a:solidFill>
                  <a:srgbClr val="FF0000"/>
                </a:solidFill>
                <a:latin typeface="Times New Roman" pitchFamily="18" charset="0"/>
                <a:cs typeface="Times New Roman" pitchFamily="18" charset="0"/>
              </a:rPr>
              <a:t>Bài</a:t>
            </a:r>
            <a:r>
              <a:rPr lang="en-US" sz="3800" b="1" dirty="0" smtClean="0">
                <a:solidFill>
                  <a:srgbClr val="FF0000"/>
                </a:solidFill>
                <a:latin typeface="Times New Roman" pitchFamily="18" charset="0"/>
                <a:cs typeface="Times New Roman" pitchFamily="18" charset="0"/>
              </a:rPr>
              <a:t> 3. </a:t>
            </a:r>
            <a:r>
              <a:rPr lang="en-US" sz="3800" b="1" dirty="0" err="1" smtClean="0">
                <a:solidFill>
                  <a:srgbClr val="FF0000"/>
                </a:solidFill>
                <a:latin typeface="Times New Roman" pitchFamily="18" charset="0"/>
                <a:cs typeface="Times New Roman" pitchFamily="18" charset="0"/>
              </a:rPr>
              <a:t>Viết</a:t>
            </a:r>
            <a:r>
              <a:rPr lang="en-US" sz="3800" b="1" dirty="0" smtClean="0">
                <a:solidFill>
                  <a:srgbClr val="FF0000"/>
                </a:solidFill>
                <a:latin typeface="Times New Roman" pitchFamily="18" charset="0"/>
                <a:cs typeface="Times New Roman" pitchFamily="18" charset="0"/>
              </a:rPr>
              <a:t> 2 – 3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nêu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lý</a:t>
            </a:r>
            <a:r>
              <a:rPr lang="en-US" sz="3800" b="1" dirty="0" smtClean="0">
                <a:solidFill>
                  <a:srgbClr val="FF0000"/>
                </a:solidFill>
                <a:latin typeface="Times New Roman" pitchFamily="18" charset="0"/>
                <a:cs typeface="Times New Roman" pitchFamily="18" charset="0"/>
              </a:rPr>
              <a:t> do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5380210" y="1249680"/>
            <a:ext cx="5481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2: ĐI TÌM MẶT TRỜI</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359" t="37544" r="5528" b="30000"/>
          <a:stretch/>
        </p:blipFill>
        <p:spPr bwMode="auto">
          <a:xfrm>
            <a:off x="2843942" y="4191000"/>
            <a:ext cx="11274553" cy="456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8899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692400"/>
            <a:ext cx="14554200" cy="1261884"/>
          </a:xfrm>
          <a:prstGeom prst="rect">
            <a:avLst/>
          </a:prstGeom>
        </p:spPr>
        <p:txBody>
          <a:bodyPr wrap="square">
            <a:spAutoFit/>
          </a:bodyPr>
          <a:lstStyle/>
          <a:p>
            <a:pPr algn="just">
              <a:spcBef>
                <a:spcPts val="600"/>
              </a:spcBef>
            </a:pPr>
            <a:r>
              <a:rPr lang="en-US" sz="3800" b="1" smtClean="0">
                <a:solidFill>
                  <a:srgbClr val="FF0000"/>
                </a:solidFill>
                <a:latin typeface="Times New Roman" pitchFamily="18" charset="0"/>
                <a:cs typeface="Times New Roman" pitchFamily="18" charset="0"/>
              </a:rPr>
              <a:t>      Bài </a:t>
            </a:r>
            <a:r>
              <a:rPr lang="en-US" sz="3800" b="1" dirty="0" smtClean="0">
                <a:solidFill>
                  <a:srgbClr val="FF0000"/>
                </a:solidFill>
                <a:latin typeface="Times New Roman" pitchFamily="18" charset="0"/>
                <a:cs typeface="Times New Roman" pitchFamily="18" charset="0"/>
              </a:rPr>
              <a:t>3. </a:t>
            </a:r>
            <a:r>
              <a:rPr lang="en-US" sz="3800" b="1" dirty="0" err="1" smtClean="0">
                <a:solidFill>
                  <a:srgbClr val="FF0000"/>
                </a:solidFill>
                <a:latin typeface="Times New Roman" pitchFamily="18" charset="0"/>
                <a:cs typeface="Times New Roman" pitchFamily="18" charset="0"/>
              </a:rPr>
              <a:t>Viết</a:t>
            </a:r>
            <a:r>
              <a:rPr lang="en-US" sz="3800" b="1" dirty="0" smtClean="0">
                <a:solidFill>
                  <a:srgbClr val="FF0000"/>
                </a:solidFill>
                <a:latin typeface="Times New Roman" pitchFamily="18" charset="0"/>
                <a:cs typeface="Times New Roman" pitchFamily="18" charset="0"/>
              </a:rPr>
              <a:t> 2 – 3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nêu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lý</a:t>
            </a:r>
            <a:r>
              <a:rPr lang="en-US" sz="3800" b="1" dirty="0" smtClean="0">
                <a:solidFill>
                  <a:srgbClr val="FF0000"/>
                </a:solidFill>
                <a:latin typeface="Times New Roman" pitchFamily="18" charset="0"/>
                <a:cs typeface="Times New Roman" pitchFamily="18" charset="0"/>
              </a:rPr>
              <a:t> do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5380210" y="1249680"/>
            <a:ext cx="5481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2: ĐI TÌM MẶT TRỜI</a:t>
            </a:r>
          </a:p>
        </p:txBody>
      </p:sp>
      <p:sp>
        <p:nvSpPr>
          <p:cNvPr id="3" name="Subtitle 2"/>
          <p:cNvSpPr>
            <a:spLocks noGrp="1"/>
          </p:cNvSpPr>
          <p:nvPr>
            <p:ph type="subTitle" idx="1"/>
          </p:nvPr>
        </p:nvSpPr>
        <p:spPr>
          <a:xfrm>
            <a:off x="1220747" y="4132084"/>
            <a:ext cx="14232771" cy="4402315"/>
          </a:xfrm>
        </p:spPr>
        <p:txBody>
          <a:bodyPr/>
          <a:lstStyle/>
          <a:p>
            <a:pPr indent="914400" algn="just">
              <a:lnSpc>
                <a:spcPct val="120000"/>
              </a:lnSpc>
            </a:pPr>
            <a:r>
              <a:rPr lang="vi-VN" sz="3800" b="1" dirty="0">
                <a:solidFill>
                  <a:srgbClr val="0000FF"/>
                </a:solidFill>
                <a:latin typeface="Times New Roman" panose="02020603050405020304" pitchFamily="18" charset="0"/>
                <a:cs typeface="Times New Roman" panose="02020603050405020304" pitchFamily="18" charset="0"/>
              </a:rPr>
              <a:t>Em từng được đọc truyện </a:t>
            </a:r>
            <a:r>
              <a:rPr lang="vi-VN" sz="3800" b="1" i="1" dirty="0">
                <a:solidFill>
                  <a:srgbClr val="0000FF"/>
                </a:solidFill>
                <a:latin typeface="Times New Roman" panose="02020603050405020304" pitchFamily="18" charset="0"/>
                <a:cs typeface="Times New Roman" panose="02020603050405020304" pitchFamily="18" charset="0"/>
              </a:rPr>
              <a:t>Trọng Thuỷ Mị Châu</a:t>
            </a:r>
            <a:r>
              <a:rPr lang="vi-VN" sz="3800" b="1" dirty="0">
                <a:solidFill>
                  <a:srgbClr val="0000FF"/>
                </a:solidFill>
                <a:latin typeface="Times New Roman" panose="02020603050405020304" pitchFamily="18" charset="0"/>
                <a:cs typeface="Times New Roman" panose="02020603050405020304" pitchFamily="18" charset="0"/>
              </a:rPr>
              <a:t>, nàng Mị Châu quả thực rất xinh đẹp nhưng là người yêu đương mù quáng mà bán nước. Dù biết Trọng Thuỷ là con trai của kẻ thù, nàng Mị Châu vẫn nghe chồng rải lông ngỗng để địch dò tìm theo vết tháo chạy của vua cha. Vì yêu mà chung thuỷ là đáng, nhưng tội hại cha, mất nước là không thể tha thứ.</a:t>
            </a:r>
            <a:endParaRPr lang="en-US" sz="3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201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i hat giup 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799"/>
            <a:ext cx="15316200" cy="8606957"/>
          </a:xfrm>
          <a:prstGeom prst="rect">
            <a:avLst/>
          </a:prstGeom>
        </p:spPr>
      </p:pic>
    </p:spTree>
    <p:extLst>
      <p:ext uri="{BB962C8B-B14F-4D97-AF65-F5344CB8AC3E}">
        <p14:creationId xmlns:p14="http://schemas.microsoft.com/office/powerpoint/2010/main" val="122595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9858</TotalTime>
  <Words>318</Words>
  <Application>Microsoft Office PowerPoint</Application>
  <PresentationFormat>Custom</PresentationFormat>
  <Paragraphs>37</Paragraphs>
  <Slides>8</Slides>
  <Notes>1</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Default Design</vt:lpstr>
      <vt:lpstr>PowerPoint Presentation</vt:lpstr>
      <vt:lpstr>PowerPoint Presentation</vt:lpstr>
      <vt:lpstr>PowerPoint Presentation</vt:lpstr>
      <vt:lpstr>+Em muốn nói về nhân vật nào? Trong câu chuyện nào?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1082</cp:revision>
  <dcterms:created xsi:type="dcterms:W3CDTF">2008-09-09T22:52:10Z</dcterms:created>
  <dcterms:modified xsi:type="dcterms:W3CDTF">2022-08-06T08:28:34Z</dcterms:modified>
</cp:coreProperties>
</file>