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3"/>
  </p:notesMasterIdLst>
  <p:sldIdLst>
    <p:sldId id="257" r:id="rId2"/>
    <p:sldId id="258" r:id="rId3"/>
    <p:sldId id="259" r:id="rId4"/>
    <p:sldId id="277" r:id="rId5"/>
    <p:sldId id="11624" r:id="rId6"/>
    <p:sldId id="11697" r:id="rId7"/>
    <p:sldId id="366" r:id="rId8"/>
    <p:sldId id="11658" r:id="rId9"/>
    <p:sldId id="11688" r:id="rId10"/>
    <p:sldId id="11698" r:id="rId11"/>
    <p:sldId id="11699" r:id="rId12"/>
    <p:sldId id="732" r:id="rId13"/>
    <p:sldId id="318" r:id="rId14"/>
    <p:sldId id="286" r:id="rId15"/>
    <p:sldId id="11700" r:id="rId16"/>
    <p:sldId id="11701" r:id="rId17"/>
    <p:sldId id="11702" r:id="rId18"/>
    <p:sldId id="11703" r:id="rId19"/>
    <p:sldId id="11704" r:id="rId20"/>
    <p:sldId id="281" r:id="rId21"/>
    <p:sldId id="2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381" autoAdjust="0"/>
  </p:normalViewPr>
  <p:slideViewPr>
    <p:cSldViewPr snapToGrid="0">
      <p:cViewPr varScale="1">
        <p:scale>
          <a:sx n="58" d="100"/>
          <a:sy n="58" d="100"/>
        </p:scale>
        <p:origin x="100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36A0-770D-4787-A568-65387D3BCD7E}"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DC7C0-DC09-406E-8AC9-2DBBFEBBA743}" type="slidenum">
              <a:rPr lang="en-US" smtClean="0"/>
              <a:t>‹#›</a:t>
            </a:fld>
            <a:endParaRPr lang="en-US"/>
          </a:p>
        </p:txBody>
      </p:sp>
    </p:spTree>
    <p:extLst>
      <p:ext uri="{BB962C8B-B14F-4D97-AF65-F5344CB8AC3E}">
        <p14:creationId xmlns:p14="http://schemas.microsoft.com/office/powerpoint/2010/main" val="369852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28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957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822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541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09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99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562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8618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75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498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072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7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973A0-69F4-404C-83AF-F6161DA109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00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11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76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5079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0580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57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12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17771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77938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2885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8106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2589481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93984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29157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60132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3805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7151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65365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49670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57043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C735EDD-E1A0-4DCA-9444-DBE97C4466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861690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audio" Target="../media/audio1.wav"/><Relationship Id="rId10" Type="http://schemas.openxmlformats.org/officeDocument/2006/relationships/image" Target="../media/image16.png"/><Relationship Id="rId4" Type="http://schemas.openxmlformats.org/officeDocument/2006/relationships/notesSlide" Target="../notesSlides/notesSlide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3">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4">
            <a:extLst>
              <a:ext uri="{28A0092B-C50C-407E-A947-70E740481C1C}">
                <a14:useLocalDpi xmlns:a14="http://schemas.microsoft.com/office/drawing/2010/main" val="0"/>
              </a:ext>
            </a:extLst>
          </a:blip>
          <a:srcRect l="10279" t="18348" r="8629"/>
          <a:stretch/>
        </p:blipFill>
        <p:spPr>
          <a:xfrm>
            <a:off x="0" y="838524"/>
            <a:ext cx="12458753" cy="6019476"/>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6">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5">
            <a:extLst>
              <a:ext uri="{28A0092B-C50C-407E-A947-70E740481C1C}">
                <a14:useLocalDpi xmlns:a14="http://schemas.microsoft.com/office/drawing/2010/main" val="0"/>
              </a:ext>
            </a:extLst>
          </a:blip>
          <a:srcRect l="25645" t="41289" r="48226" b="-4"/>
          <a:stretch/>
        </p:blipFill>
        <p:spPr>
          <a:xfrm flipH="1">
            <a:off x="10218480" y="2656554"/>
            <a:ext cx="1973520"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7">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8">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14" name="Picture 13">
            <a:extLst>
              <a:ext uri="{FF2B5EF4-FFF2-40B4-BE49-F238E27FC236}">
                <a16:creationId xmlns:a16="http://schemas.microsoft.com/office/drawing/2014/main" id="{2F5B4F99-5C60-47EA-AFC2-9C4FC148414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206251" y="727685"/>
            <a:ext cx="5065051" cy="937848"/>
          </a:xfrm>
          <a:prstGeom prst="rect">
            <a:avLst/>
          </a:prstGeom>
        </p:spPr>
      </p:pic>
      <p:sp>
        <p:nvSpPr>
          <p:cNvPr id="16" name="TextBox 15">
            <a:extLst>
              <a:ext uri="{FF2B5EF4-FFF2-40B4-BE49-F238E27FC236}">
                <a16:creationId xmlns:a16="http://schemas.microsoft.com/office/drawing/2014/main" id="{F58B65CC-1772-4BDA-9782-C0773F85B088}"/>
              </a:ext>
            </a:extLst>
          </p:cNvPr>
          <p:cNvSpPr txBox="1"/>
          <p:nvPr/>
        </p:nvSpPr>
        <p:spPr>
          <a:xfrm>
            <a:off x="3409950" y="161925"/>
            <a:ext cx="6096000" cy="461665"/>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Thứ</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tháng</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năm</a:t>
            </a:r>
            <a:r>
              <a:rPr lang="en-US" sz="2400" dirty="0">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FF78D9A-FD39-4E66-AC90-421DC30B073E}"/>
              </a:ext>
            </a:extLst>
          </p:cNvPr>
          <p:cNvPicPr>
            <a:picLocks noChangeAspect="1"/>
          </p:cNvPicPr>
          <p:nvPr/>
        </p:nvPicPr>
        <p:blipFill>
          <a:blip r:embed="rId11"/>
          <a:stretch>
            <a:fillRect/>
          </a:stretch>
        </p:blipFill>
        <p:spPr>
          <a:xfrm>
            <a:off x="3457337" y="2568983"/>
            <a:ext cx="5486876" cy="2310584"/>
          </a:xfrm>
          <a:prstGeom prst="rect">
            <a:avLst/>
          </a:prstGeom>
        </p:spPr>
      </p:pic>
      <p:pic>
        <p:nvPicPr>
          <p:cNvPr id="5" name="Picture 4">
            <a:extLst>
              <a:ext uri="{FF2B5EF4-FFF2-40B4-BE49-F238E27FC236}">
                <a16:creationId xmlns:a16="http://schemas.microsoft.com/office/drawing/2014/main" id="{751F9EBD-F90F-48EC-B526-F0B9DDBC9D2D}"/>
              </a:ext>
            </a:extLst>
          </p:cNvPr>
          <p:cNvPicPr>
            <a:picLocks noChangeAspect="1"/>
          </p:cNvPicPr>
          <p:nvPr/>
        </p:nvPicPr>
        <p:blipFill>
          <a:blip r:embed="rId12"/>
          <a:stretch>
            <a:fillRect/>
          </a:stretch>
        </p:blipFill>
        <p:spPr>
          <a:xfrm>
            <a:off x="5227618" y="2040218"/>
            <a:ext cx="1908213" cy="853514"/>
          </a:xfrm>
          <a:prstGeom prst="rect">
            <a:avLst/>
          </a:prstGeom>
        </p:spPr>
      </p:pic>
    </p:spTree>
    <p:extLst>
      <p:ext uri="{BB962C8B-B14F-4D97-AF65-F5344CB8AC3E}">
        <p14:creationId xmlns:p14="http://schemas.microsoft.com/office/powerpoint/2010/main" val="17870162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4">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6">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1676401" y="2461181"/>
            <a:ext cx="9589224" cy="2554545"/>
          </a:xfrm>
          <a:prstGeom prst="rect">
            <a:avLst/>
          </a:prstGeom>
          <a:noFill/>
        </p:spPr>
        <p:txBody>
          <a:bodyPr wrap="square" rtlCol="0">
            <a:spAutoFit/>
          </a:bodyPr>
          <a:lstStyle/>
          <a:p>
            <a:pPr lvl="0" algn="just"/>
            <a:r>
              <a:rPr lang="vi-VN" sz="3200" b="1" dirty="0">
                <a:solidFill>
                  <a:srgbClr val="FF2D4E"/>
                </a:solidFill>
                <a:latin typeface="Calibri" panose="020F0502020204030204" pitchFamily="34" charset="0"/>
                <a:cs typeface="Calibri" panose="020F0502020204030204" pitchFamily="34" charset="0"/>
              </a:rPr>
              <a:t>Nếu mỗi chúng ta</a:t>
            </a:r>
            <a:r>
              <a:rPr lang="en-US" sz="3200" b="1" dirty="0">
                <a:solidFill>
                  <a:srgbClr val="FF2D4E"/>
                </a:solidFill>
                <a:latin typeface="Calibri" panose="020F0502020204030204" pitchFamily="34" charset="0"/>
                <a:cs typeface="Calibri" panose="020F0502020204030204" pitchFamily="34" charset="0"/>
              </a:rPr>
              <a:t> </a:t>
            </a:r>
            <a:r>
              <a:rPr lang="vi-VN" sz="3200" b="1" dirty="0">
                <a:solidFill>
                  <a:srgbClr val="FF2D4E"/>
                </a:solidFill>
                <a:latin typeface="Calibri" panose="020F0502020204030204" pitchFamily="34" charset="0"/>
                <a:cs typeface="Calibri" panose="020F0502020204030204" pitchFamily="34" charset="0"/>
              </a:rPr>
              <a:t>không chăm sóc cho ngôi nhà của mình thì ngôi nhà em ở cũng có thể trở thành “Ngôi nhà lọ lem.” Còn nếu chúng ta thực hiện lau dọn nhà cửa hằng ngày thì mỗi chúng ta cũng có “phép thuật” giống cô tiên, mang lại niềm vui cho ngôi nhà</a:t>
            </a:r>
            <a:r>
              <a:rPr lang="en-US" sz="3200" b="1" dirty="0">
                <a:solidFill>
                  <a:srgbClr val="FF2D4E"/>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8"/>
          <a:stretch>
            <a:fillRect/>
          </a:stretch>
        </p:blipFill>
        <p:spPr>
          <a:xfrm>
            <a:off x="-234108" y="-293899"/>
            <a:ext cx="3488981" cy="2979950"/>
          </a:xfrm>
          <a:prstGeom prst="rect">
            <a:avLst/>
          </a:prstGeom>
        </p:spPr>
      </p:pic>
    </p:spTree>
    <p:extLst>
      <p:ext uri="{BB962C8B-B14F-4D97-AF65-F5344CB8AC3E}">
        <p14:creationId xmlns:p14="http://schemas.microsoft.com/office/powerpoint/2010/main" val="39787825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3">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4">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6">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7" name="Picture 6">
            <a:extLst>
              <a:ext uri="{FF2B5EF4-FFF2-40B4-BE49-F238E27FC236}">
                <a16:creationId xmlns:a16="http://schemas.microsoft.com/office/drawing/2014/main" id="{EC0BB8E5-41CE-4DAB-99ED-CA8E280C3EC4}"/>
              </a:ext>
            </a:extLst>
          </p:cNvPr>
          <p:cNvPicPr>
            <a:picLocks noChangeAspect="1"/>
          </p:cNvPicPr>
          <p:nvPr/>
        </p:nvPicPr>
        <p:blipFill>
          <a:blip r:embed="rId7"/>
          <a:stretch>
            <a:fillRect/>
          </a:stretch>
        </p:blipFill>
        <p:spPr>
          <a:xfrm>
            <a:off x="3414327" y="2845948"/>
            <a:ext cx="4487045" cy="2804403"/>
          </a:xfrm>
          <a:prstGeom prst="rect">
            <a:avLst/>
          </a:prstGeom>
        </p:spPr>
      </p:pic>
    </p:spTree>
    <p:extLst>
      <p:ext uri="{BB962C8B-B14F-4D97-AF65-F5344CB8AC3E}">
        <p14:creationId xmlns:p14="http://schemas.microsoft.com/office/powerpoint/2010/main" val="9857998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Chia sẻ về một số dụng cụ dọn vệ sinh và cách sử dụng </a:t>
            </a:r>
            <a:endParaRPr lang="en-US" sz="3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A057CCC-62F4-47ED-B44F-6D19A5C5E2E4}"/>
              </a:ext>
            </a:extLst>
          </p:cNvPr>
          <p:cNvSpPr txBox="1"/>
          <p:nvPr/>
        </p:nvSpPr>
        <p:spPr>
          <a:xfrm>
            <a:off x="457201" y="1228725"/>
            <a:ext cx="11734799" cy="954107"/>
          </a:xfrm>
          <a:prstGeom prst="rect">
            <a:avLst/>
          </a:prstGeom>
          <a:noFill/>
        </p:spPr>
        <p:txBody>
          <a:bodyPr wrap="square" rtlCol="0">
            <a:spAutoFit/>
          </a:bodyPr>
          <a:lstStyle/>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Kể tên, vẽ lại các dụng cụ vệ sinh trong nhà.</a:t>
            </a:r>
          </a:p>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Nêu cách sử dụng của mỗi loại dụng cụ.</a:t>
            </a:r>
            <a:endParaRPr lang="en-US"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2A929993-AA25-4888-AD14-C4768000B54F}"/>
              </a:ext>
            </a:extLst>
          </p:cNvPr>
          <p:cNvPicPr>
            <a:picLocks noChangeAspect="1"/>
          </p:cNvPicPr>
          <p:nvPr/>
        </p:nvPicPr>
        <p:blipFill>
          <a:blip r:embed="rId5"/>
          <a:stretch>
            <a:fillRect/>
          </a:stretch>
        </p:blipFill>
        <p:spPr>
          <a:xfrm>
            <a:off x="2405062" y="2328862"/>
            <a:ext cx="7102814" cy="3614738"/>
          </a:xfrm>
          <a:prstGeom prst="rect">
            <a:avLst/>
          </a:prstGeom>
        </p:spPr>
      </p:pic>
    </p:spTree>
    <p:extLst>
      <p:ext uri="{BB962C8B-B14F-4D97-AF65-F5344CB8AC3E}">
        <p14:creationId xmlns:p14="http://schemas.microsoft.com/office/powerpoint/2010/main" val="8491111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C205E796-C24E-4EF3-9746-B7318D7ED727}"/>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57" name="图片 56">
            <a:extLst>
              <a:ext uri="{FF2B5EF4-FFF2-40B4-BE49-F238E27FC236}">
                <a16:creationId xmlns:a16="http://schemas.microsoft.com/office/drawing/2014/main" id="{592D59B5-B4F9-4E3B-A657-4A20775A4606}"/>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60" name="Picture 59">
            <a:extLst>
              <a:ext uri="{FF2B5EF4-FFF2-40B4-BE49-F238E27FC236}">
                <a16:creationId xmlns:a16="http://schemas.microsoft.com/office/drawing/2014/main" id="{CCD2C53E-034A-4B01-AF53-1A6B8192AAC4}"/>
              </a:ext>
            </a:extLst>
          </p:cNvPr>
          <p:cNvPicPr>
            <a:picLocks noChangeAspect="1"/>
          </p:cNvPicPr>
          <p:nvPr/>
        </p:nvPicPr>
        <p:blipFill>
          <a:blip r:embed="rId5"/>
          <a:stretch>
            <a:fillRect/>
          </a:stretch>
        </p:blipFill>
        <p:spPr>
          <a:xfrm>
            <a:off x="1100136" y="785811"/>
            <a:ext cx="10245895" cy="5214303"/>
          </a:xfrm>
          <a:prstGeom prst="rect">
            <a:avLst/>
          </a:prstGeom>
          <a:ln>
            <a:noFill/>
          </a:ln>
          <a:effectLst>
            <a:softEdge rad="112500"/>
          </a:effectLst>
        </p:spPr>
      </p:pic>
      <p:cxnSp>
        <p:nvCxnSpPr>
          <p:cNvPr id="62" name="Straight Arrow Connector 61">
            <a:extLst>
              <a:ext uri="{FF2B5EF4-FFF2-40B4-BE49-F238E27FC236}">
                <a16:creationId xmlns:a16="http://schemas.microsoft.com/office/drawing/2014/main" id="{CA959B58-3CCC-4A3B-A3DC-42B6759BD0C4}"/>
              </a:ext>
            </a:extLst>
          </p:cNvPr>
          <p:cNvCxnSpPr/>
          <p:nvPr/>
        </p:nvCxnSpPr>
        <p:spPr>
          <a:xfrm flipH="1">
            <a:off x="2209800" y="2447925"/>
            <a:ext cx="352425" cy="1962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A20AD78-45A2-49E9-A1B0-FB0AFD594116}"/>
              </a:ext>
            </a:extLst>
          </p:cNvPr>
          <p:cNvCxnSpPr>
            <a:cxnSpLocks/>
          </p:cNvCxnSpPr>
          <p:nvPr/>
        </p:nvCxnSpPr>
        <p:spPr>
          <a:xfrm>
            <a:off x="2628900" y="2438400"/>
            <a:ext cx="64389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EB1971-0656-4BAE-89FD-08757D3D4704}"/>
              </a:ext>
            </a:extLst>
          </p:cNvPr>
          <p:cNvCxnSpPr>
            <a:cxnSpLocks/>
          </p:cNvCxnSpPr>
          <p:nvPr/>
        </p:nvCxnSpPr>
        <p:spPr>
          <a:xfrm flipH="1">
            <a:off x="3752850" y="2667000"/>
            <a:ext cx="1162050" cy="2505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2B0259B-14CB-41E5-A30E-48BF52AD7882}"/>
              </a:ext>
            </a:extLst>
          </p:cNvPr>
          <p:cNvCxnSpPr>
            <a:cxnSpLocks/>
          </p:cNvCxnSpPr>
          <p:nvPr/>
        </p:nvCxnSpPr>
        <p:spPr>
          <a:xfrm>
            <a:off x="7343775" y="2333625"/>
            <a:ext cx="133350" cy="10096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2A5D56E-C9D4-4F5B-BEB4-6C3C2F509B00}"/>
              </a:ext>
            </a:extLst>
          </p:cNvPr>
          <p:cNvCxnSpPr>
            <a:cxnSpLocks/>
          </p:cNvCxnSpPr>
          <p:nvPr/>
        </p:nvCxnSpPr>
        <p:spPr>
          <a:xfrm flipH="1">
            <a:off x="6429375" y="2505075"/>
            <a:ext cx="2990850" cy="2066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CDF6A6D-E017-48F9-9713-B00294347943}"/>
              </a:ext>
            </a:extLst>
          </p:cNvPr>
          <p:cNvCxnSpPr>
            <a:cxnSpLocks/>
          </p:cNvCxnSpPr>
          <p:nvPr/>
        </p:nvCxnSpPr>
        <p:spPr>
          <a:xfrm flipH="1">
            <a:off x="4095750" y="2638425"/>
            <a:ext cx="72390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922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up)">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up)">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up)">
                                      <p:cBhvr>
                                        <p:cTn id="3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4">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6">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1590676" y="3251756"/>
            <a:ext cx="9589224"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Các dụng cụ vệ sinh giúp chúng ta rất nhiều trong việc dọn dẹp nhà cửa. Đó là những “trợ lí việc nhà” của chúng ta</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8"/>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862892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3">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4">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6">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5" name="Picture 4">
            <a:extLst>
              <a:ext uri="{FF2B5EF4-FFF2-40B4-BE49-F238E27FC236}">
                <a16:creationId xmlns:a16="http://schemas.microsoft.com/office/drawing/2014/main" id="{D3134CBA-3171-4C64-A300-10789DFBF555}"/>
              </a:ext>
            </a:extLst>
          </p:cNvPr>
          <p:cNvPicPr>
            <a:picLocks noChangeAspect="1"/>
          </p:cNvPicPr>
          <p:nvPr/>
        </p:nvPicPr>
        <p:blipFill>
          <a:blip r:embed="rId7"/>
          <a:stretch>
            <a:fillRect/>
          </a:stretch>
        </p:blipFill>
        <p:spPr>
          <a:xfrm>
            <a:off x="2752047" y="3779071"/>
            <a:ext cx="6840305" cy="1566808"/>
          </a:xfrm>
          <a:prstGeom prst="rect">
            <a:avLst/>
          </a:prstGeom>
        </p:spPr>
      </p:pic>
    </p:spTree>
    <p:extLst>
      <p:ext uri="{BB962C8B-B14F-4D97-AF65-F5344CB8AC3E}">
        <p14:creationId xmlns:p14="http://schemas.microsoft.com/office/powerpoint/2010/main" val="31346141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Bí kíp sử dụng các dụng cụ lau dọn vệ sinh nhà cửa. </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EFECB02-BE63-4883-AEA0-F777A10FBD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090" y="1401445"/>
            <a:ext cx="4648200" cy="4648200"/>
          </a:xfrm>
          <a:prstGeom prst="rect">
            <a:avLst/>
          </a:prstGeom>
        </p:spPr>
      </p:pic>
      <p:sp>
        <p:nvSpPr>
          <p:cNvPr id="9" name="Rounded Rectangular Callout 16">
            <a:extLst>
              <a:ext uri="{FF2B5EF4-FFF2-40B4-BE49-F238E27FC236}">
                <a16:creationId xmlns:a16="http://schemas.microsoft.com/office/drawing/2014/main" id="{4C1C32A7-F1CE-4DD8-B704-938814AE3758}"/>
              </a:ext>
            </a:extLst>
          </p:cNvPr>
          <p:cNvSpPr/>
          <p:nvPr/>
        </p:nvSpPr>
        <p:spPr>
          <a:xfrm>
            <a:off x="2286001" y="1175818"/>
            <a:ext cx="3476624" cy="1053032"/>
          </a:xfrm>
          <a:prstGeom prst="wedgeRoundRectCallout">
            <a:avLst>
              <a:gd name="adj1" fmla="val -64307"/>
              <a:gd name="adj2" fmla="val 55535"/>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Cái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chổi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 </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7" name="Picture 6" descr="A picture containing text, envelope&#10;&#10;Description automatically generated">
            <a:extLst>
              <a:ext uri="{FF2B5EF4-FFF2-40B4-BE49-F238E27FC236}">
                <a16:creationId xmlns:a16="http://schemas.microsoft.com/office/drawing/2014/main" id="{E2D9FBF1-7F4C-4AA8-9DF1-E8F1CCF7AC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8750" y="2867025"/>
            <a:ext cx="5829300" cy="3886200"/>
          </a:xfrm>
          <a:prstGeom prst="rect">
            <a:avLst/>
          </a:prstGeom>
        </p:spPr>
      </p:pic>
      <p:sp>
        <p:nvSpPr>
          <p:cNvPr id="12" name="Rounded Rectangular Callout 16">
            <a:extLst>
              <a:ext uri="{FF2B5EF4-FFF2-40B4-BE49-F238E27FC236}">
                <a16:creationId xmlns:a16="http://schemas.microsoft.com/office/drawing/2014/main" id="{65415AEB-F569-4E2C-AA75-FAE2F1A70053}"/>
              </a:ext>
            </a:extLst>
          </p:cNvPr>
          <p:cNvSpPr/>
          <p:nvPr/>
        </p:nvSpPr>
        <p:spPr>
          <a:xfrm>
            <a:off x="5191126" y="2375968"/>
            <a:ext cx="3562349" cy="1053032"/>
          </a:xfrm>
          <a:prstGeom prst="wedgeRoundRectCallout">
            <a:avLst>
              <a:gd name="adj1" fmla="val -44521"/>
              <a:gd name="adj2" fmla="val 85384"/>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Khăn</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lau</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10" name="Picture 9" descr="A picture containing text, gear, vector graphics&#10;&#10;Description automatically generated">
            <a:extLst>
              <a:ext uri="{FF2B5EF4-FFF2-40B4-BE49-F238E27FC236}">
                <a16:creationId xmlns:a16="http://schemas.microsoft.com/office/drawing/2014/main" id="{FBB66FFA-ACE8-46D9-A032-A0873FA5C1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6249" y="4407297"/>
            <a:ext cx="2831703" cy="2831703"/>
          </a:xfrm>
          <a:prstGeom prst="rect">
            <a:avLst/>
          </a:prstGeom>
        </p:spPr>
      </p:pic>
      <p:sp>
        <p:nvSpPr>
          <p:cNvPr id="15" name="Rounded Rectangular Callout 16">
            <a:extLst>
              <a:ext uri="{FF2B5EF4-FFF2-40B4-BE49-F238E27FC236}">
                <a16:creationId xmlns:a16="http://schemas.microsoft.com/office/drawing/2014/main" id="{85293D51-0B4C-4B30-AE7A-9764C8231D32}"/>
              </a:ext>
            </a:extLst>
          </p:cNvPr>
          <p:cNvSpPr/>
          <p:nvPr/>
        </p:nvSpPr>
        <p:spPr>
          <a:xfrm>
            <a:off x="8516712" y="3572036"/>
            <a:ext cx="3562349" cy="1053032"/>
          </a:xfrm>
          <a:prstGeom prst="wedgeRoundRectCallout">
            <a:avLst>
              <a:gd name="adj1" fmla="val -15911"/>
              <a:gd name="adj2" fmla="val 72721"/>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a:solidFill>
                  <a:srgbClr val="005279"/>
                </a:solidFill>
                <a:latin typeface="Arial" panose="020B0604020202020204" pitchFamily="34" charset="0"/>
                <a:cs typeface="Arial" panose="020B0604020202020204" pitchFamily="34" charset="0"/>
              </a:rPr>
              <a:t>Bàn chải để làm gì?</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8951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9"/>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0"/>
                                  </p:iterate>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15" presetClass="emph" presetSubtype="0" grpId="1" nodeType="withEffect">
                                  <p:stCondLst>
                                    <p:cond delay="0"/>
                                  </p:stCondLst>
                                  <p:iterate type="lt">
                                    <p:tmAbs val="25"/>
                                  </p:iterate>
                                  <p:childTnLst>
                                    <p:set>
                                      <p:cBhvr override="childStyle">
                                        <p:cTn id="31" dur="indefinite"/>
                                        <p:tgtEl>
                                          <p:spTgt spid="12"/>
                                        </p:tgtEl>
                                        <p:attrNameLst>
                                          <p:attrName>style.fontWeight</p:attrName>
                                        </p:attrNameLst>
                                      </p:cBhvr>
                                      <p:to>
                                        <p:strVal val="bol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0"/>
                                  </p:iterate>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5" presetClass="emph" presetSubtype="0" grpId="1" nodeType="withEffect">
                                  <p:stCondLst>
                                    <p:cond delay="0"/>
                                  </p:stCondLst>
                                  <p:iterate type="lt">
                                    <p:tmAbs val="25"/>
                                  </p:iterate>
                                  <p:childTnLst>
                                    <p:set>
                                      <p:cBhvr override="childStyle">
                                        <p:cTn id="43"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9" grpId="1" animBg="1"/>
      <p:bldP spid="12" grpId="0" animBg="1"/>
      <p:bldP spid="12"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4">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6">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Dọn dẹp nhà cửa là công việc không đơn giản nhưng vẫn rất vui. Hãy biến công việc này thành ngày hội bằng bài hát, điệu nhảy khi làm việc nhé!</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8"/>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34067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3">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4">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6">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6" name="Picture 5">
            <a:extLst>
              <a:ext uri="{FF2B5EF4-FFF2-40B4-BE49-F238E27FC236}">
                <a16:creationId xmlns:a16="http://schemas.microsoft.com/office/drawing/2014/main" id="{C1CEFAB8-CA71-4449-A15D-F8F40DFDA197}"/>
              </a:ext>
            </a:extLst>
          </p:cNvPr>
          <p:cNvPicPr>
            <a:picLocks noChangeAspect="1"/>
          </p:cNvPicPr>
          <p:nvPr/>
        </p:nvPicPr>
        <p:blipFill>
          <a:blip r:embed="rId7"/>
          <a:stretch>
            <a:fillRect/>
          </a:stretch>
        </p:blipFill>
        <p:spPr>
          <a:xfrm>
            <a:off x="3086216" y="3582861"/>
            <a:ext cx="6114818" cy="1444877"/>
          </a:xfrm>
          <a:prstGeom prst="rect">
            <a:avLst/>
          </a:prstGeom>
        </p:spPr>
      </p:pic>
    </p:spTree>
    <p:extLst>
      <p:ext uri="{BB962C8B-B14F-4D97-AF65-F5344CB8AC3E}">
        <p14:creationId xmlns:p14="http://schemas.microsoft.com/office/powerpoint/2010/main" val="4237380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3">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4">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6">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24" name="Picture 23">
            <a:extLst>
              <a:ext uri="{FF2B5EF4-FFF2-40B4-BE49-F238E27FC236}">
                <a16:creationId xmlns:a16="http://schemas.microsoft.com/office/drawing/2014/main" id="{2B44CD39-F0B1-4CC4-B576-158807C06CEF}"/>
              </a:ext>
            </a:extLst>
          </p:cNvPr>
          <p:cNvPicPr>
            <a:picLocks noChangeAspect="1"/>
          </p:cNvPicPr>
          <p:nvPr/>
        </p:nvPicPr>
        <p:blipFill>
          <a:blip r:embed="rId7"/>
          <a:stretch>
            <a:fillRect/>
          </a:stretch>
        </p:blipFill>
        <p:spPr>
          <a:xfrm>
            <a:off x="2714314" y="3559996"/>
            <a:ext cx="7163421" cy="1566808"/>
          </a:xfrm>
          <a:prstGeom prst="rect">
            <a:avLst/>
          </a:prstGeom>
        </p:spPr>
      </p:pic>
    </p:spTree>
    <p:extLst>
      <p:ext uri="{BB962C8B-B14F-4D97-AF65-F5344CB8AC3E}">
        <p14:creationId xmlns:p14="http://schemas.microsoft.com/office/powerpoint/2010/main" val="9605084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60618138-03BF-45CC-8465-622B94ADBABE}"/>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25" name="图片 24">
            <a:extLst>
              <a:ext uri="{FF2B5EF4-FFF2-40B4-BE49-F238E27FC236}">
                <a16:creationId xmlns:a16="http://schemas.microsoft.com/office/drawing/2014/main" id="{CC89C87E-E620-4A0A-B587-575D6F14D6E5}"/>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28" name="Picture 27">
            <a:extLst>
              <a:ext uri="{FF2B5EF4-FFF2-40B4-BE49-F238E27FC236}">
                <a16:creationId xmlns:a16="http://schemas.microsoft.com/office/drawing/2014/main" id="{F55A9B84-D77F-4BD4-A94E-E566F9ACBBEB}"/>
              </a:ext>
            </a:extLst>
          </p:cNvPr>
          <p:cNvPicPr>
            <a:picLocks noChangeAspect="1"/>
          </p:cNvPicPr>
          <p:nvPr/>
        </p:nvPicPr>
        <p:blipFill>
          <a:blip r:embed="rId5"/>
          <a:stretch>
            <a:fillRect/>
          </a:stretch>
        </p:blipFill>
        <p:spPr>
          <a:xfrm>
            <a:off x="1681050" y="985520"/>
            <a:ext cx="9316746" cy="2167255"/>
          </a:xfrm>
          <a:prstGeom prst="rect">
            <a:avLst/>
          </a:prstGeom>
        </p:spPr>
      </p:pic>
      <p:sp>
        <p:nvSpPr>
          <p:cNvPr id="29" name="TextBox 28">
            <a:extLst>
              <a:ext uri="{FF2B5EF4-FFF2-40B4-BE49-F238E27FC236}">
                <a16:creationId xmlns:a16="http://schemas.microsoft.com/office/drawing/2014/main" id="{C8AD0130-755E-42BD-A3C7-1C9290A5C9DF}"/>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3200" b="1" dirty="0">
                <a:ea typeface="Times New Roman" panose="02020603050405020304" pitchFamily="18" charset="0"/>
                <a:cs typeface="Arial" panose="020B0604020202020204" pitchFamily="34" charset="0"/>
              </a:rPr>
              <a:t>Chọn một việc để thực hiện ở nhà theo cách đã được chia sẻ ở trên lớp</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1" name="Group 30">
            <a:extLst>
              <a:ext uri="{FF2B5EF4-FFF2-40B4-BE49-F238E27FC236}">
                <a16:creationId xmlns:a16="http://schemas.microsoft.com/office/drawing/2014/main" id="{EBA02EBA-444B-4796-BE92-B926BC88B010}"/>
              </a:ext>
            </a:extLst>
          </p:cNvPr>
          <p:cNvGrpSpPr/>
          <p:nvPr/>
        </p:nvGrpSpPr>
        <p:grpSpPr>
          <a:xfrm>
            <a:off x="4659653" y="3354822"/>
            <a:ext cx="3916499" cy="2746185"/>
            <a:chOff x="1197026" y="4232126"/>
            <a:chExt cx="3751815" cy="2630711"/>
          </a:xfrm>
        </p:grpSpPr>
        <p:pic>
          <p:nvPicPr>
            <p:cNvPr id="32" name="Picture 31">
              <a:extLst>
                <a:ext uri="{FF2B5EF4-FFF2-40B4-BE49-F238E27FC236}">
                  <a16:creationId xmlns:a16="http://schemas.microsoft.com/office/drawing/2014/main" id="{F9927D0C-F9F9-4D81-A547-E53B7F78EE73}"/>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33" name="Picture 32">
              <a:extLst>
                <a:ext uri="{FF2B5EF4-FFF2-40B4-BE49-F238E27FC236}">
                  <a16:creationId xmlns:a16="http://schemas.microsoft.com/office/drawing/2014/main" id="{4FF45B4C-96CA-482D-821C-69635A67EFA4}"/>
                </a:ext>
              </a:extLst>
            </p:cNvPr>
            <p:cNvPicPr>
              <a:picLocks noChangeAspect="1"/>
            </p:cNvPicPr>
            <p:nvPr/>
          </p:nvPicPr>
          <p:blipFill>
            <a:blip r:embed="rId7"/>
            <a:stretch>
              <a:fillRect/>
            </a:stretch>
          </p:blipFill>
          <p:spPr>
            <a:xfrm>
              <a:off x="1197026" y="4232126"/>
              <a:ext cx="1811038" cy="2616200"/>
            </a:xfrm>
            <a:prstGeom prst="rect">
              <a:avLst/>
            </a:prstGeom>
          </p:spPr>
        </p:pic>
      </p:grpSp>
      <p:pic>
        <p:nvPicPr>
          <p:cNvPr id="34" name="Picture 33">
            <a:extLst>
              <a:ext uri="{FF2B5EF4-FFF2-40B4-BE49-F238E27FC236}">
                <a16:creationId xmlns:a16="http://schemas.microsoft.com/office/drawing/2014/main" id="{3CCF935B-C913-41EB-9850-523540CFB539}"/>
              </a:ext>
            </a:extLst>
          </p:cNvPr>
          <p:cNvPicPr>
            <a:picLocks noChangeAspect="1"/>
          </p:cNvPicPr>
          <p:nvPr/>
        </p:nvPicPr>
        <p:blipFill>
          <a:blip r:embed="rId8"/>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0430443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3">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4">
            <a:extLst>
              <a:ext uri="{28A0092B-C50C-407E-A947-70E740481C1C}">
                <a14:useLocalDpi xmlns:a14="http://schemas.microsoft.com/office/drawing/2010/main" val="0"/>
              </a:ext>
            </a:extLst>
          </a:blip>
          <a:srcRect l="10279" t="18348" r="8629"/>
          <a:stretch/>
        </p:blipFill>
        <p:spPr>
          <a:xfrm>
            <a:off x="0" y="1429319"/>
            <a:ext cx="11077575" cy="5352157"/>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6">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5">
            <a:extLst>
              <a:ext uri="{28A0092B-C50C-407E-A947-70E740481C1C}">
                <a14:useLocalDpi xmlns:a14="http://schemas.microsoft.com/office/drawing/2010/main" val="0"/>
              </a:ext>
            </a:extLst>
          </a:blip>
          <a:srcRect l="25645" t="41289" r="48226" b="-4"/>
          <a:stretch/>
        </p:blipFill>
        <p:spPr>
          <a:xfrm flipH="1">
            <a:off x="10237529" y="2713704"/>
            <a:ext cx="2040195"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7">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8">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2" name="Picture 1">
            <a:extLst>
              <a:ext uri="{FF2B5EF4-FFF2-40B4-BE49-F238E27FC236}">
                <a16:creationId xmlns:a16="http://schemas.microsoft.com/office/drawing/2014/main" id="{71603E85-EC64-4E42-A46E-49AFE4508DF7}"/>
              </a:ext>
            </a:extLst>
          </p:cNvPr>
          <p:cNvPicPr>
            <a:picLocks noChangeAspect="1"/>
          </p:cNvPicPr>
          <p:nvPr/>
        </p:nvPicPr>
        <p:blipFill>
          <a:blip r:embed="rId9"/>
          <a:stretch>
            <a:fillRect/>
          </a:stretch>
        </p:blipFill>
        <p:spPr>
          <a:xfrm>
            <a:off x="1419225" y="1585908"/>
            <a:ext cx="7631068" cy="3719894"/>
          </a:xfrm>
          <a:prstGeom prst="rect">
            <a:avLst/>
          </a:prstGeom>
        </p:spPr>
      </p:pic>
    </p:spTree>
    <p:extLst>
      <p:ext uri="{BB962C8B-B14F-4D97-AF65-F5344CB8AC3E}">
        <p14:creationId xmlns:p14="http://schemas.microsoft.com/office/powerpoint/2010/main" val="3083438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4">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6">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BB61D652-7B07-43BB-8CE6-FE1BB274D0A5}"/>
              </a:ext>
            </a:extLst>
          </p:cNvPr>
          <p:cNvPicPr>
            <a:picLocks noChangeAspect="1"/>
          </p:cNvPicPr>
          <p:nvPr/>
        </p:nvPicPr>
        <p:blipFill>
          <a:blip r:embed="rId7"/>
          <a:stretch>
            <a:fillRect/>
          </a:stretch>
        </p:blipFill>
        <p:spPr>
          <a:xfrm>
            <a:off x="2870523" y="700615"/>
            <a:ext cx="7193903" cy="1018120"/>
          </a:xfrm>
          <a:prstGeom prst="rect">
            <a:avLst/>
          </a:prstGeom>
        </p:spPr>
      </p:pic>
      <p:pic>
        <p:nvPicPr>
          <p:cNvPr id="14" name="Picture 13">
            <a:extLst>
              <a:ext uri="{FF2B5EF4-FFF2-40B4-BE49-F238E27FC236}">
                <a16:creationId xmlns:a16="http://schemas.microsoft.com/office/drawing/2014/main" id="{73A7514A-67C3-4A33-81DC-28D02FD5336D}"/>
              </a:ext>
            </a:extLst>
          </p:cNvPr>
          <p:cNvPicPr>
            <a:picLocks noChangeAspect="1"/>
          </p:cNvPicPr>
          <p:nvPr/>
        </p:nvPicPr>
        <p:blipFill>
          <a:blip r:embed="rId8"/>
          <a:stretch>
            <a:fillRect/>
          </a:stretch>
        </p:blipFill>
        <p:spPr>
          <a:xfrm>
            <a:off x="3995737" y="1909762"/>
            <a:ext cx="5118083" cy="3357563"/>
          </a:xfrm>
          <a:prstGeom prst="rect">
            <a:avLst/>
          </a:prstGeom>
        </p:spPr>
      </p:pic>
    </p:spTree>
    <p:extLst>
      <p:ext uri="{BB962C8B-B14F-4D97-AF65-F5344CB8AC3E}">
        <p14:creationId xmlns:p14="http://schemas.microsoft.com/office/powerpoint/2010/main" val="31840833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0" name="PA_库_矩形 9">
            <a:extLst>
              <a:ext uri="{FF2B5EF4-FFF2-40B4-BE49-F238E27FC236}">
                <a16:creationId xmlns:a16="http://schemas.microsoft.com/office/drawing/2014/main" id="{35D38CE5-37C7-48E8-9A22-8893F6E24088}"/>
              </a:ext>
            </a:extLst>
          </p:cNvPr>
          <p:cNvSpPr/>
          <p:nvPr>
            <p:custDataLst>
              <p:tags r:id="rId1"/>
            </p:custDataLst>
          </p:nvPr>
        </p:nvSpPr>
        <p:spPr>
          <a:xfrm>
            <a:off x="0" y="1652568"/>
            <a:ext cx="4895145" cy="3795826"/>
          </a:xfrm>
          <a:prstGeom prst="rect">
            <a:avLst/>
          </a:prstGeom>
          <a:blipFill>
            <a:blip r:embed="rId4"/>
            <a:stretch>
              <a:fillRect l="-7059" t="-16661" r="-56191" b="-4183"/>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Light" panose="020B0300000000000000" pitchFamily="34" charset="-122"/>
              <a:ea typeface="思源黑体 Light" panose="020B0300000000000000" pitchFamily="34" charset="-122"/>
              <a:cs typeface="+mn-cs"/>
            </a:endParaRPr>
          </a:p>
        </p:txBody>
      </p:sp>
      <p:sp>
        <p:nvSpPr>
          <p:cNvPr id="11" name="Rectangle 2"/>
          <p:cNvSpPr/>
          <p:nvPr/>
        </p:nvSpPr>
        <p:spPr>
          <a:xfrm>
            <a:off x="4529841" y="1200150"/>
            <a:ext cx="7462134" cy="3722977"/>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48E3"/>
              </a:solidFill>
              <a:effectLst/>
              <a:uLnTx/>
              <a:uFillTx/>
              <a:latin typeface="思源黑体 Light" panose="020B0300000000000000" pitchFamily="34" charset="-122"/>
              <a:ea typeface="思源黑体 Light" panose="020B0300000000000000" pitchFamily="34" charset="-122"/>
              <a:cs typeface="+mn-cs"/>
            </a:endParaRPr>
          </a:p>
        </p:txBody>
      </p:sp>
      <p:pic>
        <p:nvPicPr>
          <p:cNvPr id="31" name="图片 30">
            <a:extLst>
              <a:ext uri="{FF2B5EF4-FFF2-40B4-BE49-F238E27FC236}">
                <a16:creationId xmlns:a16="http://schemas.microsoft.com/office/drawing/2014/main" id="{89ACE682-6066-4254-B2FB-5B17F85ECE6C}"/>
              </a:ext>
            </a:extLst>
          </p:cNvPr>
          <p:cNvPicPr>
            <a:picLocks noChangeAspect="1"/>
          </p:cNvPicPr>
          <p:nvPr/>
        </p:nvPicPr>
        <p:blipFill rotWithShape="1">
          <a:blip r:embed="rId5">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2" name="图片 31">
            <a:extLst>
              <a:ext uri="{FF2B5EF4-FFF2-40B4-BE49-F238E27FC236}">
                <a16:creationId xmlns:a16="http://schemas.microsoft.com/office/drawing/2014/main" id="{DCF71631-FD46-4F61-965C-4B113BE8C84D}"/>
              </a:ext>
            </a:extLst>
          </p:cNvPr>
          <p:cNvPicPr>
            <a:picLocks noChangeAspect="1"/>
          </p:cNvPicPr>
          <p:nvPr/>
        </p:nvPicPr>
        <p:blipFill rotWithShape="1">
          <a:blip r:embed="rId6">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sp>
        <p:nvSpPr>
          <p:cNvPr id="3" name="TextBox 2">
            <a:extLst>
              <a:ext uri="{FF2B5EF4-FFF2-40B4-BE49-F238E27FC236}">
                <a16:creationId xmlns:a16="http://schemas.microsoft.com/office/drawing/2014/main" id="{7FB297ED-5D84-4B02-B9CF-8B9D4D81460D}"/>
              </a:ext>
            </a:extLst>
          </p:cNvPr>
          <p:cNvSpPr txBox="1"/>
          <p:nvPr/>
        </p:nvSpPr>
        <p:spPr>
          <a:xfrm>
            <a:off x="7296150" y="1190625"/>
            <a:ext cx="2867025" cy="707886"/>
          </a:xfrm>
          <a:prstGeom prst="rect">
            <a:avLst/>
          </a:prstGeom>
          <a:noFill/>
        </p:spPr>
        <p:txBody>
          <a:bodyPr wrap="square" rtlCol="0">
            <a:spAutoFit/>
          </a:bodyPr>
          <a:lstStyle/>
          <a:p>
            <a:r>
              <a:rPr lang="en-US" sz="4000" b="1" dirty="0" err="1">
                <a:solidFill>
                  <a:srgbClr val="FF0000"/>
                </a:solidFill>
                <a:latin typeface="Calibri" panose="020F0502020204030204" pitchFamily="34" charset="0"/>
                <a:cs typeface="Calibri" panose="020F0502020204030204" pitchFamily="34" charset="0"/>
              </a:rPr>
              <a:t>Phân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vai</a:t>
            </a:r>
            <a:endParaRPr lang="en-US" sz="4000" b="1"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DF068E-2B6A-45EF-A323-E6BFCFF957BE}"/>
              </a:ext>
            </a:extLst>
          </p:cNvPr>
          <p:cNvSpPr txBox="1"/>
          <p:nvPr/>
        </p:nvSpPr>
        <p:spPr>
          <a:xfrm>
            <a:off x="4714875" y="2038350"/>
            <a:ext cx="7229475" cy="1938992"/>
          </a:xfrm>
          <a:prstGeom prst="rect">
            <a:avLst/>
          </a:prstGeom>
          <a:noFill/>
        </p:spPr>
        <p:txBody>
          <a:bodyPr wrap="square" rtlCol="0">
            <a:spAutoFit/>
          </a:bodyPr>
          <a:lstStyle/>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ngôi nhà lọ lem</a:t>
            </a:r>
          </a:p>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cô tiên</a:t>
            </a:r>
            <a:endParaRPr lang="en-US" sz="4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549852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250"/>
                                  </p:stCondLst>
                                  <p:endCondLst>
                                    <p:cond evt="begin" delay="0">
                                      <p:tn val="5"/>
                                    </p:cond>
                                  </p:endCondLst>
                                  <p:childTnLst>
                                    <p:set>
                                      <p:cBhvr>
                                        <p:cTn id="6" dur="1" fill="hold">
                                          <p:stCondLst>
                                            <p:cond delay="0"/>
                                          </p:stCondLst>
                                        </p:cTn>
                                        <p:tgtEl>
                                          <p:spTgt spid="30">
                                            <p:txEl>
                                              <p:charRg st="4294967295" end="4294967295"/>
                                            </p:txEl>
                                          </p:spTgt>
                                        </p:tgtEl>
                                        <p:attrNameLst>
                                          <p:attrName>style.visibility</p:attrName>
                                        </p:attrNameLst>
                                      </p:cBhvr>
                                      <p:to>
                                        <p:strVal val="visible"/>
                                      </p:to>
                                    </p:set>
                                    <p:animEffect transition="in" filter="wipe(left)">
                                      <p:cBhvr>
                                        <p:cTn id="7" dur="1000"/>
                                        <p:tgtEl>
                                          <p:spTgt spid="30">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6CC3CC8-9F8E-4944-912E-B1356AD801D2}"/>
              </a:ext>
            </a:extLst>
          </p:cNvPr>
          <p:cNvPicPr>
            <a:picLocks noChangeAspect="1"/>
          </p:cNvPicPr>
          <p:nvPr/>
        </p:nvPicPr>
        <p:blipFill rotWithShape="1">
          <a:blip r:embed="rId5">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id="{F67C0C87-010F-4F03-BAF0-CF91A6C978CE}"/>
              </a:ext>
            </a:extLst>
          </p:cNvPr>
          <p:cNvPicPr>
            <a:picLocks noChangeAspect="1"/>
          </p:cNvPicPr>
          <p:nvPr/>
        </p:nvPicPr>
        <p:blipFill rotWithShape="1">
          <a:blip r:embed="rId6">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16" name="Tiếng-âm thanh gõ bàn phím ghép vào video - Typing chat sound effect">
            <a:hlinkClick r:id="" action="ppaction://media"/>
            <a:extLst>
              <a:ext uri="{FF2B5EF4-FFF2-40B4-BE49-F238E27FC236}">
                <a16:creationId xmlns:a16="http://schemas.microsoft.com/office/drawing/2014/main" id="{D7854D42-D8FC-46F4-95AA-BBA102857A78}"/>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7"/>
          <a:stretch>
            <a:fillRect/>
          </a:stretch>
        </p:blipFill>
        <p:spPr>
          <a:xfrm>
            <a:off x="143442" y="85837"/>
            <a:ext cx="634323" cy="634323"/>
          </a:xfrm>
          <a:prstGeom prst="rect">
            <a:avLst/>
          </a:prstGeom>
        </p:spPr>
      </p:pic>
      <p:sp>
        <p:nvSpPr>
          <p:cNvPr id="17" name="TextBox 16">
            <a:extLst>
              <a:ext uri="{FF2B5EF4-FFF2-40B4-BE49-F238E27FC236}">
                <a16:creationId xmlns:a16="http://schemas.microsoft.com/office/drawing/2014/main" id="{61E110AE-F9E3-481A-9C45-E1768EB4C628}"/>
              </a:ext>
            </a:extLst>
          </p:cNvPr>
          <p:cNvSpPr txBox="1"/>
          <p:nvPr/>
        </p:nvSpPr>
        <p:spPr>
          <a:xfrm>
            <a:off x="671678" y="160516"/>
            <a:ext cx="11077902" cy="2554545"/>
          </a:xfrm>
          <a:prstGeom prst="rect">
            <a:avLst/>
          </a:prstGeom>
          <a:noFill/>
        </p:spPr>
        <p:txBody>
          <a:bodyPr wrap="square" rtlCol="0">
            <a:spAutoFit/>
          </a:bodyPr>
          <a:lstStyle/>
          <a:p>
            <a:pPr algn="just">
              <a:defRPr/>
            </a:pPr>
            <a:r>
              <a:rPr lang="en-US" sz="3200" b="1" i="1" dirty="0">
                <a:solidFill>
                  <a:prstClr val="black"/>
                </a:solidFill>
                <a:latin typeface="Calibri"/>
              </a:rPr>
              <a:t>Ở</a:t>
            </a:r>
            <a:r>
              <a:rPr lang="vi-VN" sz="3200" b="1" i="1" dirty="0">
                <a:solidFill>
                  <a:prstClr val="black"/>
                </a:solidFill>
                <a:latin typeface="Calibri"/>
              </a:rPr>
              <a:t> một vương quốc nọ có thật nhiều ngôi nhà xinh đẹp. Cô tiên nhỏ rất thích bay trên cao và ngắm nhìn vương quốc ấy. Một ngày nọ, cô chợt nghe thấy tiếng khóc. Đến gần, cô nhìn thấy một ngôi nhà khác hẳn với những ngôi nhà khác. Nó xấu xí và rất bẩn. Cô bay lại gần và hỏi chuyện</a:t>
            </a:r>
            <a:r>
              <a:rPr lang="en-US" sz="3200" b="1" i="1" dirty="0">
                <a:solidFill>
                  <a:prstClr val="black"/>
                </a:solidFill>
                <a:latin typeface="Calibri"/>
              </a:rPr>
              <a:t>:</a:t>
            </a:r>
          </a:p>
        </p:txBody>
      </p:sp>
      <p:pic>
        <p:nvPicPr>
          <p:cNvPr id="20" name="Picture 19">
            <a:extLst>
              <a:ext uri="{FF2B5EF4-FFF2-40B4-BE49-F238E27FC236}">
                <a16:creationId xmlns:a16="http://schemas.microsoft.com/office/drawing/2014/main" id="{96E9227B-B514-45EB-A7A0-2E5D4978EE32}"/>
              </a:ext>
            </a:extLst>
          </p:cNvPr>
          <p:cNvPicPr>
            <a:picLocks noChangeAspect="1"/>
          </p:cNvPicPr>
          <p:nvPr/>
        </p:nvPicPr>
        <p:blipFill>
          <a:blip r:embed="rId8"/>
          <a:stretch>
            <a:fillRect/>
          </a:stretch>
        </p:blipFill>
        <p:spPr>
          <a:xfrm>
            <a:off x="3957637" y="3186112"/>
            <a:ext cx="5118083" cy="3357563"/>
          </a:xfrm>
          <a:prstGeom prst="rect">
            <a:avLst/>
          </a:prstGeom>
        </p:spPr>
      </p:pic>
      <p:grpSp>
        <p:nvGrpSpPr>
          <p:cNvPr id="21" name="Group 20">
            <a:extLst>
              <a:ext uri="{FF2B5EF4-FFF2-40B4-BE49-F238E27FC236}">
                <a16:creationId xmlns:a16="http://schemas.microsoft.com/office/drawing/2014/main" id="{27FA3A04-A471-4773-96C9-ABFDD4BACC7F}"/>
              </a:ext>
            </a:extLst>
          </p:cNvPr>
          <p:cNvGrpSpPr/>
          <p:nvPr/>
        </p:nvGrpSpPr>
        <p:grpSpPr>
          <a:xfrm flipH="1">
            <a:off x="7854029" y="2560958"/>
            <a:ext cx="3985546" cy="1117828"/>
            <a:chOff x="4107423" y="366563"/>
            <a:chExt cx="3895208" cy="1117828"/>
          </a:xfrm>
          <a:solidFill>
            <a:srgbClr val="FFFF99"/>
          </a:solidFill>
        </p:grpSpPr>
        <p:sp>
          <p:nvSpPr>
            <p:cNvPr id="22" name="Rounded Rectangular Callout 3">
              <a:extLst>
                <a:ext uri="{FF2B5EF4-FFF2-40B4-BE49-F238E27FC236}">
                  <a16:creationId xmlns:a16="http://schemas.microsoft.com/office/drawing/2014/main"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64985AF-D262-43EE-96C4-51B50AFEA32E}"/>
                </a:ext>
              </a:extLst>
            </p:cNvPr>
            <p:cNvSpPr txBox="1"/>
            <p:nvPr/>
          </p:nvSpPr>
          <p:spPr>
            <a:xfrm>
              <a:off x="4107423" y="592491"/>
              <a:ext cx="384048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Sao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bạn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lại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khóc</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grpSp>
        <p:nvGrpSpPr>
          <p:cNvPr id="24" name="Group 23">
            <a:extLst>
              <a:ext uri="{FF2B5EF4-FFF2-40B4-BE49-F238E27FC236}">
                <a16:creationId xmlns:a16="http://schemas.microsoft.com/office/drawing/2014/main" id="{9FE15DE1-7EF5-4E6B-98BC-CB2C7378BA5B}"/>
              </a:ext>
            </a:extLst>
          </p:cNvPr>
          <p:cNvGrpSpPr/>
          <p:nvPr/>
        </p:nvGrpSpPr>
        <p:grpSpPr>
          <a:xfrm flipH="1">
            <a:off x="-1" y="2837182"/>
            <a:ext cx="3929549" cy="1477643"/>
            <a:chOff x="4162151" y="366563"/>
            <a:chExt cx="3840480" cy="1117828"/>
          </a:xfrm>
          <a:solidFill>
            <a:srgbClr val="FFFF99"/>
          </a:solidFill>
        </p:grpSpPr>
        <p:sp>
          <p:nvSpPr>
            <p:cNvPr id="25" name="Rounded Rectangular Callout 3">
              <a:extLst>
                <a:ext uri="{FF2B5EF4-FFF2-40B4-BE49-F238E27FC236}">
                  <a16:creationId xmlns:a16="http://schemas.microsoft.com/office/drawing/2014/main" id="{C0494002-997F-4D68-A6A5-D99BF0F52485}"/>
                </a:ext>
              </a:extLst>
            </p:cNvPr>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6" name="TextBox 25">
              <a:extLst>
                <a:ext uri="{FF2B5EF4-FFF2-40B4-BE49-F238E27FC236}">
                  <a16:creationId xmlns:a16="http://schemas.microsoft.com/office/drawing/2014/main" id="{CEADC1E4-CE53-437C-8942-B0AD12B653A3}"/>
                </a:ext>
              </a:extLst>
            </p:cNvPr>
            <p:cNvSpPr txBox="1"/>
            <p:nvPr/>
          </p:nvSpPr>
          <p:spPr>
            <a:xfrm>
              <a:off x="4162151" y="426762"/>
              <a:ext cx="3840480" cy="10477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Hu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hu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Bởi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vì</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xấu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xí</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nên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không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ai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chơi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cùng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cả</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spTree>
    <p:extLst>
      <p:ext uri="{BB962C8B-B14F-4D97-AF65-F5344CB8AC3E}">
        <p14:creationId xmlns:p14="http://schemas.microsoft.com/office/powerpoint/2010/main" val="1444234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par>
                                <p:cTn id="8" presetID="1" presetClass="mediacall" presetSubtype="0" fill="hold" nodeType="withEffect">
                                  <p:stCondLst>
                                    <p:cond delay="0"/>
                                  </p:stCondLst>
                                  <p:childTnLst>
                                    <p:cmd type="call" cmd="playFrom(0.0)">
                                      <p:cBhvr>
                                        <p:cTn id="9" dur="6565"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2000" fill="hold" display="0">
                  <p:stCondLst>
                    <p:cond delay="indefinite"/>
                  </p:stCondLst>
                  <p:endCondLst>
                    <p:cond evt="onStopAudio" delay="0">
                      <p:tgtEl>
                        <p:sldTgt/>
                      </p:tgtEl>
                    </p:cond>
                  </p:endCondLst>
                </p:cTn>
                <p:tgtEl>
                  <p:spTgt spid="16"/>
                </p:tgtEl>
              </p:cMediaNode>
            </p:audio>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6CC3CC8-9F8E-4944-912E-B1356AD801D2}"/>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id="{F67C0C87-010F-4F03-BAF0-CF91A6C978CE}"/>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20" name="Picture 19">
            <a:extLst>
              <a:ext uri="{FF2B5EF4-FFF2-40B4-BE49-F238E27FC236}">
                <a16:creationId xmlns:a16="http://schemas.microsoft.com/office/drawing/2014/main" id="{96E9227B-B514-45EB-A7A0-2E5D4978EE32}"/>
              </a:ext>
            </a:extLst>
          </p:cNvPr>
          <p:cNvPicPr>
            <a:picLocks noChangeAspect="1"/>
          </p:cNvPicPr>
          <p:nvPr/>
        </p:nvPicPr>
        <p:blipFill>
          <a:blip r:embed="rId5"/>
          <a:stretch>
            <a:fillRect/>
          </a:stretch>
        </p:blipFill>
        <p:spPr>
          <a:xfrm>
            <a:off x="1738312" y="2405062"/>
            <a:ext cx="5118083" cy="3357563"/>
          </a:xfrm>
          <a:prstGeom prst="rect">
            <a:avLst/>
          </a:prstGeom>
        </p:spPr>
      </p:pic>
      <p:grpSp>
        <p:nvGrpSpPr>
          <p:cNvPr id="21" name="Group 20">
            <a:extLst>
              <a:ext uri="{FF2B5EF4-FFF2-40B4-BE49-F238E27FC236}">
                <a16:creationId xmlns:a16="http://schemas.microsoft.com/office/drawing/2014/main" id="{27FA3A04-A471-4773-96C9-ABFDD4BACC7F}"/>
              </a:ext>
            </a:extLst>
          </p:cNvPr>
          <p:cNvGrpSpPr/>
          <p:nvPr/>
        </p:nvGrpSpPr>
        <p:grpSpPr>
          <a:xfrm flipH="1">
            <a:off x="6353175" y="152400"/>
            <a:ext cx="5688884" cy="2209800"/>
            <a:chOff x="4162151" y="366563"/>
            <a:chExt cx="3842307" cy="1117828"/>
          </a:xfrm>
          <a:solidFill>
            <a:srgbClr val="FFFF99"/>
          </a:solidFill>
        </p:grpSpPr>
        <p:sp>
          <p:nvSpPr>
            <p:cNvPr id="22" name="Rounded Rectangular Callout 3">
              <a:extLst>
                <a:ext uri="{FF2B5EF4-FFF2-40B4-BE49-F238E27FC236}">
                  <a16:creationId xmlns:a16="http://schemas.microsoft.com/office/drawing/2014/main"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64985AF-D262-43EE-96C4-51B50AFEA32E}"/>
                </a:ext>
              </a:extLst>
            </p:cNvPr>
            <p:cNvSpPr txBox="1"/>
            <p:nvPr/>
          </p:nvSpPr>
          <p:spPr>
            <a:xfrm>
              <a:off x="4163978" y="419035"/>
              <a:ext cx="3840480" cy="105868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Ôi! Sao bạn lại rơi vào tình cảnh này, chắc đã rất lâu rồi bạn không được chăm sóc, dọn dẹp phải không?</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Sàn nhà đầy bụi, tường đầy vết bẩn, trần nhà thì nhiều mạng nhện,..</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3918502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83" name="图片 382">
            <a:extLst>
              <a:ext uri="{FF2B5EF4-FFF2-40B4-BE49-F238E27FC236}">
                <a16:creationId xmlns:a16="http://schemas.microsoft.com/office/drawing/2014/main" id="{1A4F5CFE-8384-4D6C-8AB7-5F2BD7C224EA}"/>
              </a:ext>
            </a:extLst>
          </p:cNvPr>
          <p:cNvPicPr>
            <a:picLocks noChangeAspect="1"/>
          </p:cNvPicPr>
          <p:nvPr/>
        </p:nvPicPr>
        <p:blipFill rotWithShape="1">
          <a:blip r:embed="rId6">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4" name="图片 383">
            <a:extLst>
              <a:ext uri="{FF2B5EF4-FFF2-40B4-BE49-F238E27FC236}">
                <a16:creationId xmlns:a16="http://schemas.microsoft.com/office/drawing/2014/main" id="{6A194DEE-26FE-4EC5-BED8-EA59F1E84011}"/>
              </a:ext>
            </a:extLst>
          </p:cNvPr>
          <p:cNvPicPr>
            <a:picLocks noChangeAspect="1"/>
          </p:cNvPicPr>
          <p:nvPr/>
        </p:nvPicPr>
        <p:blipFill rotWithShape="1">
          <a:blip r:embed="rId7">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387" name="Tiếng-âm thanh gõ bàn phím ghép vào video - Typing chat sound effect">
            <a:hlinkClick r:id="" action="ppaction://media"/>
            <a:extLst>
              <a:ext uri="{FF2B5EF4-FFF2-40B4-BE49-F238E27FC236}">
                <a16:creationId xmlns:a16="http://schemas.microsoft.com/office/drawing/2014/main" id="{BF6DB384-C91C-430E-8E3C-21E26F43D5D9}"/>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8"/>
          <a:stretch>
            <a:fillRect/>
          </a:stretch>
        </p:blipFill>
        <p:spPr>
          <a:xfrm>
            <a:off x="143442" y="85837"/>
            <a:ext cx="634323" cy="634323"/>
          </a:xfrm>
          <a:prstGeom prst="rect">
            <a:avLst/>
          </a:prstGeom>
        </p:spPr>
      </p:pic>
      <p:sp>
        <p:nvSpPr>
          <p:cNvPr id="388" name="TextBox 387">
            <a:extLst>
              <a:ext uri="{FF2B5EF4-FFF2-40B4-BE49-F238E27FC236}">
                <a16:creationId xmlns:a16="http://schemas.microsoft.com/office/drawing/2014/main" id="{822295B2-3B34-4B36-9B6F-8FDFBD29EA1C}"/>
              </a:ext>
            </a:extLst>
          </p:cNvPr>
          <p:cNvSpPr txBox="1"/>
          <p:nvPr/>
        </p:nvSpPr>
        <p:spPr>
          <a:xfrm>
            <a:off x="671678" y="160516"/>
            <a:ext cx="11077902" cy="2554545"/>
          </a:xfrm>
          <a:prstGeom prst="rect">
            <a:avLst/>
          </a:prstGeom>
          <a:noFill/>
        </p:spPr>
        <p:txBody>
          <a:bodyPr wrap="square" rtlCol="0">
            <a:spAutoFit/>
          </a:bodyPr>
          <a:lstStyle/>
          <a:p>
            <a:pPr algn="just">
              <a:defRPr/>
            </a:pPr>
            <a:r>
              <a:rPr lang="vi-VN" sz="3200" b="1" i="1" dirty="0">
                <a:solidFill>
                  <a:prstClr val="black"/>
                </a:solidFill>
                <a:latin typeface="Calibri"/>
              </a:rPr>
              <a:t>Cô tiên dùng chiếc đũa thần chỉ vào ngôi nhà, tức thì sàn nhà sạch bong, bàn ghế được lau hết bụi, trần nhà không còn mạng nhện, tường cũng không còn vết bàn tay, đồ đạc để đúng chỗ, trên bàn còn có một lọ hoa nữa,...Ngôi nhà đã trở nên sạch sẽ và lộng lẫy. Ngôi nhà lọ lem sẽ nói gì với cô tiên nhỉ</a:t>
            </a:r>
            <a:endParaRPr lang="en-US" sz="3200" b="1" i="1" dirty="0">
              <a:solidFill>
                <a:prstClr val="black"/>
              </a:solidFill>
              <a:latin typeface="Calibri"/>
            </a:endParaRPr>
          </a:p>
        </p:txBody>
      </p:sp>
      <p:pic>
        <p:nvPicPr>
          <p:cNvPr id="3" name="Picture 2" descr="A picture containing vector graphics&#10;&#10;Description automatically generated">
            <a:extLst>
              <a:ext uri="{FF2B5EF4-FFF2-40B4-BE49-F238E27FC236}">
                <a16:creationId xmlns:a16="http://schemas.microsoft.com/office/drawing/2014/main" id="{FA46EDDB-DD91-43AE-A12E-C8A5954113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0826" y="2371726"/>
            <a:ext cx="4857750" cy="4857750"/>
          </a:xfrm>
          <a:prstGeom prst="rect">
            <a:avLst/>
          </a:prstGeom>
        </p:spPr>
      </p:pic>
      <p:pic>
        <p:nvPicPr>
          <p:cNvPr id="390" name="Picture 389" descr="A picture containing building&#10;&#10;Description automatically generated">
            <a:extLst>
              <a:ext uri="{FF2B5EF4-FFF2-40B4-BE49-F238E27FC236}">
                <a16:creationId xmlns:a16="http://schemas.microsoft.com/office/drawing/2014/main" id="{1E5A434B-45C8-4019-AD55-0229D12714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1175" y="2095500"/>
            <a:ext cx="4762500" cy="4762500"/>
          </a:xfrm>
          <a:prstGeom prst="rect">
            <a:avLst/>
          </a:prstGeom>
        </p:spPr>
      </p:pic>
    </p:spTree>
    <p:extLst>
      <p:ext uri="{BB962C8B-B14F-4D97-AF65-F5344CB8AC3E}">
        <p14:creationId xmlns:p14="http://schemas.microsoft.com/office/powerpoint/2010/main" val="19673008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88"/>
                                        </p:tgtEl>
                                        <p:attrNameLst>
                                          <p:attrName>style.visibility</p:attrName>
                                        </p:attrNameLst>
                                      </p:cBhvr>
                                      <p:to>
                                        <p:strVal val="visible"/>
                                      </p:to>
                                    </p:set>
                                    <p:animEffect transition="in" filter="wipe(left)">
                                      <p:cBhvr>
                                        <p:cTn id="7" dur="750"/>
                                        <p:tgtEl>
                                          <p:spTgt spid="388"/>
                                        </p:tgtEl>
                                      </p:cBhvr>
                                    </p:animEffect>
                                  </p:childTnLst>
                                </p:cTn>
                              </p:par>
                              <p:par>
                                <p:cTn id="8" presetID="1" presetClass="mediacall" presetSubtype="0" fill="hold" nodeType="withEffect">
                                  <p:stCondLst>
                                    <p:cond delay="0"/>
                                  </p:stCondLst>
                                  <p:childTnLst>
                                    <p:cmd type="call" cmd="playFrom(0.0)">
                                      <p:cBhvr>
                                        <p:cTn id="9" dur="6565" fill="hold"/>
                                        <p:tgtEl>
                                          <p:spTgt spid="387"/>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0"/>
                                        </p:tgtEl>
                                        <p:attrNameLst>
                                          <p:attrName>style.visibility</p:attrName>
                                        </p:attrNameLst>
                                      </p:cBhvr>
                                      <p:to>
                                        <p:strVal val="visible"/>
                                      </p:to>
                                    </p:set>
                                    <p:animEffect transition="in" filter="fade">
                                      <p:cBhvr>
                                        <p:cTn id="25" dur="500"/>
                                        <p:tgtEl>
                                          <p:spTgt spid="3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2000" fill="hold" display="0">
                  <p:stCondLst>
                    <p:cond delay="indefinite"/>
                  </p:stCondLst>
                  <p:endCondLst>
                    <p:cond evt="onStopAudio" delay="0">
                      <p:tgtEl>
                        <p:sldTgt/>
                      </p:tgtEl>
                    </p:cond>
                  </p:endCondLst>
                </p:cTn>
                <p:tgtEl>
                  <p:spTgt spid="387"/>
                </p:tgtEl>
              </p:cMediaNode>
            </p:audio>
          </p:childTnLst>
        </p:cTn>
      </p:par>
    </p:tnLst>
    <p:bldLst>
      <p:bldP spid="38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E5037FCC-5CCA-4C7E-BAA3-89F9639FA047}"/>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7" name="图片 36">
            <a:extLst>
              <a:ext uri="{FF2B5EF4-FFF2-40B4-BE49-F238E27FC236}">
                <a16:creationId xmlns:a16="http://schemas.microsoft.com/office/drawing/2014/main" id="{1DF4FCE6-48E7-4336-8612-4C32794FC2FD}"/>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40" name="图片 10">
            <a:extLst>
              <a:ext uri="{FF2B5EF4-FFF2-40B4-BE49-F238E27FC236}">
                <a16:creationId xmlns:a16="http://schemas.microsoft.com/office/drawing/2014/main" id="{B1DF4A3B-A9C5-41BD-A71A-C7C4DCDCDE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66309" y="3030071"/>
            <a:ext cx="2263295" cy="3827929"/>
          </a:xfrm>
          <a:prstGeom prst="rect">
            <a:avLst/>
          </a:prstGeom>
        </p:spPr>
      </p:pic>
      <p:sp>
        <p:nvSpPr>
          <p:cNvPr id="41" name="Rounded Rectangular Callout 16">
            <a:extLst>
              <a:ext uri="{FF2B5EF4-FFF2-40B4-BE49-F238E27FC236}">
                <a16:creationId xmlns:a16="http://schemas.microsoft.com/office/drawing/2014/main" id="{A057A9EC-9D83-4CB5-9F65-0410AE462F28}"/>
              </a:ext>
            </a:extLst>
          </p:cNvPr>
          <p:cNvSpPr/>
          <p:nvPr/>
        </p:nvSpPr>
        <p:spPr>
          <a:xfrm>
            <a:off x="705484" y="1290118"/>
            <a:ext cx="10924541" cy="1686762"/>
          </a:xfrm>
          <a:prstGeom prst="wedgeRoundRectCallout">
            <a:avLst>
              <a:gd name="adj1" fmla="val 34522"/>
              <a:gd name="adj2" fmla="val 75634"/>
              <a:gd name="adj3" fmla="val 16667"/>
            </a:avLst>
          </a:prstGeom>
          <a:solidFill>
            <a:srgbClr val="E6F7FF">
              <a:lumMod val="90000"/>
            </a:srgbClr>
          </a:solidFill>
          <a:ln w="5715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chỉ</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dùng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đũa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thần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biến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thành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sạch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đẹp</a:t>
            </a:r>
            <a:r>
              <a:rPr lang="en-US" sz="2800" kern="0" dirty="0">
                <a:solidFill>
                  <a:srgbClr val="005279"/>
                </a:solidFill>
                <a:latin typeface="Arial" panose="020B0604020202020204" pitchFamily="34" charset="0"/>
                <a:cs typeface="Arial" panose="020B0604020202020204" pitchFamily="34" charset="0"/>
              </a:rPr>
              <a:t>. Theo </a:t>
            </a:r>
            <a:r>
              <a:rPr lang="en-US" sz="2800" kern="0" dirty="0" err="1">
                <a:solidFill>
                  <a:srgbClr val="005279"/>
                </a:solidFill>
                <a:latin typeface="Arial" panose="020B0604020202020204" pitchFamily="34" charset="0"/>
                <a:cs typeface="Arial" panose="020B0604020202020204" pitchFamily="34" charset="0"/>
              </a:rPr>
              <a:t>các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em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thực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ra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chúng</a:t>
            </a:r>
            <a:r>
              <a:rPr lang="en-US" sz="2800" kern="0" dirty="0">
                <a:solidFill>
                  <a:srgbClr val="005279"/>
                </a:solidFill>
                <a:latin typeface="Arial" panose="020B0604020202020204" pitchFamily="34" charset="0"/>
                <a:cs typeface="Arial" panose="020B0604020202020204" pitchFamily="34" charset="0"/>
              </a:rPr>
              <a:t> ta </a:t>
            </a:r>
            <a:r>
              <a:rPr lang="en-US" sz="2800" kern="0" dirty="0" err="1">
                <a:solidFill>
                  <a:srgbClr val="005279"/>
                </a:solidFill>
                <a:latin typeface="Arial" panose="020B0604020202020204" pitchFamily="34" charset="0"/>
                <a:cs typeface="Arial" panose="020B0604020202020204" pitchFamily="34" charset="0"/>
              </a:rPr>
              <a:t>có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thay</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không</a:t>
            </a:r>
            <a:r>
              <a:rPr lang="en-US" sz="2800" kern="0" dirty="0">
                <a:solidFill>
                  <a:srgbClr val="005279"/>
                </a:solidFill>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43" name="Rounded Rectangular Callout 16">
            <a:extLst>
              <a:ext uri="{FF2B5EF4-FFF2-40B4-BE49-F238E27FC236}">
                <a16:creationId xmlns:a16="http://schemas.microsoft.com/office/drawing/2014/main" id="{45AB54B2-49B1-4BF0-A8E7-4F6B7B12C896}"/>
              </a:ext>
            </a:extLst>
          </p:cNvPr>
          <p:cNvSpPr/>
          <p:nvPr/>
        </p:nvSpPr>
        <p:spPr>
          <a:xfrm>
            <a:off x="4657725" y="3414193"/>
            <a:ext cx="4295775" cy="1053032"/>
          </a:xfrm>
          <a:prstGeom prst="wedgeRoundRectCallout">
            <a:avLst>
              <a:gd name="adj1" fmla="val 63597"/>
              <a:gd name="adj2" fmla="val 23877"/>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những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gì</a:t>
            </a:r>
            <a:r>
              <a:rPr lang="en-US" sz="2800" kern="0" dirty="0">
                <a:solidFill>
                  <a:srgbClr val="005279"/>
                </a:solidFill>
                <a:latin typeface="Arial" panose="020B0604020202020204" pitchFamily="34" charset="0"/>
                <a:cs typeface="Arial" panose="020B0604020202020204" pitchFamily="34" charset="0"/>
              </a:rPr>
              <a:t>? </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5389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41"/>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4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3" grpId="0" animBg="1"/>
      <p:bldP spid="4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46032081-EA76-4290-841F-72E5BA9AC824}"/>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 name="图片 37">
            <a:extLst>
              <a:ext uri="{FF2B5EF4-FFF2-40B4-BE49-F238E27FC236}">
                <a16:creationId xmlns:a16="http://schemas.microsoft.com/office/drawing/2014/main" id="{186D364D-05C7-4EB6-9140-BC3A10E0E2BD}"/>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3" name="Picture 2">
            <a:extLst>
              <a:ext uri="{FF2B5EF4-FFF2-40B4-BE49-F238E27FC236}">
                <a16:creationId xmlns:a16="http://schemas.microsoft.com/office/drawing/2014/main" id="{BE507229-886F-4DBE-A219-060658675243}"/>
              </a:ext>
            </a:extLst>
          </p:cNvPr>
          <p:cNvPicPr>
            <a:picLocks noChangeAspect="1"/>
          </p:cNvPicPr>
          <p:nvPr/>
        </p:nvPicPr>
        <p:blipFill>
          <a:blip r:embed="rId5"/>
          <a:stretch>
            <a:fillRect/>
          </a:stretch>
        </p:blipFill>
        <p:spPr>
          <a:xfrm>
            <a:off x="1762124" y="2057400"/>
            <a:ext cx="2654581" cy="3409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2" name="Group 41">
            <a:extLst>
              <a:ext uri="{FF2B5EF4-FFF2-40B4-BE49-F238E27FC236}">
                <a16:creationId xmlns:a16="http://schemas.microsoft.com/office/drawing/2014/main" id="{00E81B42-6E7B-4D92-B739-A53BF884E3A7}"/>
              </a:ext>
            </a:extLst>
          </p:cNvPr>
          <p:cNvGrpSpPr/>
          <p:nvPr/>
        </p:nvGrpSpPr>
        <p:grpSpPr>
          <a:xfrm>
            <a:off x="4918564" y="797854"/>
            <a:ext cx="6473498" cy="2727945"/>
            <a:chOff x="553540" y="1069809"/>
            <a:chExt cx="1776593" cy="1284957"/>
          </a:xfrm>
        </p:grpSpPr>
        <p:pic>
          <p:nvPicPr>
            <p:cNvPr id="43" name="图片 17">
              <a:extLst>
                <a:ext uri="{FF2B5EF4-FFF2-40B4-BE49-F238E27FC236}">
                  <a16:creationId xmlns:a16="http://schemas.microsoft.com/office/drawing/2014/main" id="{3FFC4B4C-4ACF-4C36-998C-7028B8792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44" name="TextBox 43">
              <a:extLst>
                <a:ext uri="{FF2B5EF4-FFF2-40B4-BE49-F238E27FC236}">
                  <a16:creationId xmlns:a16="http://schemas.microsoft.com/office/drawing/2014/main" id="{83DA25BB-6901-48BC-90AE-973710F173BF}"/>
                </a:ext>
              </a:extLst>
            </p:cNvPr>
            <p:cNvSpPr txBox="1"/>
            <p:nvPr/>
          </p:nvSpPr>
          <p:spPr>
            <a:xfrm>
              <a:off x="718066" y="1314473"/>
              <a:ext cx="1410740"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ó bao giờ ngôi nhà của các em từng là “ Ngôi nhà lọ lem” chưa?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201451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139</TotalTime>
  <Words>528</Words>
  <Application>Microsoft Office PowerPoint</Application>
  <PresentationFormat>Widescreen</PresentationFormat>
  <Paragraphs>44</Paragraphs>
  <Slides>21</Slides>
  <Notes>21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等线</vt:lpstr>
      <vt:lpstr>Arial</vt:lpstr>
      <vt:lpstr>Calibri</vt:lpstr>
      <vt:lpstr>Georgia</vt:lpstr>
      <vt:lpstr>思源黑体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30</cp:revision>
  <dcterms:created xsi:type="dcterms:W3CDTF">2022-09-10T23:51:37Z</dcterms:created>
  <dcterms:modified xsi:type="dcterms:W3CDTF">2022-10-10T12:10:11Z</dcterms:modified>
  <cp:category>9Slide.vn</cp:category>
</cp:coreProperties>
</file>