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439" r:id="rId3"/>
    <p:sldId id="427" r:id="rId4"/>
    <p:sldId id="428" r:id="rId5"/>
    <p:sldId id="340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00CC"/>
    <a:srgbClr val="FF0000"/>
    <a:srgbClr val="FF0066"/>
    <a:srgbClr val="FF7C80"/>
    <a:srgbClr val="FF6600"/>
    <a:srgbClr val="6600CC"/>
    <a:srgbClr val="33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86" d="100"/>
          <a:sy n="86" d="100"/>
        </p:scale>
        <p:origin x="342" y="102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030816" y="4024449"/>
            <a:ext cx="12584503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27: NHỮNG CHIẾC </a:t>
            </a:r>
            <a:r>
              <a:rPr lang="en-US" sz="5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ÁO ẤM (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T1,2)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5867400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24519" y="5672516"/>
            <a:ext cx="3548858" cy="25316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img.loigiaihay.com/picture/2022/0315/48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2119" y="381000"/>
            <a:ext cx="15697200" cy="853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1284397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4874646" y="103078"/>
            <a:ext cx="6616473" cy="1577800"/>
            <a:chOff x="4874646" y="141178"/>
            <a:chExt cx="6616473" cy="1577800"/>
          </a:xfrm>
        </p:grpSpPr>
        <p:grpSp>
          <p:nvGrpSpPr>
            <p:cNvPr id="14" name="Group 13"/>
            <p:cNvGrpSpPr/>
            <p:nvPr/>
          </p:nvGrpSpPr>
          <p:grpSpPr>
            <a:xfrm>
              <a:off x="5083480" y="141178"/>
              <a:ext cx="6255239" cy="991642"/>
              <a:chOff x="4772962" y="210532"/>
              <a:chExt cx="6149694" cy="991642"/>
            </a:xfrm>
          </p:grpSpPr>
          <p:grpSp>
            <p:nvGrpSpPr>
              <p:cNvPr id="15" name="Group 14"/>
              <p:cNvGrpSpPr/>
              <p:nvPr/>
            </p:nvGrpSpPr>
            <p:grpSpPr>
              <a:xfrm>
                <a:off x="4772962" y="210532"/>
                <a:ext cx="6149694" cy="991642"/>
                <a:chOff x="4772962" y="210532"/>
                <a:chExt cx="6149694" cy="991642"/>
              </a:xfrm>
            </p:grpSpPr>
            <p:sp>
              <p:nvSpPr>
                <p:cNvPr id="17" name="TextBox 16"/>
                <p:cNvSpPr txBox="1"/>
                <p:nvPr/>
              </p:nvSpPr>
              <p:spPr>
                <a:xfrm>
                  <a:off x="4772962" y="2105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18" name="TextBox 17"/>
                <p:cNvSpPr txBox="1"/>
                <p:nvPr/>
              </p:nvSpPr>
              <p:spPr>
                <a:xfrm>
                  <a:off x="6651116" y="678954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16" name="Straight Connector 15"/>
              <p:cNvCxnSpPr/>
              <p:nvPr/>
            </p:nvCxnSpPr>
            <p:spPr>
              <a:xfrm>
                <a:off x="6801264" y="1161554"/>
                <a:ext cx="1948878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19" name="Text Box 14"/>
            <p:cNvSpPr txBox="1">
              <a:spLocks noChangeArrowheads="1"/>
            </p:cNvSpPr>
            <p:nvPr/>
          </p:nvSpPr>
          <p:spPr bwMode="auto">
            <a:xfrm>
              <a:off x="4874646" y="1143000"/>
              <a:ext cx="6616473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</a:t>
              </a:r>
            </a:p>
          </p:txBody>
        </p:sp>
      </p:grpSp>
      <p:sp>
        <p:nvSpPr>
          <p:cNvPr id="2" name="Rectangle 1"/>
          <p:cNvSpPr/>
          <p:nvPr/>
        </p:nvSpPr>
        <p:spPr>
          <a:xfrm>
            <a:off x="1563435" y="2828092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 trôi chảy toàn bài, ngắt nghỉ câu đúng, chú ý câu dài. Đọc diễn cảm các lời thoại với ngữ điệu phù hợp.</a:t>
            </a:r>
          </a:p>
        </p:txBody>
      </p:sp>
      <p:sp>
        <p:nvSpPr>
          <p:cNvPr id="3" name="Rectangle 2"/>
          <p:cNvSpPr/>
          <p:nvPr/>
        </p:nvSpPr>
        <p:spPr>
          <a:xfrm>
            <a:off x="1493838" y="5399452"/>
            <a:ext cx="13578681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may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mọi</a:t>
            </a:r>
            <a:r>
              <a:rPr lang="en-US" sz="38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pSp>
        <p:nvGrpSpPr>
          <p:cNvPr id="13" name="Group 12"/>
          <p:cNvGrpSpPr/>
          <p:nvPr/>
        </p:nvGrpSpPr>
        <p:grpSpPr>
          <a:xfrm>
            <a:off x="1508919" y="1981200"/>
            <a:ext cx="4191000" cy="677108"/>
            <a:chOff x="1508919" y="1888664"/>
            <a:chExt cx="3733800" cy="677108"/>
          </a:xfrm>
        </p:grpSpPr>
        <p:sp>
          <p:nvSpPr>
            <p:cNvPr id="20" name="Rectangle 1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Hướng dẫn đọc.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1673234" y="2519755"/>
              <a:ext cx="3177124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 21"/>
          <p:cNvGrpSpPr/>
          <p:nvPr/>
        </p:nvGrpSpPr>
        <p:grpSpPr>
          <a:xfrm>
            <a:off x="1508919" y="4343400"/>
            <a:ext cx="4191000" cy="677108"/>
            <a:chOff x="1508919" y="1888664"/>
            <a:chExt cx="3733800" cy="677108"/>
          </a:xfrm>
        </p:grpSpPr>
        <p:sp>
          <p:nvSpPr>
            <p:cNvPr id="23" name="Rectangle 22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2. Chia đoạn.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24" name="Straight Connector 23"/>
            <p:cNvCxnSpPr/>
            <p:nvPr/>
          </p:nvCxnSpPr>
          <p:spPr>
            <a:xfrm>
              <a:off x="1618922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184934910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406914" y="1953419"/>
            <a:ext cx="6781801" cy="707886"/>
            <a:chOff x="1508918" y="1888664"/>
            <a:chExt cx="6172201" cy="1186207"/>
          </a:xfrm>
        </p:grpSpPr>
        <p:sp>
          <p:nvSpPr>
            <p:cNvPr id="10" name="Rectangle 9"/>
            <p:cNvSpPr/>
            <p:nvPr/>
          </p:nvSpPr>
          <p:spPr>
            <a:xfrm>
              <a:off x="1508918" y="1888664"/>
              <a:ext cx="6172201" cy="1186207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4000" b="1" smtClean="0">
                  <a:solidFill>
                    <a:srgbClr val="FF0000"/>
                  </a:solidFill>
                  <a:latin typeface="Times New Roman" pitchFamily="18" charset="0"/>
                  <a:cs typeface="Times New Roman" pitchFamily="18" charset="0"/>
                </a:rPr>
                <a:t>3. Luyện đọc và tìm hiểu bài.</a:t>
              </a:r>
              <a:endPara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1646078" y="3017498"/>
              <a:ext cx="5577840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204119" y="4438380"/>
            <a:ext cx="1404829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quấn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lên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đỡ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40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xuống</a:t>
            </a:r>
            <a:r>
              <a: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//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Nhím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thỏ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khều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tấm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vải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bờ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72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2423319" y="3077886"/>
            <a:ext cx="29739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dộc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242719" y="3094495"/>
            <a:ext cx="186690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943392" y="3089414"/>
            <a:ext cx="23911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uồn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4000" b="1" i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9305565" y="3084914"/>
            <a:ext cx="239110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</a:t>
            </a:r>
            <a:r>
              <a:rPr lang="en-US" sz="4000" b="1" i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ề</a:t>
            </a:r>
            <a:r>
              <a:rPr lang="en-US" sz="4000" b="1" i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 </a:t>
            </a:r>
            <a:endParaRPr lang="en-US" sz="40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4" name="Group 23"/>
          <p:cNvGrpSpPr/>
          <p:nvPr/>
        </p:nvGrpSpPr>
        <p:grpSpPr>
          <a:xfrm>
            <a:off x="4874646" y="103078"/>
            <a:ext cx="6616473" cy="1577800"/>
            <a:chOff x="4874646" y="141178"/>
            <a:chExt cx="6616473" cy="1577800"/>
          </a:xfrm>
        </p:grpSpPr>
        <p:grpSp>
          <p:nvGrpSpPr>
            <p:cNvPr id="25" name="Group 24"/>
            <p:cNvGrpSpPr/>
            <p:nvPr/>
          </p:nvGrpSpPr>
          <p:grpSpPr>
            <a:xfrm>
              <a:off x="5083480" y="141178"/>
              <a:ext cx="6255239" cy="991642"/>
              <a:chOff x="4772962" y="210532"/>
              <a:chExt cx="6149694" cy="991642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4772962" y="210532"/>
                <a:ext cx="6149694" cy="991642"/>
                <a:chOff x="4772962" y="210532"/>
                <a:chExt cx="6149694" cy="991642"/>
              </a:xfrm>
            </p:grpSpPr>
            <p:sp>
              <p:nvSpPr>
                <p:cNvPr id="29" name="TextBox 28"/>
                <p:cNvSpPr txBox="1"/>
                <p:nvPr/>
              </p:nvSpPr>
              <p:spPr>
                <a:xfrm>
                  <a:off x="4772962" y="210532"/>
                  <a:ext cx="6149694" cy="58477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3200" smtClean="0">
                      <a:solidFill>
                        <a:srgbClr val="0000CC"/>
                      </a:solidFill>
                      <a:latin typeface="Times New Roman" pitchFamily="18" charset="0"/>
                      <a:cs typeface="Times New Roman" pitchFamily="18" charset="0"/>
                    </a:rPr>
                    <a:t>Thứ……ngày…..tháng…..năm…….</a:t>
                  </a:r>
                  <a:endParaRPr lang="en-US" sz="32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  <p:sp>
              <p:nvSpPr>
                <p:cNvPr id="30" name="TextBox 29"/>
                <p:cNvSpPr txBox="1"/>
                <p:nvPr/>
              </p:nvSpPr>
              <p:spPr>
                <a:xfrm>
                  <a:off x="6651116" y="678954"/>
                  <a:ext cx="2261748" cy="52322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800" b="1" smtClean="0">
                      <a:solidFill>
                        <a:srgbClr val="FF0066"/>
                      </a:solidFill>
                      <a:latin typeface="Times New Roman" pitchFamily="18" charset="0"/>
                      <a:cs typeface="Times New Roman" pitchFamily="18" charset="0"/>
                    </a:rPr>
                    <a:t>TIẾNG VIỆT</a:t>
                  </a:r>
                  <a:endParaRPr lang="en-US" sz="28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>
              <a:xfrm>
                <a:off x="6801264" y="1161554"/>
                <a:ext cx="1948878" cy="0"/>
              </a:xfrm>
              <a:prstGeom prst="line">
                <a:avLst/>
              </a:prstGeom>
              <a:ln>
                <a:solidFill>
                  <a:srgbClr val="FF0066"/>
                </a:solidFill>
              </a:ln>
            </p:spPr>
            <p:style>
              <a:lnRef idx="2">
                <a:schemeClr val="dk1"/>
              </a:lnRef>
              <a:fillRef idx="0">
                <a:schemeClr val="dk1"/>
              </a:fillRef>
              <a:effectRef idx="1">
                <a:schemeClr val="dk1"/>
              </a:effectRef>
              <a:fontRef idx="minor">
                <a:schemeClr val="tx1"/>
              </a:fontRef>
            </p:style>
          </p:cxnSp>
        </p:grpSp>
        <p:sp>
          <p:nvSpPr>
            <p:cNvPr id="26" name="Text Box 14"/>
            <p:cNvSpPr txBox="1">
              <a:spLocks noChangeArrowheads="1"/>
            </p:cNvSpPr>
            <p:nvPr/>
          </p:nvSpPr>
          <p:spPr bwMode="auto">
            <a:xfrm>
              <a:off x="4874646" y="1143000"/>
              <a:ext cx="6616473" cy="575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0"/>
                </a:spcBef>
                <a:defRPr/>
              </a:pPr>
              <a:r>
                <a:rPr lang="en-US" sz="2800" b="1" dirty="0" err="1" smtClean="0">
                  <a:solidFill>
                    <a:srgbClr val="0000CC"/>
                  </a:solidFill>
                  <a:latin typeface="Times New Roman" pitchFamily="18" charset="0"/>
                </a:rPr>
                <a:t>Bài</a:t>
              </a:r>
              <a:r>
                <a:rPr lang="en-US" sz="2800" b="1" dirty="0" smtClean="0">
                  <a:solidFill>
                    <a:srgbClr val="0000CC"/>
                  </a:solidFill>
                  <a:latin typeface="Times New Roman" pitchFamily="18" charset="0"/>
                </a:rPr>
                <a:t> 27: NHỮNG CHIẾC ÁO ẤM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105715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9649</TotalTime>
  <Words>224</Words>
  <Application>Microsoft Office PowerPoint</Application>
  <PresentationFormat>Custom</PresentationFormat>
  <Paragraphs>29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</cp:lastModifiedBy>
  <cp:revision>1060</cp:revision>
  <dcterms:created xsi:type="dcterms:W3CDTF">2008-09-09T22:52:10Z</dcterms:created>
  <dcterms:modified xsi:type="dcterms:W3CDTF">2025-01-14T06:57:33Z</dcterms:modified>
</cp:coreProperties>
</file>