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84" r:id="rId3"/>
    <p:sldId id="286" r:id="rId4"/>
    <p:sldId id="283" r:id="rId5"/>
    <p:sldId id="285" r:id="rId6"/>
    <p:sldId id="265" r:id="rId7"/>
    <p:sldId id="266" r:id="rId8"/>
    <p:sldId id="287" r:id="rId9"/>
    <p:sldId id="268" r:id="rId10"/>
    <p:sldId id="278" r:id="rId11"/>
    <p:sldId id="279" r:id="rId12"/>
    <p:sldId id="281" r:id="rId13"/>
    <p:sldId id="28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22726-EAB8-40DC-930C-5440617CC030}" type="datetimeFigureOut">
              <a:rPr lang="en-US" smtClean="0"/>
              <a:t>14/1/2025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B0172-51D2-4B83-BE92-4A367E0D599F}" type="slidenum">
              <a:rPr lang="en-US" smtClean="0"/>
              <a:t>‹#›</a:t>
            </a:fld>
            <a:endParaRPr lang="en-US"/>
          </a:p>
        </p:txBody>
      </p:sp>
    </p:spTree>
    <p:extLst>
      <p:ext uri="{BB962C8B-B14F-4D97-AF65-F5344CB8AC3E}">
        <p14:creationId xmlns:p14="http://schemas.microsoft.com/office/powerpoint/2010/main" val="181435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10CEAA6-11A4-44E3-A910-21736DD34372}" type="slidenum">
              <a:rPr lang="en-US" altLang="en-US" smtClean="0"/>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085B0B-3BCE-451A-88F2-5A33BC87C723}" type="datetimeFigureOut">
              <a:rPr lang="en-US" smtClean="0"/>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415932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85B0B-3BCE-451A-88F2-5A33BC87C723}" type="datetimeFigureOut">
              <a:rPr lang="en-US" smtClean="0"/>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214461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85B0B-3BCE-451A-88F2-5A33BC87C723}" type="datetimeFigureOut">
              <a:rPr lang="en-US" smtClean="0"/>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409088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85B0B-3BCE-451A-88F2-5A33BC87C723}" type="datetimeFigureOut">
              <a:rPr lang="en-US" smtClean="0"/>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370371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85B0B-3BCE-451A-88F2-5A33BC87C723}" type="datetimeFigureOut">
              <a:rPr lang="en-US" smtClean="0"/>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126457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085B0B-3BCE-451A-88F2-5A33BC87C723}" type="datetimeFigureOut">
              <a:rPr lang="en-US" smtClean="0"/>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362194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085B0B-3BCE-451A-88F2-5A33BC87C723}" type="datetimeFigureOut">
              <a:rPr lang="en-US" smtClean="0"/>
              <a:t>14/1/2025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43523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085B0B-3BCE-451A-88F2-5A33BC87C723}" type="datetimeFigureOut">
              <a:rPr lang="en-US" smtClean="0"/>
              <a:t>14/1/2025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350337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85B0B-3BCE-451A-88F2-5A33BC87C723}" type="datetimeFigureOut">
              <a:rPr lang="en-US" smtClean="0"/>
              <a:t>14/1/2025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102197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85B0B-3BCE-451A-88F2-5A33BC87C723}" type="datetimeFigureOut">
              <a:rPr lang="en-US" smtClean="0"/>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339912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85B0B-3BCE-451A-88F2-5A33BC87C723}" type="datetimeFigureOut">
              <a:rPr lang="en-US" smtClean="0"/>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3188E-C608-458F-AF37-185042BA0985}" type="slidenum">
              <a:rPr lang="en-US" smtClean="0"/>
              <a:t>‹#›</a:t>
            </a:fld>
            <a:endParaRPr lang="en-US"/>
          </a:p>
        </p:txBody>
      </p:sp>
    </p:spTree>
    <p:extLst>
      <p:ext uri="{BB962C8B-B14F-4D97-AF65-F5344CB8AC3E}">
        <p14:creationId xmlns:p14="http://schemas.microsoft.com/office/powerpoint/2010/main" val="345598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85B0B-3BCE-451A-88F2-5A33BC87C723}" type="datetimeFigureOut">
              <a:rPr lang="en-US" smtClean="0"/>
              <a:t>14/1/2025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3188E-C608-458F-AF37-185042BA0985}" type="slidenum">
              <a:rPr lang="en-US" smtClean="0"/>
              <a:t>‹#›</a:t>
            </a:fld>
            <a:endParaRPr lang="en-US"/>
          </a:p>
        </p:txBody>
      </p:sp>
    </p:spTree>
    <p:extLst>
      <p:ext uri="{BB962C8B-B14F-4D97-AF65-F5344CB8AC3E}">
        <p14:creationId xmlns:p14="http://schemas.microsoft.com/office/powerpoint/2010/main" val="2546691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542926"/>
            <a:ext cx="5638800" cy="42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38" tIns="45219" rIns="90438" bIns="4521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200" b="1" dirty="0">
                <a:solidFill>
                  <a:srgbClr val="FF0066"/>
                </a:solidFill>
                <a:latin typeface="Times New Roman" pitchFamily="18" charset="0"/>
              </a:rPr>
              <a:t>TRƯỜNG </a:t>
            </a:r>
            <a:r>
              <a:rPr lang="vi-VN" altLang="en-US" sz="2200" b="1" dirty="0" smtClean="0">
                <a:solidFill>
                  <a:srgbClr val="FF0066"/>
                </a:solidFill>
                <a:latin typeface="Times New Roman" pitchFamily="18" charset="0"/>
              </a:rPr>
              <a:t>TH</a:t>
            </a:r>
            <a:r>
              <a:rPr lang="en-US" altLang="en-US" sz="2200" b="1" dirty="0" smtClean="0">
                <a:solidFill>
                  <a:srgbClr val="FF0066"/>
                </a:solidFill>
                <a:latin typeface="Times New Roman" pitchFamily="18" charset="0"/>
              </a:rPr>
              <a:t> </a:t>
            </a:r>
            <a:r>
              <a:rPr lang="en-US" altLang="en-US" sz="2200" b="1" dirty="0" smtClean="0">
                <a:solidFill>
                  <a:srgbClr val="FF0066"/>
                </a:solidFill>
                <a:latin typeface="Times New Roman" pitchFamily="18" charset="0"/>
              </a:rPr>
              <a:t>QUÁN TRỮ</a:t>
            </a:r>
            <a:endParaRPr lang="en-US" altLang="en-US" sz="22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82" y="4578645"/>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548034" y="2636912"/>
            <a:ext cx="8005124" cy="114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38" tIns="45219" rIns="90438" bIns="452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133"/>
              </a:spcBef>
              <a:defRPr/>
            </a:pPr>
            <a:r>
              <a:rPr lang="en-US" sz="25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5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5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endParaRPr lang="en-US" sz="25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133"/>
              </a:spcBef>
              <a:defRPr/>
            </a:pPr>
            <a:r>
              <a:rPr lang="en-US" sz="3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27: NHỮNG </a:t>
            </a:r>
            <a:r>
              <a:rPr lang="en-US" sz="3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CHIẾC ÁO </a:t>
            </a:r>
            <a:r>
              <a:rPr lang="en-US" sz="3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ẤM (</a:t>
            </a:r>
            <a:r>
              <a:rPr lang="en-US" sz="3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3)</a:t>
            </a:r>
            <a:endParaRPr lang="en-US" sz="3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164" y="4782742"/>
            <a:ext cx="3155043" cy="1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38361" y="223049"/>
            <a:ext cx="1560910"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583536" y="268151"/>
            <a:ext cx="156686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1085850"/>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7376886" y="738188"/>
            <a:ext cx="828221"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432379" y="4473180"/>
            <a:ext cx="795564"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5938" y="4727786"/>
            <a:ext cx="1993701" cy="18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513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4048" y="1504578"/>
            <a:ext cx="6054093" cy="461665"/>
          </a:xfrm>
          <a:prstGeom prst="rect">
            <a:avLst/>
          </a:prstGeom>
        </p:spPr>
        <p:txBody>
          <a:bodyPr wrap="none">
            <a:spAutoFit/>
          </a:bodyPr>
          <a:lstStyle/>
          <a:p>
            <a:pPr lvl="0" eaLnBrk="0" fontAlgn="base" hangingPunct="0">
              <a:spcBef>
                <a:spcPct val="0"/>
              </a:spcBef>
              <a:spcAft>
                <a:spcPct val="0"/>
              </a:spcAft>
            </a:pPr>
            <a:r>
              <a:rPr lang="en-US" altLang="en-US" sz="2400" b="1" dirty="0">
                <a:solidFill>
                  <a:srgbClr val="0070C0"/>
                </a:solidFill>
                <a:latin typeface="Times New Roman" pitchFamily="18" charset="0"/>
                <a:cs typeface="Times New Roman" pitchFamily="18" charset="0"/>
              </a:rPr>
              <a:t>b. </a:t>
            </a:r>
            <a:r>
              <a:rPr lang="en-US" altLang="en-US" sz="2400" b="1" dirty="0" err="1">
                <a:solidFill>
                  <a:srgbClr val="0070C0"/>
                </a:solidFill>
                <a:latin typeface="Times New Roman" pitchFamily="18" charset="0"/>
                <a:cs typeface="Times New Roman" pitchFamily="18" charset="0"/>
              </a:rPr>
              <a:t>Chọn</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từ</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trong</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bông</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hoa</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thay</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cho</a:t>
            </a:r>
            <a:r>
              <a:rPr lang="en-US" altLang="en-US" sz="2400" b="1" dirty="0">
                <a:solidFill>
                  <a:srgbClr val="0070C0"/>
                </a:solidFill>
                <a:latin typeface="Times New Roman" pitchFamily="18" charset="0"/>
                <a:cs typeface="Times New Roman" pitchFamily="18" charset="0"/>
              </a:rPr>
              <a:t> ô </a:t>
            </a:r>
            <a:r>
              <a:rPr lang="en-US" altLang="en-US" sz="2400" b="1" dirty="0" err="1">
                <a:solidFill>
                  <a:srgbClr val="0070C0"/>
                </a:solidFill>
                <a:latin typeface="Times New Roman" pitchFamily="18" charset="0"/>
                <a:cs typeface="Times New Roman" pitchFamily="18" charset="0"/>
              </a:rPr>
              <a:t>vuông</a:t>
            </a:r>
            <a:r>
              <a:rPr lang="en-US" altLang="en-US" sz="2400" b="1" dirty="0">
                <a:solidFill>
                  <a:srgbClr val="0070C0"/>
                </a:solidFill>
                <a:latin typeface="Times New Roman" pitchFamily="18" charset="0"/>
                <a:cs typeface="Times New Roman" pitchFamily="18" charset="0"/>
              </a:rPr>
              <a:t>.</a:t>
            </a:r>
            <a:endParaRPr lang="en-US" altLang="en-US" sz="3200" dirty="0">
              <a:solidFill>
                <a:srgbClr val="0070C0"/>
              </a:solidFill>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604045" y="236059"/>
            <a:ext cx="4193966" cy="819264"/>
          </a:xfrm>
          <a:prstGeom prst="rect">
            <a:avLst/>
          </a:prstGeom>
        </p:spPr>
      </p:pic>
      <p:pic>
        <p:nvPicPr>
          <p:cNvPr id="15" name="Picture 14"/>
          <p:cNvPicPr>
            <a:picLocks noChangeAspect="1"/>
          </p:cNvPicPr>
          <p:nvPr/>
        </p:nvPicPr>
        <p:blipFill>
          <a:blip r:embed="rId3"/>
          <a:stretch>
            <a:fillRect/>
          </a:stretch>
        </p:blipFill>
        <p:spPr>
          <a:xfrm>
            <a:off x="0" y="2924944"/>
            <a:ext cx="4798011" cy="3232564"/>
          </a:xfrm>
          <a:prstGeom prst="rect">
            <a:avLst/>
          </a:prstGeom>
        </p:spPr>
      </p:pic>
      <p:pic>
        <p:nvPicPr>
          <p:cNvPr id="16" name="Picture 15"/>
          <p:cNvPicPr>
            <a:picLocks noChangeAspect="1"/>
          </p:cNvPicPr>
          <p:nvPr/>
        </p:nvPicPr>
        <p:blipFill>
          <a:blip r:embed="rId4"/>
          <a:stretch>
            <a:fillRect/>
          </a:stretch>
        </p:blipFill>
        <p:spPr>
          <a:xfrm>
            <a:off x="5148064" y="2202208"/>
            <a:ext cx="3831866" cy="4107112"/>
          </a:xfrm>
          <a:prstGeom prst="rect">
            <a:avLst/>
          </a:prstGeom>
        </p:spPr>
      </p:pic>
      <p:grpSp>
        <p:nvGrpSpPr>
          <p:cNvPr id="17" name="Group 16"/>
          <p:cNvGrpSpPr/>
          <p:nvPr/>
        </p:nvGrpSpPr>
        <p:grpSpPr>
          <a:xfrm>
            <a:off x="5874302" y="206"/>
            <a:ext cx="3090170" cy="2202001"/>
            <a:chOff x="6750423" y="673147"/>
            <a:chExt cx="4120226" cy="2202001"/>
          </a:xfrm>
        </p:grpSpPr>
        <p:sp>
          <p:nvSpPr>
            <p:cNvPr id="18" name="Cloud 17"/>
            <p:cNvSpPr/>
            <p:nvPr/>
          </p:nvSpPr>
          <p:spPr>
            <a:xfrm>
              <a:off x="6750423" y="673147"/>
              <a:ext cx="4087907" cy="2202001"/>
            </a:xfrm>
            <a:prstGeom prst="cloud">
              <a:avLst/>
            </a:prstGeom>
            <a:solidFill>
              <a:srgbClr val="B6F1FC"/>
            </a:solidFill>
            <a:ln w="57150">
              <a:noFill/>
            </a:ln>
          </p:spPr>
          <p:txBody>
            <a:bodyPr wrap="square">
              <a:spAutoFit/>
            </a:bodyPr>
            <a:lstStyle/>
            <a:p>
              <a:endParaRPr lang="en-US" sz="2200" dirty="0" smtClean="0">
                <a:solidFill>
                  <a:schemeClr val="accent2">
                    <a:lumMod val="50000"/>
                  </a:schemeClr>
                </a:solidFill>
                <a:latin typeface="Times New Roman" pitchFamily="18" charset="0"/>
                <a:cs typeface="Times New Roman" pitchFamily="18" charset="0"/>
              </a:endParaRPr>
            </a:p>
            <a:p>
              <a:endParaRPr lang="en-US" sz="2200" dirty="0">
                <a:solidFill>
                  <a:schemeClr val="accent2">
                    <a:lumMod val="50000"/>
                  </a:schemeClr>
                </a:solidFill>
                <a:latin typeface="Times New Roman" pitchFamily="18" charset="0"/>
                <a:cs typeface="Times New Roman" pitchFamily="18" charset="0"/>
              </a:endParaRPr>
            </a:p>
            <a:p>
              <a:endParaRPr lang="en-US" sz="2200" dirty="0" smtClean="0">
                <a:solidFill>
                  <a:schemeClr val="accent2">
                    <a:lumMod val="50000"/>
                  </a:schemeClr>
                </a:solidFill>
                <a:latin typeface="Times New Roman" pitchFamily="18" charset="0"/>
                <a:cs typeface="Times New Roman" pitchFamily="18" charset="0"/>
              </a:endParaRPr>
            </a:p>
            <a:p>
              <a:endParaRPr lang="en-US" sz="2200" dirty="0">
                <a:solidFill>
                  <a:schemeClr val="accent2">
                    <a:lumMod val="50000"/>
                  </a:schemeClr>
                </a:solidFill>
                <a:latin typeface="Times New Roman" pitchFamily="18" charset="0"/>
                <a:cs typeface="Times New Roman" pitchFamily="18" charset="0"/>
              </a:endParaRPr>
            </a:p>
          </p:txBody>
        </p:sp>
        <p:sp>
          <p:nvSpPr>
            <p:cNvPr id="19" name="Rectangle 18"/>
            <p:cNvSpPr/>
            <p:nvPr/>
          </p:nvSpPr>
          <p:spPr>
            <a:xfrm>
              <a:off x="7119350" y="1017094"/>
              <a:ext cx="3751299" cy="1508105"/>
            </a:xfrm>
            <a:prstGeom prst="rect">
              <a:avLst/>
            </a:prstGeom>
          </p:spPr>
          <p:txBody>
            <a:bodyPr wrap="square">
              <a:spAutoFit/>
            </a:bodyPr>
            <a:lstStyle/>
            <a:p>
              <a:r>
                <a:rPr lang="en-US" sz="2300" dirty="0" err="1" smtClean="0">
                  <a:solidFill>
                    <a:schemeClr val="accent6">
                      <a:lumMod val="50000"/>
                    </a:schemeClr>
                  </a:solidFill>
                  <a:latin typeface="Times New Roman" pitchFamily="18" charset="0"/>
                  <a:cs typeface="Times New Roman" pitchFamily="18" charset="0"/>
                </a:rPr>
                <a:t>Gợi</a:t>
              </a:r>
              <a:r>
                <a:rPr lang="en-US" sz="2300" dirty="0" smtClean="0">
                  <a:solidFill>
                    <a:schemeClr val="accent6">
                      <a:lumMod val="50000"/>
                    </a:schemeClr>
                  </a:solidFill>
                  <a:latin typeface="Times New Roman" pitchFamily="18" charset="0"/>
                  <a:cs typeface="Times New Roman" pitchFamily="18" charset="0"/>
                </a:rPr>
                <a:t> ý: </a:t>
              </a:r>
              <a:r>
                <a:rPr lang="vi-VN" sz="2300" dirty="0">
                  <a:solidFill>
                    <a:schemeClr val="accent6">
                      <a:lumMod val="50000"/>
                    </a:schemeClr>
                  </a:solidFill>
                  <a:latin typeface="Times New Roman" pitchFamily="18" charset="0"/>
                  <a:cs typeface="Times New Roman" pitchFamily="18" charset="0"/>
                </a:rPr>
                <a:t>Em đọc kĩ các từ ngữ trong bông hoa và các câu thơ để điền cho phù hợp</a:t>
              </a:r>
              <a:endParaRPr lang="en-US" sz="2300" dirty="0">
                <a:solidFill>
                  <a:schemeClr val="accent6">
                    <a:lumMod val="50000"/>
                  </a:schemeClr>
                </a:solidFill>
                <a:latin typeface="Times New Roman" pitchFamily="18" charset="0"/>
                <a:cs typeface="Times New Roman" pitchFamily="18" charset="0"/>
              </a:endParaRPr>
            </a:p>
          </p:txBody>
        </p:sp>
      </p:grpSp>
      <p:sp>
        <p:nvSpPr>
          <p:cNvPr id="36" name="TextBox 35">
            <a:extLst>
              <a:ext uri="{FF2B5EF4-FFF2-40B4-BE49-F238E27FC236}">
                <a16:creationId xmlns:a16="http://schemas.microsoft.com/office/drawing/2014/main" id="{2775BEB2-DD79-A8F3-CE64-9ECC2ECDD691}"/>
              </a:ext>
            </a:extLst>
          </p:cNvPr>
          <p:cNvSpPr txBox="1"/>
          <p:nvPr/>
        </p:nvSpPr>
        <p:spPr>
          <a:xfrm flipH="1">
            <a:off x="2051720" y="5301208"/>
            <a:ext cx="514099" cy="3717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en-US" b="1">
                <a:latin typeface="Times New Roman" pitchFamily="18" charset="0"/>
                <a:cs typeface="Times New Roman" pitchFamily="18" charset="0"/>
              </a:rPr>
              <a:t>nỡ</a:t>
            </a:r>
          </a:p>
        </p:txBody>
      </p:sp>
      <p:sp>
        <p:nvSpPr>
          <p:cNvPr id="37" name="TextBox 36">
            <a:extLst>
              <a:ext uri="{FF2B5EF4-FFF2-40B4-BE49-F238E27FC236}">
                <a16:creationId xmlns:a16="http://schemas.microsoft.com/office/drawing/2014/main" id="{2775BEB2-DD79-A8F3-CE64-9ECC2ECDD691}"/>
              </a:ext>
            </a:extLst>
          </p:cNvPr>
          <p:cNvSpPr txBox="1"/>
          <p:nvPr/>
        </p:nvSpPr>
        <p:spPr>
          <a:xfrm>
            <a:off x="6975693" y="4100843"/>
            <a:ext cx="431573" cy="3717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vi-VN" b="1">
                <a:latin typeface="Times New Roman" pitchFamily="18" charset="0"/>
                <a:cs typeface="Times New Roman" pitchFamily="18" charset="0"/>
              </a:rPr>
              <a:t>đỗ</a:t>
            </a:r>
            <a:endParaRPr lang="en-US" b="1">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id="{2775BEB2-DD79-A8F3-CE64-9ECC2ECDD691}"/>
              </a:ext>
            </a:extLst>
          </p:cNvPr>
          <p:cNvSpPr txBox="1"/>
          <p:nvPr/>
        </p:nvSpPr>
        <p:spPr>
          <a:xfrm>
            <a:off x="1548504" y="4438292"/>
            <a:ext cx="503216" cy="3717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en-US" b="1">
                <a:latin typeface="Times New Roman" pitchFamily="18" charset="0"/>
                <a:cs typeface="Times New Roman" pitchFamily="18" charset="0"/>
              </a:rPr>
              <a:t>nở</a:t>
            </a:r>
          </a:p>
        </p:txBody>
      </p:sp>
      <p:sp>
        <p:nvSpPr>
          <p:cNvPr id="39" name="TextBox 38">
            <a:extLst>
              <a:ext uri="{FF2B5EF4-FFF2-40B4-BE49-F238E27FC236}">
                <a16:creationId xmlns:a16="http://schemas.microsoft.com/office/drawing/2014/main" id="{2775BEB2-DD79-A8F3-CE64-9ECC2ECDD691}"/>
              </a:ext>
            </a:extLst>
          </p:cNvPr>
          <p:cNvSpPr txBox="1"/>
          <p:nvPr/>
        </p:nvSpPr>
        <p:spPr>
          <a:xfrm flipH="1">
            <a:off x="2051719" y="5785808"/>
            <a:ext cx="514099" cy="3717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en-US" b="1">
                <a:latin typeface="Times New Roman" pitchFamily="18" charset="0"/>
                <a:cs typeface="Times New Roman" pitchFamily="18" charset="0"/>
              </a:rPr>
              <a:t>nỡ</a:t>
            </a:r>
          </a:p>
        </p:txBody>
      </p:sp>
      <p:sp>
        <p:nvSpPr>
          <p:cNvPr id="40" name="TextBox 39">
            <a:extLst>
              <a:ext uri="{FF2B5EF4-FFF2-40B4-BE49-F238E27FC236}">
                <a16:creationId xmlns:a16="http://schemas.microsoft.com/office/drawing/2014/main" id="{2775BEB2-DD79-A8F3-CE64-9ECC2ECDD691}"/>
              </a:ext>
            </a:extLst>
          </p:cNvPr>
          <p:cNvSpPr txBox="1"/>
          <p:nvPr/>
        </p:nvSpPr>
        <p:spPr>
          <a:xfrm>
            <a:off x="6544120" y="5282271"/>
            <a:ext cx="431573" cy="3717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vi-VN" b="1">
                <a:latin typeface="Times New Roman" pitchFamily="18" charset="0"/>
                <a:cs typeface="Times New Roman" pitchFamily="18" charset="0"/>
              </a:rPr>
              <a:t>đổ</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1310225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arn(inVertic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barn(inVertical)">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43371" y="651887"/>
            <a:ext cx="2327845" cy="599578"/>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Vận</a:t>
            </a:r>
            <a:r>
              <a:rPr kumimoji="0" lang="en-US" sz="3200" b="1" i="0" u="none" strike="noStrike" kern="0" cap="none" spc="0" normalizeH="0" noProof="0" dirty="0"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 </a:t>
            </a:r>
            <a:r>
              <a:rPr kumimoji="0" lang="en-US" sz="3200" b="1" i="0" u="none" strike="noStrike" kern="0" cap="none" spc="0" normalizeH="0" noProof="0" dirty="0" err="1"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dụng</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endParaRPr>
          </a:p>
        </p:txBody>
      </p:sp>
      <p:sp>
        <p:nvSpPr>
          <p:cNvPr id="5" name="Rounded Rectangle 4"/>
          <p:cNvSpPr/>
          <p:nvPr/>
        </p:nvSpPr>
        <p:spPr>
          <a:xfrm>
            <a:off x="683568" y="1575441"/>
            <a:ext cx="7812278" cy="733643"/>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smtClean="0">
                <a:solidFill>
                  <a:srgbClr val="002060"/>
                </a:solidFill>
                <a:latin typeface="+mj-lt"/>
              </a:rPr>
              <a:t>Kể với người thân về một hoạt động tập thể của lớp mà em thấy vui.</a:t>
            </a:r>
            <a:endParaRPr lang="vi-VN" sz="2400" dirty="0">
              <a:solidFill>
                <a:srgbClr val="002060"/>
              </a:solidFill>
              <a:latin typeface="+mj-lt"/>
            </a:endParaRPr>
          </a:p>
        </p:txBody>
      </p:sp>
      <p:sp>
        <p:nvSpPr>
          <p:cNvPr id="7" name="Rounded Rectangle 6"/>
          <p:cNvSpPr/>
          <p:nvPr/>
        </p:nvSpPr>
        <p:spPr>
          <a:xfrm>
            <a:off x="843371" y="2636912"/>
            <a:ext cx="7263640" cy="3100280"/>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70C0"/>
                </a:solidFill>
                <a:latin typeface="+mj-lt"/>
              </a:rPr>
              <a:t>Em dựa vào gợi ý sau để hoàn thành bài tập:</a:t>
            </a:r>
          </a:p>
          <a:p>
            <a:pPr algn="just"/>
            <a:r>
              <a:rPr lang="vi-VN" sz="2400" dirty="0">
                <a:solidFill>
                  <a:srgbClr val="0070C0"/>
                </a:solidFill>
                <a:latin typeface="+mj-lt"/>
              </a:rPr>
              <a:t>- Hoạt động tập thể em tham gia là gì?</a:t>
            </a:r>
          </a:p>
          <a:p>
            <a:pPr algn="just"/>
            <a:r>
              <a:rPr lang="vi-VN" sz="2400" dirty="0">
                <a:solidFill>
                  <a:srgbClr val="0070C0"/>
                </a:solidFill>
                <a:latin typeface="+mj-lt"/>
              </a:rPr>
              <a:t>- Em cùng làm việc với những ai? Công việc em được giao là gì?</a:t>
            </a:r>
          </a:p>
          <a:p>
            <a:pPr algn="just"/>
            <a:r>
              <a:rPr lang="vi-VN" sz="2400" dirty="0">
                <a:solidFill>
                  <a:srgbClr val="0070C0"/>
                </a:solidFill>
                <a:latin typeface="+mj-lt"/>
              </a:rPr>
              <a:t>- Kết quả của hoạt động tập thể đó ra sao?</a:t>
            </a:r>
          </a:p>
          <a:p>
            <a:pPr algn="just"/>
            <a:r>
              <a:rPr lang="vi-VN" sz="2400" dirty="0">
                <a:solidFill>
                  <a:srgbClr val="0070C0"/>
                </a:solidFill>
                <a:latin typeface="+mj-lt"/>
              </a:rPr>
              <a:t>- Em có cảm nghĩ gì sau khi tham gia hoạt động đó?</a:t>
            </a:r>
          </a:p>
        </p:txBody>
      </p:sp>
      <p:pic>
        <p:nvPicPr>
          <p:cNvPr id="2" name="Picture 1"/>
          <p:cNvPicPr>
            <a:picLocks noChangeAspect="1"/>
          </p:cNvPicPr>
          <p:nvPr/>
        </p:nvPicPr>
        <p:blipFill>
          <a:blip r:embed="rId2"/>
          <a:stretch>
            <a:fillRect/>
          </a:stretch>
        </p:blipFill>
        <p:spPr>
          <a:xfrm>
            <a:off x="254473" y="425864"/>
            <a:ext cx="858190" cy="825601"/>
          </a:xfrm>
          <a:prstGeom prst="ellipse">
            <a:avLst/>
          </a:prstGeom>
        </p:spPr>
      </p:pic>
    </p:spTree>
    <p:extLst>
      <p:ext uri="{BB962C8B-B14F-4D97-AF65-F5344CB8AC3E}">
        <p14:creationId xmlns:p14="http://schemas.microsoft.com/office/powerpoint/2010/main" val="13985053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2089" y="1567547"/>
            <a:ext cx="8327572" cy="409370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dirty="0">
                <a:solidFill>
                  <a:srgbClr val="FF0000"/>
                </a:solidFill>
                <a:latin typeface="+mj-lt"/>
              </a:rPr>
              <a:t>Bài tham khảo 1:</a:t>
            </a:r>
            <a:endParaRPr lang="vi-VN" sz="2400" dirty="0">
              <a:solidFill>
                <a:srgbClr val="FF0000"/>
              </a:solidFill>
              <a:latin typeface="+mj-lt"/>
            </a:endParaRPr>
          </a:p>
          <a:p>
            <a:pPr algn="just"/>
            <a:r>
              <a:rPr lang="en-US" sz="2400" dirty="0" smtClean="0">
                <a:solidFill>
                  <a:srgbClr val="0070C0"/>
                </a:solidFill>
                <a:latin typeface="+mj-lt"/>
              </a:rPr>
              <a:t>	</a:t>
            </a:r>
            <a:r>
              <a:rPr lang="vi-VN" sz="2400" dirty="0" smtClean="0">
                <a:solidFill>
                  <a:schemeClr val="accent2">
                    <a:lumMod val="50000"/>
                  </a:schemeClr>
                </a:solidFill>
                <a:latin typeface="+mj-lt"/>
              </a:rPr>
              <a:t>Để </a:t>
            </a:r>
            <a:r>
              <a:rPr lang="vi-VN" sz="2400" dirty="0">
                <a:solidFill>
                  <a:schemeClr val="accent2">
                    <a:lumMod val="50000"/>
                  </a:schemeClr>
                </a:solidFill>
                <a:latin typeface="+mj-lt"/>
              </a:rPr>
              <a:t>chào mừng ngày Nhà giáo Việt Nam 20/11, lớp em được phân công chuẩn bị một tiết mục kịch. Em và 5 bạn khác được cô chọn để đóng vở kịch “Nhổ củ cải”. Chúng em chia nhau mỗi người một vai: ông, bà, cháu, củ cải và người dẫn chuyện. Em được chọn làm người dẫn chuyện cho vở kịch đó. Sau những ngày luyện tập chăm chỉ, vở kịch của chúng em đã nhận được rất nhiều lời khen của mọi người. Em rất vui vì được tham gia vào vở kịch đó. Nhờ có hoạt động đó mà chúng em trở nên thân thiết với nhau hơn.</a:t>
            </a:r>
          </a:p>
        </p:txBody>
      </p:sp>
      <p:pic>
        <p:nvPicPr>
          <p:cNvPr id="7" name="Picture 6"/>
          <p:cNvPicPr>
            <a:picLocks noChangeAspect="1"/>
          </p:cNvPicPr>
          <p:nvPr/>
        </p:nvPicPr>
        <p:blipFill>
          <a:blip r:embed="rId2"/>
          <a:stretch>
            <a:fillRect/>
          </a:stretch>
        </p:blipFill>
        <p:spPr>
          <a:xfrm>
            <a:off x="0" y="239086"/>
            <a:ext cx="858190" cy="825601"/>
          </a:xfrm>
          <a:prstGeom prst="ellipse">
            <a:avLst/>
          </a:prstGeom>
        </p:spPr>
      </p:pic>
      <p:sp>
        <p:nvSpPr>
          <p:cNvPr id="8" name="Rounded Rectangle 7"/>
          <p:cNvSpPr/>
          <p:nvPr/>
        </p:nvSpPr>
        <p:spPr>
          <a:xfrm>
            <a:off x="886003" y="465831"/>
            <a:ext cx="2327845" cy="599578"/>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Vận</a:t>
            </a:r>
            <a:r>
              <a:rPr kumimoji="0" lang="en-US" sz="3200" b="1" i="0" u="none" strike="noStrike" kern="0" cap="none" spc="0" normalizeH="0" noProof="0" dirty="0"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 </a:t>
            </a:r>
            <a:r>
              <a:rPr kumimoji="0" lang="en-US" sz="3200" b="1" i="0" u="none" strike="noStrike" kern="0" cap="none" spc="0" normalizeH="0" noProof="0" dirty="0" err="1"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dụng</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141269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9660" y="1268760"/>
            <a:ext cx="8327572" cy="432048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dirty="0">
                <a:solidFill>
                  <a:srgbClr val="002060"/>
                </a:solidFill>
                <a:latin typeface="+mj-lt"/>
              </a:rPr>
              <a:t>Bài tham khảo </a:t>
            </a:r>
            <a:r>
              <a:rPr lang="en-US" sz="2400" b="1" dirty="0" smtClean="0">
                <a:solidFill>
                  <a:srgbClr val="002060"/>
                </a:solidFill>
                <a:latin typeface="+mj-lt"/>
              </a:rPr>
              <a:t>2</a:t>
            </a:r>
            <a:r>
              <a:rPr lang="vi-VN" sz="2400" b="1" dirty="0" smtClean="0">
                <a:solidFill>
                  <a:srgbClr val="002060"/>
                </a:solidFill>
                <a:latin typeface="+mj-lt"/>
              </a:rPr>
              <a:t>:</a:t>
            </a:r>
            <a:endParaRPr lang="vi-VN" sz="2400" dirty="0">
              <a:solidFill>
                <a:srgbClr val="002060"/>
              </a:solidFill>
              <a:latin typeface="+mj-lt"/>
            </a:endParaRPr>
          </a:p>
          <a:p>
            <a:pPr algn="just"/>
            <a:r>
              <a:rPr lang="en-US" sz="2400" dirty="0" smtClean="0">
                <a:solidFill>
                  <a:srgbClr val="002060"/>
                </a:solidFill>
                <a:latin typeface="+mj-lt"/>
              </a:rPr>
              <a:t>	</a:t>
            </a:r>
            <a:r>
              <a:rPr lang="en-US" sz="2400" dirty="0" err="1" smtClean="0">
                <a:solidFill>
                  <a:srgbClr val="002060"/>
                </a:solidFill>
                <a:latin typeface="+mj-lt"/>
              </a:rPr>
              <a:t>Sáng</a:t>
            </a:r>
            <a:r>
              <a:rPr lang="en-US" sz="2400" dirty="0" smtClean="0">
                <a:solidFill>
                  <a:srgbClr val="002060"/>
                </a:solidFill>
                <a:latin typeface="+mj-lt"/>
              </a:rPr>
              <a:t> </a:t>
            </a:r>
            <a:r>
              <a:rPr lang="en-US" sz="2400" dirty="0" err="1">
                <a:solidFill>
                  <a:srgbClr val="002060"/>
                </a:solidFill>
                <a:latin typeface="+mj-lt"/>
              </a:rPr>
              <a:t>hôm</a:t>
            </a:r>
            <a:r>
              <a:rPr lang="en-US" sz="2400" dirty="0">
                <a:solidFill>
                  <a:srgbClr val="002060"/>
                </a:solidFill>
                <a:latin typeface="+mj-lt"/>
              </a:rPr>
              <a:t> qua </a:t>
            </a:r>
            <a:r>
              <a:rPr lang="en-US" sz="2400" dirty="0" err="1">
                <a:solidFill>
                  <a:srgbClr val="002060"/>
                </a:solidFill>
                <a:latin typeface="+mj-lt"/>
              </a:rPr>
              <a:t>là</a:t>
            </a:r>
            <a:r>
              <a:rPr lang="en-US" sz="2400" dirty="0">
                <a:solidFill>
                  <a:srgbClr val="002060"/>
                </a:solidFill>
                <a:latin typeface="+mj-lt"/>
              </a:rPr>
              <a:t> </a:t>
            </a:r>
            <a:r>
              <a:rPr lang="en-US" sz="2400" dirty="0" err="1">
                <a:solidFill>
                  <a:srgbClr val="002060"/>
                </a:solidFill>
                <a:latin typeface="+mj-lt"/>
              </a:rPr>
              <a:t>buổi</a:t>
            </a:r>
            <a:r>
              <a:rPr lang="en-US" sz="2400" dirty="0">
                <a:solidFill>
                  <a:srgbClr val="002060"/>
                </a:solidFill>
                <a:latin typeface="+mj-lt"/>
              </a:rPr>
              <a:t> </a:t>
            </a:r>
            <a:r>
              <a:rPr lang="en-US" sz="2400" dirty="0" err="1">
                <a:solidFill>
                  <a:srgbClr val="002060"/>
                </a:solidFill>
                <a:latin typeface="+mj-lt"/>
              </a:rPr>
              <a:t>trực</a:t>
            </a:r>
            <a:r>
              <a:rPr lang="en-US" sz="2400" dirty="0">
                <a:solidFill>
                  <a:srgbClr val="002060"/>
                </a:solidFill>
                <a:latin typeface="+mj-lt"/>
              </a:rPr>
              <a:t> </a:t>
            </a:r>
            <a:r>
              <a:rPr lang="en-US" sz="2400" dirty="0" err="1">
                <a:solidFill>
                  <a:srgbClr val="002060"/>
                </a:solidFill>
                <a:latin typeface="+mj-lt"/>
              </a:rPr>
              <a:t>nhật</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bàn</a:t>
            </a:r>
            <a:r>
              <a:rPr lang="en-US" sz="2400" dirty="0">
                <a:solidFill>
                  <a:srgbClr val="002060"/>
                </a:solidFill>
                <a:latin typeface="+mj-lt"/>
              </a:rPr>
              <a:t> </a:t>
            </a:r>
            <a:r>
              <a:rPr lang="en-US" sz="2400" dirty="0" err="1">
                <a:solidFill>
                  <a:srgbClr val="002060"/>
                </a:solidFill>
                <a:latin typeface="+mj-lt"/>
              </a:rPr>
              <a:t>em</a:t>
            </a:r>
            <a:r>
              <a:rPr lang="en-US" sz="2400" dirty="0">
                <a:solidFill>
                  <a:srgbClr val="002060"/>
                </a:solidFill>
                <a:latin typeface="+mj-lt"/>
              </a:rPr>
              <a:t>. </a:t>
            </a:r>
            <a:r>
              <a:rPr lang="en-US" sz="2400" dirty="0" err="1">
                <a:solidFill>
                  <a:srgbClr val="002060"/>
                </a:solidFill>
                <a:latin typeface="+mj-lt"/>
              </a:rPr>
              <a:t>Chúng</a:t>
            </a:r>
            <a:r>
              <a:rPr lang="en-US" sz="2400" dirty="0">
                <a:solidFill>
                  <a:srgbClr val="002060"/>
                </a:solidFill>
                <a:latin typeface="+mj-lt"/>
              </a:rPr>
              <a:t> </a:t>
            </a:r>
            <a:r>
              <a:rPr lang="en-US" sz="2400" dirty="0" err="1">
                <a:solidFill>
                  <a:srgbClr val="002060"/>
                </a:solidFill>
                <a:latin typeface="+mj-lt"/>
              </a:rPr>
              <a:t>em</a:t>
            </a:r>
            <a:r>
              <a:rPr lang="en-US" sz="2400" dirty="0">
                <a:solidFill>
                  <a:srgbClr val="002060"/>
                </a:solidFill>
                <a:latin typeface="+mj-lt"/>
              </a:rPr>
              <a:t> </a:t>
            </a:r>
            <a:r>
              <a:rPr lang="en-US" sz="2400" dirty="0" err="1">
                <a:solidFill>
                  <a:srgbClr val="002060"/>
                </a:solidFill>
                <a:latin typeface="+mj-lt"/>
              </a:rPr>
              <a:t>cùng</a:t>
            </a:r>
            <a:r>
              <a:rPr lang="en-US" sz="2400" dirty="0">
                <a:solidFill>
                  <a:srgbClr val="002060"/>
                </a:solidFill>
                <a:latin typeface="+mj-lt"/>
              </a:rPr>
              <a:t> </a:t>
            </a:r>
            <a:r>
              <a:rPr lang="en-US" sz="2400" dirty="0" err="1">
                <a:solidFill>
                  <a:srgbClr val="002060"/>
                </a:solidFill>
                <a:latin typeface="+mj-lt"/>
              </a:rPr>
              <a:t>nhau</a:t>
            </a:r>
            <a:r>
              <a:rPr lang="en-US" sz="2400" dirty="0">
                <a:solidFill>
                  <a:srgbClr val="002060"/>
                </a:solidFill>
                <a:latin typeface="+mj-lt"/>
              </a:rPr>
              <a:t> </a:t>
            </a:r>
            <a:r>
              <a:rPr lang="en-US" sz="2400" dirty="0" err="1">
                <a:solidFill>
                  <a:srgbClr val="002060"/>
                </a:solidFill>
                <a:latin typeface="+mj-lt"/>
              </a:rPr>
              <a:t>đến</a:t>
            </a:r>
            <a:r>
              <a:rPr lang="en-US" sz="2400" dirty="0">
                <a:solidFill>
                  <a:srgbClr val="002060"/>
                </a:solidFill>
                <a:latin typeface="+mj-lt"/>
              </a:rPr>
              <a:t> </a:t>
            </a:r>
            <a:r>
              <a:rPr lang="en-US" sz="2400" dirty="0" err="1">
                <a:solidFill>
                  <a:srgbClr val="002060"/>
                </a:solidFill>
                <a:latin typeface="+mj-lt"/>
              </a:rPr>
              <a:t>từ</a:t>
            </a:r>
            <a:r>
              <a:rPr lang="en-US" sz="2400" dirty="0">
                <a:solidFill>
                  <a:srgbClr val="002060"/>
                </a:solidFill>
                <a:latin typeface="+mj-lt"/>
              </a:rPr>
              <a:t> </a:t>
            </a:r>
            <a:r>
              <a:rPr lang="en-US" sz="2400" dirty="0" err="1">
                <a:solidFill>
                  <a:srgbClr val="002060"/>
                </a:solidFill>
                <a:latin typeface="+mj-lt"/>
              </a:rPr>
              <a:t>sớm</a:t>
            </a:r>
            <a:r>
              <a:rPr lang="en-US" sz="2400" dirty="0">
                <a:solidFill>
                  <a:srgbClr val="002060"/>
                </a:solidFill>
                <a:latin typeface="+mj-lt"/>
              </a:rPr>
              <a:t> </a:t>
            </a:r>
            <a:r>
              <a:rPr lang="en-US" sz="2400" dirty="0" err="1">
                <a:solidFill>
                  <a:srgbClr val="002060"/>
                </a:solidFill>
                <a:latin typeface="+mj-lt"/>
              </a:rPr>
              <a:t>để</a:t>
            </a:r>
            <a:r>
              <a:rPr lang="en-US" sz="2400" dirty="0">
                <a:solidFill>
                  <a:srgbClr val="002060"/>
                </a:solidFill>
                <a:latin typeface="+mj-lt"/>
              </a:rPr>
              <a:t> </a:t>
            </a:r>
            <a:r>
              <a:rPr lang="en-US" sz="2400" dirty="0" err="1">
                <a:solidFill>
                  <a:srgbClr val="002060"/>
                </a:solidFill>
                <a:latin typeface="+mj-lt"/>
              </a:rPr>
              <a:t>dọn</a:t>
            </a:r>
            <a:r>
              <a:rPr lang="en-US" sz="2400" dirty="0">
                <a:solidFill>
                  <a:srgbClr val="002060"/>
                </a:solidFill>
                <a:latin typeface="+mj-lt"/>
              </a:rPr>
              <a:t> </a:t>
            </a:r>
            <a:r>
              <a:rPr lang="en-US" sz="2400" dirty="0" err="1">
                <a:solidFill>
                  <a:srgbClr val="002060"/>
                </a:solidFill>
                <a:latin typeface="+mj-lt"/>
              </a:rPr>
              <a:t>dẹp</a:t>
            </a:r>
            <a:r>
              <a:rPr lang="en-US" sz="2400" dirty="0">
                <a:solidFill>
                  <a:srgbClr val="002060"/>
                </a:solidFill>
                <a:latin typeface="+mj-lt"/>
              </a:rPr>
              <a:t> </a:t>
            </a:r>
            <a:r>
              <a:rPr lang="en-US" sz="2400" dirty="0" err="1">
                <a:solidFill>
                  <a:srgbClr val="002060"/>
                </a:solidFill>
                <a:latin typeface="+mj-lt"/>
              </a:rPr>
              <a:t>lớp</a:t>
            </a:r>
            <a:r>
              <a:rPr lang="en-US" sz="2400" dirty="0">
                <a:solidFill>
                  <a:srgbClr val="002060"/>
                </a:solidFill>
                <a:latin typeface="+mj-lt"/>
              </a:rPr>
              <a:t> </a:t>
            </a:r>
            <a:r>
              <a:rPr lang="en-US" sz="2400" dirty="0" err="1">
                <a:solidFill>
                  <a:srgbClr val="002060"/>
                </a:solidFill>
                <a:latin typeface="+mj-lt"/>
              </a:rPr>
              <a:t>học</a:t>
            </a:r>
            <a:r>
              <a:rPr lang="en-US" sz="2400" dirty="0">
                <a:solidFill>
                  <a:srgbClr val="002060"/>
                </a:solidFill>
                <a:latin typeface="+mj-lt"/>
              </a:rPr>
              <a:t>. </a:t>
            </a:r>
            <a:r>
              <a:rPr lang="en-US" sz="2400" dirty="0" err="1">
                <a:solidFill>
                  <a:srgbClr val="002060"/>
                </a:solidFill>
                <a:latin typeface="+mj-lt"/>
              </a:rPr>
              <a:t>Em</a:t>
            </a:r>
            <a:r>
              <a:rPr lang="en-US" sz="2400" dirty="0">
                <a:solidFill>
                  <a:srgbClr val="002060"/>
                </a:solidFill>
                <a:latin typeface="+mj-lt"/>
              </a:rPr>
              <a:t> </a:t>
            </a:r>
            <a:r>
              <a:rPr lang="en-US" sz="2400" dirty="0" err="1">
                <a:solidFill>
                  <a:srgbClr val="002060"/>
                </a:solidFill>
                <a:latin typeface="+mj-lt"/>
              </a:rPr>
              <a:t>phụ</a:t>
            </a:r>
            <a:r>
              <a:rPr lang="en-US" sz="2400" dirty="0">
                <a:solidFill>
                  <a:srgbClr val="002060"/>
                </a:solidFill>
                <a:latin typeface="+mj-lt"/>
              </a:rPr>
              <a:t> </a:t>
            </a:r>
            <a:r>
              <a:rPr lang="en-US" sz="2400" dirty="0" err="1">
                <a:solidFill>
                  <a:srgbClr val="002060"/>
                </a:solidFill>
                <a:latin typeface="+mj-lt"/>
              </a:rPr>
              <a:t>trách</a:t>
            </a:r>
            <a:r>
              <a:rPr lang="en-US" sz="2400" dirty="0">
                <a:solidFill>
                  <a:srgbClr val="002060"/>
                </a:solidFill>
                <a:latin typeface="+mj-lt"/>
              </a:rPr>
              <a:t> </a:t>
            </a:r>
            <a:r>
              <a:rPr lang="en-US" sz="2400" dirty="0" err="1">
                <a:solidFill>
                  <a:srgbClr val="002060"/>
                </a:solidFill>
                <a:latin typeface="+mj-lt"/>
              </a:rPr>
              <a:t>quét</a:t>
            </a:r>
            <a:r>
              <a:rPr lang="en-US" sz="2400" dirty="0">
                <a:solidFill>
                  <a:srgbClr val="002060"/>
                </a:solidFill>
                <a:latin typeface="+mj-lt"/>
              </a:rPr>
              <a:t> </a:t>
            </a:r>
            <a:r>
              <a:rPr lang="en-US" sz="2400" dirty="0" err="1">
                <a:solidFill>
                  <a:srgbClr val="002060"/>
                </a:solidFill>
                <a:latin typeface="+mj-lt"/>
              </a:rPr>
              <a:t>lớp</a:t>
            </a:r>
            <a:r>
              <a:rPr lang="en-US" sz="2400" dirty="0">
                <a:solidFill>
                  <a:srgbClr val="002060"/>
                </a:solidFill>
                <a:latin typeface="+mj-lt"/>
              </a:rPr>
              <a:t>, </a:t>
            </a:r>
            <a:r>
              <a:rPr lang="en-US" sz="2400" dirty="0" err="1">
                <a:solidFill>
                  <a:srgbClr val="002060"/>
                </a:solidFill>
                <a:latin typeface="+mj-lt"/>
              </a:rPr>
              <a:t>bạn</a:t>
            </a:r>
            <a:r>
              <a:rPr lang="en-US" sz="2400" dirty="0">
                <a:solidFill>
                  <a:srgbClr val="002060"/>
                </a:solidFill>
                <a:latin typeface="+mj-lt"/>
              </a:rPr>
              <a:t> Nam </a:t>
            </a:r>
            <a:r>
              <a:rPr lang="en-US" sz="2400" dirty="0" err="1">
                <a:solidFill>
                  <a:srgbClr val="002060"/>
                </a:solidFill>
                <a:latin typeface="+mj-lt"/>
              </a:rPr>
              <a:t>lau</a:t>
            </a:r>
            <a:r>
              <a:rPr lang="en-US" sz="2400" dirty="0">
                <a:solidFill>
                  <a:srgbClr val="002060"/>
                </a:solidFill>
                <a:latin typeface="+mj-lt"/>
              </a:rPr>
              <a:t> </a:t>
            </a:r>
            <a:r>
              <a:rPr lang="en-US" sz="2400" dirty="0" err="1">
                <a:solidFill>
                  <a:srgbClr val="002060"/>
                </a:solidFill>
                <a:latin typeface="+mj-lt"/>
              </a:rPr>
              <a:t>bảng</a:t>
            </a:r>
            <a:r>
              <a:rPr lang="en-US" sz="2400" dirty="0">
                <a:solidFill>
                  <a:srgbClr val="002060"/>
                </a:solidFill>
                <a:latin typeface="+mj-lt"/>
              </a:rPr>
              <a:t> </a:t>
            </a:r>
            <a:r>
              <a:rPr lang="en-US" sz="2400" dirty="0" err="1">
                <a:solidFill>
                  <a:srgbClr val="002060"/>
                </a:solidFill>
                <a:latin typeface="+mj-lt"/>
              </a:rPr>
              <a:t>và</a:t>
            </a:r>
            <a:r>
              <a:rPr lang="en-US" sz="2400" dirty="0">
                <a:solidFill>
                  <a:srgbClr val="002060"/>
                </a:solidFill>
                <a:latin typeface="+mj-lt"/>
              </a:rPr>
              <a:t> </a:t>
            </a:r>
            <a:r>
              <a:rPr lang="en-US" sz="2400" dirty="0" err="1">
                <a:solidFill>
                  <a:srgbClr val="002060"/>
                </a:solidFill>
                <a:latin typeface="+mj-lt"/>
              </a:rPr>
              <a:t>bạn</a:t>
            </a:r>
            <a:r>
              <a:rPr lang="en-US" sz="2400" dirty="0">
                <a:solidFill>
                  <a:srgbClr val="002060"/>
                </a:solidFill>
                <a:latin typeface="+mj-lt"/>
              </a:rPr>
              <a:t> </a:t>
            </a:r>
            <a:r>
              <a:rPr lang="en-US" sz="2400" dirty="0" err="1">
                <a:solidFill>
                  <a:srgbClr val="002060"/>
                </a:solidFill>
                <a:latin typeface="+mj-lt"/>
              </a:rPr>
              <a:t>Hoàng</a:t>
            </a:r>
            <a:r>
              <a:rPr lang="en-US" sz="2400" dirty="0">
                <a:solidFill>
                  <a:srgbClr val="002060"/>
                </a:solidFill>
                <a:latin typeface="+mj-lt"/>
              </a:rPr>
              <a:t> </a:t>
            </a:r>
            <a:r>
              <a:rPr lang="en-US" sz="2400" dirty="0" err="1">
                <a:solidFill>
                  <a:srgbClr val="002060"/>
                </a:solidFill>
                <a:latin typeface="+mj-lt"/>
              </a:rPr>
              <a:t>lau</a:t>
            </a:r>
            <a:r>
              <a:rPr lang="en-US" sz="2400" dirty="0">
                <a:solidFill>
                  <a:srgbClr val="002060"/>
                </a:solidFill>
                <a:latin typeface="+mj-lt"/>
              </a:rPr>
              <a:t> </a:t>
            </a:r>
            <a:r>
              <a:rPr lang="en-US" sz="2400" dirty="0" err="1">
                <a:solidFill>
                  <a:srgbClr val="002060"/>
                </a:solidFill>
                <a:latin typeface="+mj-lt"/>
              </a:rPr>
              <a:t>bàn</a:t>
            </a:r>
            <a:r>
              <a:rPr lang="en-US" sz="2400" dirty="0">
                <a:solidFill>
                  <a:srgbClr val="002060"/>
                </a:solidFill>
                <a:latin typeface="+mj-lt"/>
              </a:rPr>
              <a:t> </a:t>
            </a:r>
            <a:r>
              <a:rPr lang="en-US" sz="2400" dirty="0" err="1">
                <a:solidFill>
                  <a:srgbClr val="002060"/>
                </a:solidFill>
                <a:latin typeface="+mj-lt"/>
              </a:rPr>
              <a:t>ghế</a:t>
            </a:r>
            <a:r>
              <a:rPr lang="en-US" sz="2400" dirty="0">
                <a:solidFill>
                  <a:srgbClr val="002060"/>
                </a:solidFill>
                <a:latin typeface="+mj-lt"/>
              </a:rPr>
              <a:t>. </a:t>
            </a:r>
            <a:r>
              <a:rPr lang="en-US" sz="2400" dirty="0" err="1">
                <a:solidFill>
                  <a:srgbClr val="002060"/>
                </a:solidFill>
                <a:latin typeface="+mj-lt"/>
              </a:rPr>
              <a:t>Chúng</a:t>
            </a:r>
            <a:r>
              <a:rPr lang="en-US" sz="2400" dirty="0">
                <a:solidFill>
                  <a:srgbClr val="002060"/>
                </a:solidFill>
                <a:latin typeface="+mj-lt"/>
              </a:rPr>
              <a:t> </a:t>
            </a:r>
            <a:r>
              <a:rPr lang="en-US" sz="2400" dirty="0" err="1">
                <a:solidFill>
                  <a:srgbClr val="002060"/>
                </a:solidFill>
                <a:latin typeface="+mj-lt"/>
              </a:rPr>
              <a:t>em</a:t>
            </a:r>
            <a:r>
              <a:rPr lang="en-US" sz="2400" dirty="0">
                <a:solidFill>
                  <a:srgbClr val="002060"/>
                </a:solidFill>
                <a:latin typeface="+mj-lt"/>
              </a:rPr>
              <a:t> </a:t>
            </a:r>
            <a:r>
              <a:rPr lang="en-US" sz="2400" dirty="0" err="1">
                <a:solidFill>
                  <a:srgbClr val="002060"/>
                </a:solidFill>
                <a:latin typeface="+mj-lt"/>
              </a:rPr>
              <a:t>cùng</a:t>
            </a:r>
            <a:r>
              <a:rPr lang="en-US" sz="2400" dirty="0">
                <a:solidFill>
                  <a:srgbClr val="002060"/>
                </a:solidFill>
                <a:latin typeface="+mj-lt"/>
              </a:rPr>
              <a:t> </a:t>
            </a:r>
            <a:r>
              <a:rPr lang="en-US" sz="2400" dirty="0" err="1">
                <a:solidFill>
                  <a:srgbClr val="002060"/>
                </a:solidFill>
                <a:latin typeface="+mj-lt"/>
              </a:rPr>
              <a:t>nhau</a:t>
            </a:r>
            <a:r>
              <a:rPr lang="en-US" sz="2400" dirty="0">
                <a:solidFill>
                  <a:srgbClr val="002060"/>
                </a:solidFill>
                <a:latin typeface="+mj-lt"/>
              </a:rPr>
              <a:t> </a:t>
            </a:r>
            <a:r>
              <a:rPr lang="en-US" sz="2400" dirty="0" err="1">
                <a:solidFill>
                  <a:srgbClr val="002060"/>
                </a:solidFill>
                <a:latin typeface="+mj-lt"/>
              </a:rPr>
              <a:t>làm</a:t>
            </a:r>
            <a:r>
              <a:rPr lang="en-US" sz="2400" dirty="0">
                <a:solidFill>
                  <a:srgbClr val="002060"/>
                </a:solidFill>
                <a:latin typeface="+mj-lt"/>
              </a:rPr>
              <a:t> </a:t>
            </a:r>
            <a:r>
              <a:rPr lang="en-US" sz="2400" dirty="0" err="1">
                <a:solidFill>
                  <a:srgbClr val="002060"/>
                </a:solidFill>
                <a:latin typeface="+mj-lt"/>
              </a:rPr>
              <a:t>việc</a:t>
            </a:r>
            <a:r>
              <a:rPr lang="en-US" sz="2400" dirty="0">
                <a:solidFill>
                  <a:srgbClr val="002060"/>
                </a:solidFill>
                <a:latin typeface="+mj-lt"/>
              </a:rPr>
              <a:t> </a:t>
            </a:r>
            <a:r>
              <a:rPr lang="en-US" sz="2400" dirty="0" err="1">
                <a:solidFill>
                  <a:srgbClr val="002060"/>
                </a:solidFill>
                <a:latin typeface="+mj-lt"/>
              </a:rPr>
              <a:t>rất</a:t>
            </a:r>
            <a:r>
              <a:rPr lang="en-US" sz="2400" dirty="0">
                <a:solidFill>
                  <a:srgbClr val="002060"/>
                </a:solidFill>
                <a:latin typeface="+mj-lt"/>
              </a:rPr>
              <a:t> </a:t>
            </a:r>
            <a:r>
              <a:rPr lang="en-US" sz="2400" dirty="0" err="1">
                <a:solidFill>
                  <a:srgbClr val="002060"/>
                </a:solidFill>
                <a:latin typeface="+mj-lt"/>
              </a:rPr>
              <a:t>vui</a:t>
            </a:r>
            <a:r>
              <a:rPr lang="en-US" sz="2400" dirty="0">
                <a:solidFill>
                  <a:srgbClr val="002060"/>
                </a:solidFill>
                <a:latin typeface="+mj-lt"/>
              </a:rPr>
              <a:t> </a:t>
            </a:r>
            <a:r>
              <a:rPr lang="en-US" sz="2400" dirty="0" err="1">
                <a:solidFill>
                  <a:srgbClr val="002060"/>
                </a:solidFill>
                <a:latin typeface="+mj-lt"/>
              </a:rPr>
              <a:t>vẻ</a:t>
            </a:r>
            <a:r>
              <a:rPr lang="en-US" sz="2400" dirty="0">
                <a:solidFill>
                  <a:srgbClr val="002060"/>
                </a:solidFill>
                <a:latin typeface="+mj-lt"/>
              </a:rPr>
              <a:t>. </a:t>
            </a:r>
            <a:r>
              <a:rPr lang="en-US" sz="2400" dirty="0" err="1">
                <a:solidFill>
                  <a:srgbClr val="002060"/>
                </a:solidFill>
                <a:latin typeface="+mj-lt"/>
              </a:rPr>
              <a:t>Chẳng</a:t>
            </a:r>
            <a:r>
              <a:rPr lang="en-US" sz="2400" dirty="0">
                <a:solidFill>
                  <a:srgbClr val="002060"/>
                </a:solidFill>
                <a:latin typeface="+mj-lt"/>
              </a:rPr>
              <a:t> </a:t>
            </a:r>
            <a:r>
              <a:rPr lang="en-US" sz="2400" dirty="0" err="1">
                <a:solidFill>
                  <a:srgbClr val="002060"/>
                </a:solidFill>
                <a:latin typeface="+mj-lt"/>
              </a:rPr>
              <a:t>mấy</a:t>
            </a:r>
            <a:r>
              <a:rPr lang="en-US" sz="2400" dirty="0">
                <a:solidFill>
                  <a:srgbClr val="002060"/>
                </a:solidFill>
                <a:latin typeface="+mj-lt"/>
              </a:rPr>
              <a:t> </a:t>
            </a:r>
            <a:r>
              <a:rPr lang="en-US" sz="2400" dirty="0" err="1">
                <a:solidFill>
                  <a:srgbClr val="002060"/>
                </a:solidFill>
                <a:latin typeface="+mj-lt"/>
              </a:rPr>
              <a:t>chốc</a:t>
            </a:r>
            <a:r>
              <a:rPr lang="en-US" sz="2400" dirty="0">
                <a:solidFill>
                  <a:srgbClr val="002060"/>
                </a:solidFill>
                <a:latin typeface="+mj-lt"/>
              </a:rPr>
              <a:t>, </a:t>
            </a:r>
            <a:r>
              <a:rPr lang="en-US" sz="2400" dirty="0" err="1">
                <a:solidFill>
                  <a:srgbClr val="002060"/>
                </a:solidFill>
                <a:latin typeface="+mj-lt"/>
              </a:rPr>
              <a:t>lớp</a:t>
            </a:r>
            <a:r>
              <a:rPr lang="en-US" sz="2400" dirty="0">
                <a:solidFill>
                  <a:srgbClr val="002060"/>
                </a:solidFill>
                <a:latin typeface="+mj-lt"/>
              </a:rPr>
              <a:t> </a:t>
            </a:r>
            <a:r>
              <a:rPr lang="en-US" sz="2400" dirty="0" err="1">
                <a:solidFill>
                  <a:srgbClr val="002060"/>
                </a:solidFill>
                <a:latin typeface="+mj-lt"/>
              </a:rPr>
              <a:t>học</a:t>
            </a:r>
            <a:r>
              <a:rPr lang="en-US" sz="2400" dirty="0">
                <a:solidFill>
                  <a:srgbClr val="002060"/>
                </a:solidFill>
                <a:latin typeface="+mj-lt"/>
              </a:rPr>
              <a:t> </a:t>
            </a:r>
            <a:r>
              <a:rPr lang="en-US" sz="2400" dirty="0" err="1">
                <a:solidFill>
                  <a:srgbClr val="002060"/>
                </a:solidFill>
                <a:latin typeface="+mj-lt"/>
              </a:rPr>
              <a:t>đã</a:t>
            </a:r>
            <a:r>
              <a:rPr lang="en-US" sz="2400" dirty="0">
                <a:solidFill>
                  <a:srgbClr val="002060"/>
                </a:solidFill>
                <a:latin typeface="+mj-lt"/>
              </a:rPr>
              <a:t> </a:t>
            </a:r>
            <a:r>
              <a:rPr lang="en-US" sz="2400" dirty="0" err="1">
                <a:solidFill>
                  <a:srgbClr val="002060"/>
                </a:solidFill>
                <a:latin typeface="+mj-lt"/>
              </a:rPr>
              <a:t>sạch</a:t>
            </a:r>
            <a:r>
              <a:rPr lang="en-US" sz="2400" dirty="0">
                <a:solidFill>
                  <a:srgbClr val="002060"/>
                </a:solidFill>
                <a:latin typeface="+mj-lt"/>
              </a:rPr>
              <a:t> </a:t>
            </a:r>
            <a:r>
              <a:rPr lang="en-US" sz="2400" dirty="0" err="1">
                <a:solidFill>
                  <a:srgbClr val="002060"/>
                </a:solidFill>
                <a:latin typeface="+mj-lt"/>
              </a:rPr>
              <a:t>sẽ</a:t>
            </a:r>
            <a:r>
              <a:rPr lang="en-US" sz="2400" dirty="0">
                <a:solidFill>
                  <a:srgbClr val="002060"/>
                </a:solidFill>
                <a:latin typeface="+mj-lt"/>
              </a:rPr>
              <a:t>, </a:t>
            </a:r>
            <a:r>
              <a:rPr lang="en-US" sz="2400" dirty="0" err="1">
                <a:solidFill>
                  <a:srgbClr val="002060"/>
                </a:solidFill>
                <a:latin typeface="+mj-lt"/>
              </a:rPr>
              <a:t>gọn</a:t>
            </a:r>
            <a:r>
              <a:rPr lang="en-US" sz="2400" dirty="0">
                <a:solidFill>
                  <a:srgbClr val="002060"/>
                </a:solidFill>
                <a:latin typeface="+mj-lt"/>
              </a:rPr>
              <a:t> </a:t>
            </a:r>
            <a:r>
              <a:rPr lang="en-US" sz="2400" dirty="0" err="1">
                <a:solidFill>
                  <a:srgbClr val="002060"/>
                </a:solidFill>
                <a:latin typeface="+mj-lt"/>
              </a:rPr>
              <a:t>gàng</a:t>
            </a:r>
            <a:r>
              <a:rPr lang="en-US" sz="2400" dirty="0">
                <a:solidFill>
                  <a:srgbClr val="002060"/>
                </a:solidFill>
                <a:latin typeface="+mj-lt"/>
              </a:rPr>
              <a:t>. </a:t>
            </a:r>
            <a:r>
              <a:rPr lang="en-US" sz="2400" dirty="0" err="1">
                <a:solidFill>
                  <a:srgbClr val="002060"/>
                </a:solidFill>
                <a:latin typeface="+mj-lt"/>
              </a:rPr>
              <a:t>Cô</a:t>
            </a:r>
            <a:r>
              <a:rPr lang="en-US" sz="2400" dirty="0">
                <a:solidFill>
                  <a:srgbClr val="002060"/>
                </a:solidFill>
                <a:latin typeface="+mj-lt"/>
              </a:rPr>
              <a:t> </a:t>
            </a:r>
            <a:r>
              <a:rPr lang="en-US" sz="2400" dirty="0" err="1">
                <a:solidFill>
                  <a:srgbClr val="002060"/>
                </a:solidFill>
                <a:latin typeface="+mj-lt"/>
              </a:rPr>
              <a:t>giáo</a:t>
            </a:r>
            <a:r>
              <a:rPr lang="en-US" sz="2400" dirty="0">
                <a:solidFill>
                  <a:srgbClr val="002060"/>
                </a:solidFill>
                <a:latin typeface="+mj-lt"/>
              </a:rPr>
              <a:t> </a:t>
            </a:r>
            <a:r>
              <a:rPr lang="en-US" sz="2400" dirty="0" err="1">
                <a:solidFill>
                  <a:srgbClr val="002060"/>
                </a:solidFill>
                <a:latin typeface="+mj-lt"/>
              </a:rPr>
              <a:t>đến</a:t>
            </a:r>
            <a:r>
              <a:rPr lang="en-US" sz="2400" dirty="0">
                <a:solidFill>
                  <a:srgbClr val="002060"/>
                </a:solidFill>
                <a:latin typeface="+mj-lt"/>
              </a:rPr>
              <a:t> </a:t>
            </a:r>
            <a:r>
              <a:rPr lang="en-US" sz="2400" dirty="0" err="1">
                <a:solidFill>
                  <a:srgbClr val="002060"/>
                </a:solidFill>
                <a:latin typeface="+mj-lt"/>
              </a:rPr>
              <a:t>còn</a:t>
            </a:r>
            <a:r>
              <a:rPr lang="en-US" sz="2400" dirty="0">
                <a:solidFill>
                  <a:srgbClr val="002060"/>
                </a:solidFill>
                <a:latin typeface="+mj-lt"/>
              </a:rPr>
              <a:t> </a:t>
            </a:r>
            <a:r>
              <a:rPr lang="en-US" sz="2400" dirty="0" err="1">
                <a:solidFill>
                  <a:srgbClr val="002060"/>
                </a:solidFill>
                <a:latin typeface="+mj-lt"/>
              </a:rPr>
              <a:t>khen</a:t>
            </a:r>
            <a:r>
              <a:rPr lang="en-US" sz="2400" dirty="0">
                <a:solidFill>
                  <a:srgbClr val="002060"/>
                </a:solidFill>
                <a:latin typeface="+mj-lt"/>
              </a:rPr>
              <a:t> </a:t>
            </a:r>
            <a:r>
              <a:rPr lang="en-US" sz="2400" dirty="0" err="1">
                <a:solidFill>
                  <a:srgbClr val="002060"/>
                </a:solidFill>
                <a:latin typeface="+mj-lt"/>
              </a:rPr>
              <a:t>chúng</a:t>
            </a:r>
            <a:r>
              <a:rPr lang="en-US" sz="2400" dirty="0">
                <a:solidFill>
                  <a:srgbClr val="002060"/>
                </a:solidFill>
                <a:latin typeface="+mj-lt"/>
              </a:rPr>
              <a:t> </a:t>
            </a:r>
            <a:r>
              <a:rPr lang="en-US" sz="2400" dirty="0" err="1">
                <a:solidFill>
                  <a:srgbClr val="002060"/>
                </a:solidFill>
                <a:latin typeface="+mj-lt"/>
              </a:rPr>
              <a:t>em</a:t>
            </a:r>
            <a:r>
              <a:rPr lang="en-US" sz="2400" dirty="0">
                <a:solidFill>
                  <a:srgbClr val="002060"/>
                </a:solidFill>
                <a:latin typeface="+mj-lt"/>
              </a:rPr>
              <a:t> </a:t>
            </a:r>
            <a:r>
              <a:rPr lang="en-US" sz="2400" dirty="0" err="1">
                <a:solidFill>
                  <a:srgbClr val="002060"/>
                </a:solidFill>
                <a:latin typeface="+mj-lt"/>
              </a:rPr>
              <a:t>trực</a:t>
            </a:r>
            <a:r>
              <a:rPr lang="en-US" sz="2400" dirty="0">
                <a:solidFill>
                  <a:srgbClr val="002060"/>
                </a:solidFill>
                <a:latin typeface="+mj-lt"/>
              </a:rPr>
              <a:t> </a:t>
            </a:r>
            <a:r>
              <a:rPr lang="en-US" sz="2400" dirty="0" err="1">
                <a:solidFill>
                  <a:srgbClr val="002060"/>
                </a:solidFill>
                <a:latin typeface="+mj-lt"/>
              </a:rPr>
              <a:t>nhật</a:t>
            </a:r>
            <a:r>
              <a:rPr lang="en-US" sz="2400" dirty="0">
                <a:solidFill>
                  <a:srgbClr val="002060"/>
                </a:solidFill>
                <a:latin typeface="+mj-lt"/>
              </a:rPr>
              <a:t> </a:t>
            </a:r>
            <a:r>
              <a:rPr lang="en-US" sz="2400" dirty="0" err="1">
                <a:solidFill>
                  <a:srgbClr val="002060"/>
                </a:solidFill>
                <a:latin typeface="+mj-lt"/>
              </a:rPr>
              <a:t>giỏi</a:t>
            </a:r>
            <a:r>
              <a:rPr lang="en-US" sz="2400" dirty="0">
                <a:solidFill>
                  <a:srgbClr val="002060"/>
                </a:solidFill>
                <a:latin typeface="+mj-lt"/>
              </a:rPr>
              <a:t> </a:t>
            </a:r>
            <a:r>
              <a:rPr lang="en-US" sz="2400" dirty="0" err="1">
                <a:solidFill>
                  <a:srgbClr val="002060"/>
                </a:solidFill>
                <a:latin typeface="+mj-lt"/>
              </a:rPr>
              <a:t>nữa</a:t>
            </a:r>
            <a:r>
              <a:rPr lang="en-US" sz="2400" dirty="0">
                <a:solidFill>
                  <a:srgbClr val="002060"/>
                </a:solidFill>
                <a:latin typeface="+mj-lt"/>
              </a:rPr>
              <a:t>! </a:t>
            </a:r>
            <a:r>
              <a:rPr lang="en-US" sz="2400" dirty="0" err="1">
                <a:solidFill>
                  <a:srgbClr val="002060"/>
                </a:solidFill>
                <a:latin typeface="+mj-lt"/>
              </a:rPr>
              <a:t>Em</a:t>
            </a:r>
            <a:r>
              <a:rPr lang="en-US" sz="2400" dirty="0">
                <a:solidFill>
                  <a:srgbClr val="002060"/>
                </a:solidFill>
                <a:latin typeface="+mj-lt"/>
              </a:rPr>
              <a:t> </a:t>
            </a:r>
            <a:r>
              <a:rPr lang="en-US" sz="2400" dirty="0" err="1">
                <a:solidFill>
                  <a:srgbClr val="002060"/>
                </a:solidFill>
                <a:latin typeface="+mj-lt"/>
              </a:rPr>
              <a:t>rất</a:t>
            </a:r>
            <a:r>
              <a:rPr lang="en-US" sz="2400" dirty="0">
                <a:solidFill>
                  <a:srgbClr val="002060"/>
                </a:solidFill>
                <a:latin typeface="+mj-lt"/>
              </a:rPr>
              <a:t> </a:t>
            </a:r>
            <a:r>
              <a:rPr lang="en-US" sz="2400" dirty="0" err="1">
                <a:solidFill>
                  <a:srgbClr val="002060"/>
                </a:solidFill>
                <a:latin typeface="+mj-lt"/>
              </a:rPr>
              <a:t>vui</a:t>
            </a:r>
            <a:r>
              <a:rPr lang="en-US" sz="2400" dirty="0">
                <a:solidFill>
                  <a:srgbClr val="002060"/>
                </a:solidFill>
                <a:latin typeface="+mj-lt"/>
              </a:rPr>
              <a:t> </a:t>
            </a:r>
            <a:r>
              <a:rPr lang="en-US" sz="2400" dirty="0" err="1">
                <a:solidFill>
                  <a:srgbClr val="002060"/>
                </a:solidFill>
                <a:latin typeface="+mj-lt"/>
              </a:rPr>
              <a:t>vì</a:t>
            </a:r>
            <a:r>
              <a:rPr lang="en-US" sz="2400" dirty="0">
                <a:solidFill>
                  <a:srgbClr val="002060"/>
                </a:solidFill>
                <a:latin typeface="+mj-lt"/>
              </a:rPr>
              <a:t> </a:t>
            </a:r>
            <a:r>
              <a:rPr lang="en-US" sz="2400" dirty="0" err="1">
                <a:solidFill>
                  <a:srgbClr val="002060"/>
                </a:solidFill>
                <a:latin typeface="+mj-lt"/>
              </a:rPr>
              <a:t>mình</a:t>
            </a:r>
            <a:r>
              <a:rPr lang="en-US" sz="2400" dirty="0">
                <a:solidFill>
                  <a:srgbClr val="002060"/>
                </a:solidFill>
                <a:latin typeface="+mj-lt"/>
              </a:rPr>
              <a:t> </a:t>
            </a:r>
            <a:r>
              <a:rPr lang="en-US" sz="2400" dirty="0" err="1">
                <a:solidFill>
                  <a:srgbClr val="002060"/>
                </a:solidFill>
                <a:latin typeface="+mj-lt"/>
              </a:rPr>
              <a:t>và</a:t>
            </a:r>
            <a:r>
              <a:rPr lang="en-US" sz="2400" dirty="0">
                <a:solidFill>
                  <a:srgbClr val="002060"/>
                </a:solidFill>
                <a:latin typeface="+mj-lt"/>
              </a:rPr>
              <a:t> </a:t>
            </a:r>
            <a:r>
              <a:rPr lang="en-US" sz="2400" dirty="0" err="1">
                <a:solidFill>
                  <a:srgbClr val="002060"/>
                </a:solidFill>
                <a:latin typeface="+mj-lt"/>
              </a:rPr>
              <a:t>các</a:t>
            </a:r>
            <a:r>
              <a:rPr lang="en-US" sz="2400" dirty="0">
                <a:solidFill>
                  <a:srgbClr val="002060"/>
                </a:solidFill>
                <a:latin typeface="+mj-lt"/>
              </a:rPr>
              <a:t> </a:t>
            </a:r>
            <a:r>
              <a:rPr lang="en-US" sz="2400" dirty="0" err="1">
                <a:solidFill>
                  <a:srgbClr val="002060"/>
                </a:solidFill>
                <a:latin typeface="+mj-lt"/>
              </a:rPr>
              <a:t>bạn</a:t>
            </a:r>
            <a:r>
              <a:rPr lang="en-US" sz="2400" dirty="0">
                <a:solidFill>
                  <a:srgbClr val="002060"/>
                </a:solidFill>
                <a:latin typeface="+mj-lt"/>
              </a:rPr>
              <a:t> </a:t>
            </a:r>
            <a:r>
              <a:rPr lang="en-US" sz="2400" dirty="0" err="1">
                <a:solidFill>
                  <a:srgbClr val="002060"/>
                </a:solidFill>
                <a:latin typeface="+mj-lt"/>
              </a:rPr>
              <a:t>đã</a:t>
            </a:r>
            <a:r>
              <a:rPr lang="en-US" sz="2400" dirty="0">
                <a:solidFill>
                  <a:srgbClr val="002060"/>
                </a:solidFill>
                <a:latin typeface="+mj-lt"/>
              </a:rPr>
              <a:t> </a:t>
            </a:r>
            <a:r>
              <a:rPr lang="en-US" sz="2400" dirty="0" err="1">
                <a:solidFill>
                  <a:srgbClr val="002060"/>
                </a:solidFill>
                <a:latin typeface="+mj-lt"/>
              </a:rPr>
              <a:t>thực</a:t>
            </a:r>
            <a:r>
              <a:rPr lang="en-US" sz="2400" dirty="0">
                <a:solidFill>
                  <a:srgbClr val="002060"/>
                </a:solidFill>
                <a:latin typeface="+mj-lt"/>
              </a:rPr>
              <a:t> </a:t>
            </a:r>
            <a:r>
              <a:rPr lang="en-US" sz="2400" dirty="0" err="1">
                <a:solidFill>
                  <a:srgbClr val="002060"/>
                </a:solidFill>
                <a:latin typeface="+mj-lt"/>
              </a:rPr>
              <a:t>hiện</a:t>
            </a:r>
            <a:r>
              <a:rPr lang="en-US" sz="2400" dirty="0">
                <a:solidFill>
                  <a:srgbClr val="002060"/>
                </a:solidFill>
                <a:latin typeface="+mj-lt"/>
              </a:rPr>
              <a:t> </a:t>
            </a:r>
            <a:r>
              <a:rPr lang="en-US" sz="2400" dirty="0" err="1">
                <a:solidFill>
                  <a:srgbClr val="002060"/>
                </a:solidFill>
                <a:latin typeface="+mj-lt"/>
              </a:rPr>
              <a:t>tốt</a:t>
            </a:r>
            <a:r>
              <a:rPr lang="en-US" sz="2400" dirty="0">
                <a:solidFill>
                  <a:srgbClr val="002060"/>
                </a:solidFill>
                <a:latin typeface="+mj-lt"/>
              </a:rPr>
              <a:t> </a:t>
            </a:r>
            <a:r>
              <a:rPr lang="en-US" sz="2400" dirty="0" err="1">
                <a:solidFill>
                  <a:srgbClr val="002060"/>
                </a:solidFill>
                <a:latin typeface="+mj-lt"/>
              </a:rPr>
              <a:t>nhiệm</a:t>
            </a:r>
            <a:r>
              <a:rPr lang="en-US" sz="2400" dirty="0">
                <a:solidFill>
                  <a:srgbClr val="002060"/>
                </a:solidFill>
                <a:latin typeface="+mj-lt"/>
              </a:rPr>
              <a:t> </a:t>
            </a:r>
            <a:r>
              <a:rPr lang="en-US" sz="2400" dirty="0" err="1">
                <a:solidFill>
                  <a:srgbClr val="002060"/>
                </a:solidFill>
                <a:latin typeface="+mj-lt"/>
              </a:rPr>
              <a:t>vụ</a:t>
            </a:r>
            <a:r>
              <a:rPr lang="en-US" sz="2400" dirty="0">
                <a:solidFill>
                  <a:srgbClr val="002060"/>
                </a:solidFill>
                <a:latin typeface="+mj-lt"/>
              </a:rPr>
              <a:t> </a:t>
            </a:r>
            <a:r>
              <a:rPr lang="en-US" sz="2400" dirty="0" err="1">
                <a:solidFill>
                  <a:srgbClr val="002060"/>
                </a:solidFill>
                <a:latin typeface="+mj-lt"/>
              </a:rPr>
              <a:t>trực</a:t>
            </a:r>
            <a:r>
              <a:rPr lang="en-US" sz="2400" dirty="0">
                <a:solidFill>
                  <a:srgbClr val="002060"/>
                </a:solidFill>
                <a:latin typeface="+mj-lt"/>
              </a:rPr>
              <a:t> </a:t>
            </a:r>
            <a:r>
              <a:rPr lang="en-US" sz="2400" dirty="0" err="1">
                <a:solidFill>
                  <a:srgbClr val="002060"/>
                </a:solidFill>
                <a:latin typeface="+mj-lt"/>
              </a:rPr>
              <a:t>nhật</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bàn</a:t>
            </a:r>
            <a:r>
              <a:rPr lang="en-US" sz="2400" dirty="0">
                <a:solidFill>
                  <a:srgbClr val="002060"/>
                </a:solidFill>
                <a:latin typeface="+mj-lt"/>
              </a:rPr>
              <a:t>.</a:t>
            </a:r>
          </a:p>
        </p:txBody>
      </p:sp>
      <p:sp>
        <p:nvSpPr>
          <p:cNvPr id="6" name="Rounded Rectangle 5"/>
          <p:cNvSpPr/>
          <p:nvPr/>
        </p:nvSpPr>
        <p:spPr>
          <a:xfrm>
            <a:off x="1020018" y="286624"/>
            <a:ext cx="2183829" cy="599578"/>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Vận</a:t>
            </a:r>
            <a:r>
              <a:rPr kumimoji="0" lang="en-US" sz="3200" b="1" i="0" u="none" strike="noStrike" kern="0" cap="none" spc="0" normalizeH="0" noProof="0" dirty="0"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 </a:t>
            </a:r>
            <a:r>
              <a:rPr kumimoji="0" lang="en-US" sz="3200" b="1" i="0" u="none" strike="noStrike" kern="0" cap="none" spc="0" normalizeH="0" noProof="0" dirty="0" err="1" smtClean="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rPr>
              <a:t>dụng</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endParaRPr>
          </a:p>
        </p:txBody>
      </p:sp>
      <p:pic>
        <p:nvPicPr>
          <p:cNvPr id="7" name="Picture 6"/>
          <p:cNvPicPr>
            <a:picLocks noChangeAspect="1"/>
          </p:cNvPicPr>
          <p:nvPr/>
        </p:nvPicPr>
        <p:blipFill>
          <a:blip r:embed="rId2"/>
          <a:stretch>
            <a:fillRect/>
          </a:stretch>
        </p:blipFill>
        <p:spPr>
          <a:xfrm>
            <a:off x="9798" y="173612"/>
            <a:ext cx="858190" cy="825601"/>
          </a:xfrm>
          <a:prstGeom prst="ellipse">
            <a:avLst/>
          </a:prstGeom>
        </p:spPr>
      </p:pic>
    </p:spTree>
    <p:extLst>
      <p:ext uri="{BB962C8B-B14F-4D97-AF65-F5344CB8AC3E}">
        <p14:creationId xmlns:p14="http://schemas.microsoft.com/office/powerpoint/2010/main" val="282295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 y="291703"/>
            <a:ext cx="8728364" cy="656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03511" y="2743200"/>
            <a:ext cx="5179787" cy="1187054"/>
          </a:xfrm>
          <a:prstGeom prst="rect">
            <a:avLst/>
          </a:prstGeom>
        </p:spPr>
        <p:txBody>
          <a:bodyPr wrap="none" lIns="57552" tIns="28776" rIns="57552" bIns="28776" fromWordArt="1">
            <a:prstTxWarp prst="textPlain">
              <a:avLst>
                <a:gd name="adj" fmla="val 50000"/>
              </a:avLst>
            </a:prstTxWarp>
          </a:bodyPr>
          <a:lstStyle/>
          <a:p>
            <a:pPr algn="ctr"/>
            <a:r>
              <a:rPr lang="vi-VN" sz="3600"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XIN CẢM ƠN </a:t>
            </a:r>
          </a:p>
          <a:p>
            <a:pPr algn="ctr"/>
            <a:r>
              <a:rPr lang="vi-VN" sz="3600"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 EM</a:t>
            </a:r>
            <a:endParaRPr lang="en-US" sz="3600"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99569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p:cNvPicPr>
            <a:picLocks noChangeAspect="1" noChangeArrowheads="1"/>
          </p:cNvPicPr>
          <p:nvPr/>
        </p:nvPicPr>
        <p:blipFill>
          <a:blip r:embed="rId3">
            <a:extLst>
              <a:ext uri="{28A0092B-C50C-407E-A947-70E740481C1C}">
                <a14:useLocalDpi xmlns:a14="http://schemas.microsoft.com/office/drawing/2010/main" val="0"/>
              </a:ext>
            </a:extLst>
          </a:blip>
          <a:srcRect b="5264"/>
          <a:stretch>
            <a:fillRect/>
          </a:stretch>
        </p:blipFill>
        <p:spPr bwMode="auto">
          <a:xfrm>
            <a:off x="23813" y="0"/>
            <a:ext cx="9120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390649"/>
            <a:ext cx="9120187" cy="616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a:extLst/>
          </p:cNvPr>
          <p:cNvSpPr txBox="1"/>
          <p:nvPr/>
        </p:nvSpPr>
        <p:spPr>
          <a:xfrm>
            <a:off x="10784645" y="390648"/>
            <a:ext cx="530330" cy="646097"/>
          </a:xfrm>
          <a:prstGeom prst="rect">
            <a:avLst/>
          </a:prstGeom>
          <a:noFill/>
        </p:spPr>
        <p:txBody>
          <a:bodyPr>
            <a:spAutoFit/>
            <a:scene3d>
              <a:camera prst="orthographicFront"/>
              <a:lightRig rig="threePt" dir="t"/>
            </a:scene3d>
          </a:bodyPr>
          <a:lstStyle/>
          <a:p>
            <a:pPr algn="ctr" defTabSz="914126">
              <a:defRPr/>
            </a:pPr>
            <a:r>
              <a:rPr lang="en-US" sz="3599">
                <a:solidFill>
                  <a:srgbClr val="FF0000"/>
                </a:solidFill>
                <a:effectLst>
                  <a:outerShdw blurRad="38100" dist="19050" dir="2700000" algn="tl" rotWithShape="0">
                    <a:prstClr val="black">
                      <a:alpha val="40000"/>
                    </a:prstClr>
                  </a:outerShdw>
                </a:effectLst>
                <a:latin typeface="Times New Roman" panose="02020603050405020304" charset="0"/>
                <a:ea typeface="微软雅黑"/>
                <a:cs typeface="Times New Roman" panose="02020603050405020304" charset="0"/>
              </a:rPr>
              <a:t>8</a:t>
            </a:r>
            <a:endParaRPr lang="en-US" sz="3599" dirty="0">
              <a:solidFill>
                <a:srgbClr val="FF0000"/>
              </a:solidFill>
              <a:effectLst>
                <a:outerShdw blurRad="38100" dist="19050" dir="2700000" algn="tl" rotWithShape="0">
                  <a:prstClr val="black">
                    <a:alpha val="40000"/>
                  </a:prstClr>
                </a:outerShdw>
              </a:effectLst>
              <a:latin typeface="Times New Roman" panose="02020603050405020304" charset="0"/>
              <a:ea typeface="微软雅黑"/>
              <a:cs typeface="Times New Roman" panose="02020603050405020304" charset="0"/>
            </a:endParaRPr>
          </a:p>
        </p:txBody>
      </p:sp>
      <p:sp>
        <p:nvSpPr>
          <p:cNvPr id="8" name="TextBox 7">
            <a:extLst>
              <a:ext uri="{FF2B5EF4-FFF2-40B4-BE49-F238E27FC236}">
                <a16:creationId xmlns:a16="http://schemas.microsoft.com/office/drawing/2014/main" id="{2775BEB2-DD79-A8F3-CE64-9ECC2ECDD691}"/>
              </a:ext>
            </a:extLst>
          </p:cNvPr>
          <p:cNvSpPr txBox="1"/>
          <p:nvPr/>
        </p:nvSpPr>
        <p:spPr>
          <a:xfrm>
            <a:off x="2495674" y="1628800"/>
            <a:ext cx="4176464" cy="97210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en-US" sz="6000" b="1" smtClean="0">
                <a:latin typeface="Times New Roman" pitchFamily="18" charset="0"/>
                <a:cs typeface="Times New Roman" pitchFamily="18" charset="0"/>
              </a:rPr>
              <a:t>Khởi </a:t>
            </a:r>
            <a:r>
              <a:rPr lang="vi-VN" sz="6000" b="1" smtClean="0">
                <a:latin typeface="Times New Roman" pitchFamily="18" charset="0"/>
                <a:cs typeface="Times New Roman" pitchFamily="18" charset="0"/>
              </a:rPr>
              <a:t>độn</a:t>
            </a:r>
            <a:r>
              <a:rPr lang="en-US" sz="6000" b="1" smtClean="0">
                <a:latin typeface="Times New Roman" pitchFamily="18" charset="0"/>
                <a:cs typeface="Times New Roman" pitchFamily="18" charset="0"/>
              </a:rPr>
              <a:t>g</a:t>
            </a:r>
            <a:endParaRPr lang="en-US" sz="6000" b="1">
              <a:latin typeface="Times New Roman" pitchFamily="18" charset="0"/>
              <a:cs typeface="Times New Roman" pitchFamily="18" charset="0"/>
            </a:endParaRPr>
          </a:p>
        </p:txBody>
      </p:sp>
      <p:sp>
        <p:nvSpPr>
          <p:cNvPr id="7" name="Cloud Callout 6"/>
          <p:cNvSpPr/>
          <p:nvPr/>
        </p:nvSpPr>
        <p:spPr>
          <a:xfrm flipH="1">
            <a:off x="1619672" y="2600907"/>
            <a:ext cx="5760640" cy="3307732"/>
          </a:xfrm>
          <a:prstGeom prst="cloudCallout">
            <a:avLst>
              <a:gd name="adj1" fmla="val 69128"/>
              <a:gd name="adj2" fmla="val -42447"/>
            </a:avLst>
          </a:prstGeom>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defRPr/>
            </a:pPr>
            <a:r>
              <a:rPr lang="en-US" alt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a:t>
            </a:r>
            <a:r>
              <a:rPr lang="vi-VN" alt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ơi</a:t>
            </a:r>
            <a:r>
              <a:rPr lang="en-US" alt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trò ch</a:t>
            </a:r>
            <a:r>
              <a:rPr lang="vi-VN" alt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ơi</a:t>
            </a:r>
            <a:r>
              <a:rPr lang="en-US" alt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endParaRPr lang="en-US" altLang="en-US" sz="32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spcBef>
                <a:spcPct val="50000"/>
              </a:spcBef>
              <a:defRPr/>
            </a:pPr>
            <a:r>
              <a:rPr lang="nl-NL" sz="3200" b="1" smtClean="0">
                <a:solidFill>
                  <a:schemeClr val="bg2">
                    <a:lumMod val="10000"/>
                  </a:schemeClr>
                </a:solidFill>
                <a:latin typeface="Times New Roman" pitchFamily="18" charset="0"/>
                <a:cs typeface="Times New Roman" pitchFamily="18" charset="0"/>
              </a:rPr>
              <a:t>Xem </a:t>
            </a:r>
            <a:r>
              <a:rPr lang="nl-NL" sz="3200" b="1">
                <a:solidFill>
                  <a:schemeClr val="bg2">
                    <a:lumMod val="10000"/>
                  </a:schemeClr>
                </a:solidFill>
                <a:latin typeface="Times New Roman" pitchFamily="18" charset="0"/>
                <a:cs typeface="Times New Roman" pitchFamily="18" charset="0"/>
              </a:rPr>
              <a:t>tranh đoán tên con vật </a:t>
            </a:r>
            <a:endParaRPr lang="en-US" altLang="en-US" sz="3200" b="1">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4895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4887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1600" y="5085184"/>
            <a:ext cx="698477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nl-NL" sz="2400">
                <a:latin typeface="Times New Roman" pitchFamily="18" charset="0"/>
                <a:cs typeface="Times New Roman" pitchFamily="18" charset="0"/>
              </a:rPr>
              <a:t>Đáp </a:t>
            </a:r>
            <a:r>
              <a:rPr lang="nl-NL" sz="2400" smtClean="0">
                <a:latin typeface="Times New Roman" pitchFamily="18" charset="0"/>
                <a:cs typeface="Times New Roman" pitchFamily="18" charset="0"/>
              </a:rPr>
              <a:t>án: + </a:t>
            </a:r>
            <a:r>
              <a:rPr lang="nl-NL" sz="2400">
                <a:latin typeface="Times New Roman" pitchFamily="18" charset="0"/>
                <a:cs typeface="Times New Roman" pitchFamily="18" charset="0"/>
              </a:rPr>
              <a:t>Ăn: con </a:t>
            </a:r>
            <a:r>
              <a:rPr lang="nl-NL" sz="2400" smtClean="0">
                <a:latin typeface="Times New Roman" pitchFamily="18" charset="0"/>
                <a:cs typeface="Times New Roman" pitchFamily="18" charset="0"/>
              </a:rPr>
              <a:t>rắn, con </a:t>
            </a:r>
            <a:r>
              <a:rPr lang="nl-NL" sz="2400">
                <a:latin typeface="Times New Roman" pitchFamily="18" charset="0"/>
                <a:cs typeface="Times New Roman" pitchFamily="18" charset="0"/>
              </a:rPr>
              <a:t>trăn, thằn </a:t>
            </a:r>
            <a:r>
              <a:rPr lang="nl-NL" sz="2400" smtClean="0">
                <a:latin typeface="Times New Roman" pitchFamily="18" charset="0"/>
                <a:cs typeface="Times New Roman" pitchFamily="18" charset="0"/>
              </a:rPr>
              <a:t>lằn</a:t>
            </a:r>
            <a:endParaRPr lang="en-US" sz="2400">
              <a:latin typeface="Times New Roman" pitchFamily="18" charset="0"/>
              <a:cs typeface="Times New Roman" pitchFamily="18" charset="0"/>
            </a:endParaRPr>
          </a:p>
          <a:p>
            <a:r>
              <a:rPr lang="nl-NL" sz="2400">
                <a:latin typeface="Times New Roman" pitchFamily="18" charset="0"/>
                <a:cs typeface="Times New Roman" pitchFamily="18" charset="0"/>
              </a:rPr>
              <a:t>+ Trả lời: ánh nắng, hoa </a:t>
            </a:r>
            <a:r>
              <a:rPr lang="nl-NL" sz="2400" smtClean="0">
                <a:latin typeface="Times New Roman" pitchFamily="18" charset="0"/>
                <a:cs typeface="Times New Roman" pitchFamily="18" charset="0"/>
              </a:rPr>
              <a:t>trắng, măng </a:t>
            </a:r>
            <a:r>
              <a:rPr lang="nl-NL" sz="2400">
                <a:latin typeface="Times New Roman" pitchFamily="18" charset="0"/>
                <a:cs typeface="Times New Roman" pitchFamily="18" charset="0"/>
              </a:rPr>
              <a:t>tre</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377398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591582" y="1916266"/>
            <a:ext cx="5904656" cy="146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38" tIns="45219" rIns="90438" bIns="452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133"/>
              </a:spcBef>
              <a:defRPr/>
            </a:pPr>
            <a:r>
              <a:rPr lang="en-US" sz="3600"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Việt (viết)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133"/>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 viết: Trong </a:t>
            </a:r>
            <a:r>
              <a:rPr lang="en-US"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t>
            </a:r>
            <a:r>
              <a:rPr lang="vi-VN"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ườn</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82" y="4578645"/>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938" y="4727786"/>
            <a:ext cx="1993701" cy="18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264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542926"/>
            <a:ext cx="5638800" cy="42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38" tIns="45219" rIns="90438" bIns="4521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200" b="1">
                <a:solidFill>
                  <a:srgbClr val="FF0066"/>
                </a:solidFill>
                <a:latin typeface="Times New Roman" pitchFamily="18" charset="0"/>
              </a:rPr>
              <a:t>TRƯỜNG </a:t>
            </a:r>
            <a:r>
              <a:rPr lang="vi-VN" altLang="en-US" sz="2200" b="1" smtClean="0">
                <a:solidFill>
                  <a:srgbClr val="FF0066"/>
                </a:solidFill>
                <a:latin typeface="Times New Roman" pitchFamily="18" charset="0"/>
              </a:rPr>
              <a:t>TH</a:t>
            </a:r>
            <a:r>
              <a:rPr lang="en-US" altLang="en-US" sz="2200" b="1" smtClean="0">
                <a:solidFill>
                  <a:srgbClr val="FF0066"/>
                </a:solidFill>
                <a:latin typeface="Times New Roman" pitchFamily="18" charset="0"/>
              </a:rPr>
              <a:t> </a:t>
            </a:r>
            <a:r>
              <a:rPr lang="vi-VN" altLang="en-US" sz="2200" b="1" smtClean="0">
                <a:solidFill>
                  <a:srgbClr val="FF0066"/>
                </a:solidFill>
                <a:latin typeface="Times New Roman" pitchFamily="18" charset="0"/>
              </a:rPr>
              <a:t>QUANG </a:t>
            </a:r>
            <a:r>
              <a:rPr lang="en-US" altLang="en-US" sz="2200" b="1">
                <a:solidFill>
                  <a:srgbClr val="FF0066"/>
                </a:solidFill>
                <a:latin typeface="Times New Roman" pitchFamily="18" charset="0"/>
              </a:rPr>
              <a:t>THÀNH</a:t>
            </a:r>
            <a:endParaRPr lang="en-US" altLang="en-US" sz="22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82" y="4578645"/>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548034" y="2636912"/>
            <a:ext cx="8005124" cy="114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38" tIns="45219" rIns="90438" bIns="452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133"/>
              </a:spcBef>
              <a:defRPr/>
            </a:pPr>
            <a:r>
              <a:rPr lang="en-US" sz="25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5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5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endParaRPr lang="en-US" sz="25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133"/>
              </a:spcBef>
              <a:defRPr/>
            </a:pPr>
            <a:r>
              <a:rPr lang="en-US" sz="3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27: NHỮNG </a:t>
            </a:r>
            <a:r>
              <a:rPr lang="en-US" sz="3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CHIẾC ÁO </a:t>
            </a:r>
            <a:r>
              <a:rPr lang="en-US" sz="3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ẤM (</a:t>
            </a:r>
            <a:r>
              <a:rPr lang="en-US" sz="3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3)</a:t>
            </a:r>
            <a:endParaRPr lang="en-US" sz="3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140885" y="1543050"/>
            <a:ext cx="6696829" cy="46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38" tIns="45219" rIns="90438" bIns="452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vi-VN" sz="2400" b="1">
                <a:solidFill>
                  <a:srgbClr val="0000CC"/>
                </a:solidFill>
                <a:effectLst>
                  <a:outerShdw blurRad="38100" dist="38100" dir="2700000" algn="tl">
                    <a:srgbClr val="000000">
                      <a:alpha val="43137"/>
                    </a:srgbClr>
                  </a:outerShdw>
                </a:effectLst>
                <a:latin typeface="Times New Roman" pitchFamily="18" charset="0"/>
              </a:rPr>
              <a:t>Thứ </a:t>
            </a:r>
            <a:r>
              <a:rPr lang="en-US" sz="2400" b="1" smtClean="0">
                <a:solidFill>
                  <a:srgbClr val="0000CC"/>
                </a:solidFill>
                <a:effectLst>
                  <a:outerShdw blurRad="38100" dist="38100" dir="2700000" algn="tl">
                    <a:srgbClr val="000000">
                      <a:alpha val="43137"/>
                    </a:srgbClr>
                  </a:outerShdw>
                </a:effectLst>
                <a:latin typeface="Times New Roman" pitchFamily="18" charset="0"/>
              </a:rPr>
              <a:t>Ba</a:t>
            </a:r>
            <a:r>
              <a:rPr lang="vi-VN" sz="2400" b="1" smtClean="0">
                <a:solidFill>
                  <a:srgbClr val="0000CC"/>
                </a:solidFill>
                <a:effectLst>
                  <a:outerShdw blurRad="38100" dist="38100" dir="2700000" algn="tl">
                    <a:srgbClr val="000000">
                      <a:alpha val="43137"/>
                    </a:srgbClr>
                  </a:outerShdw>
                </a:effectLst>
                <a:latin typeface="Times New Roman" pitchFamily="18" charset="0"/>
              </a:rPr>
              <a:t> </a:t>
            </a:r>
            <a:r>
              <a:rPr lang="vi-VN" sz="2400" b="1">
                <a:solidFill>
                  <a:srgbClr val="0000CC"/>
                </a:solidFill>
                <a:effectLst>
                  <a:outerShdw blurRad="38100" dist="38100" dir="2700000" algn="tl">
                    <a:srgbClr val="000000">
                      <a:alpha val="43137"/>
                    </a:srgbClr>
                  </a:outerShdw>
                </a:effectLst>
                <a:latin typeface="Times New Roman" pitchFamily="18" charset="0"/>
              </a:rPr>
              <a:t>ngày </a:t>
            </a:r>
            <a:r>
              <a:rPr lang="vi-VN" sz="2400" b="1" smtClean="0">
                <a:solidFill>
                  <a:srgbClr val="0000CC"/>
                </a:solidFill>
                <a:effectLst>
                  <a:outerShdw blurRad="38100" dist="38100" dir="2700000" algn="tl">
                    <a:srgbClr val="000000">
                      <a:alpha val="43137"/>
                    </a:srgbClr>
                  </a:outerShdw>
                </a:effectLst>
                <a:latin typeface="Times New Roman" pitchFamily="18" charset="0"/>
              </a:rPr>
              <a:t>1</a:t>
            </a:r>
            <a:r>
              <a:rPr lang="en-US" sz="2400" b="1" smtClean="0">
                <a:solidFill>
                  <a:srgbClr val="0000CC"/>
                </a:solidFill>
                <a:effectLst>
                  <a:outerShdw blurRad="38100" dist="38100" dir="2700000" algn="tl">
                    <a:srgbClr val="000000">
                      <a:alpha val="43137"/>
                    </a:srgbClr>
                  </a:outerShdw>
                </a:effectLst>
                <a:latin typeface="Times New Roman" pitchFamily="18" charset="0"/>
              </a:rPr>
              <a:t>7</a:t>
            </a:r>
            <a:r>
              <a:rPr lang="vi-VN" sz="2400" b="1" smtClean="0">
                <a:solidFill>
                  <a:srgbClr val="0000CC"/>
                </a:solidFill>
                <a:effectLst>
                  <a:outerShdw blurRad="38100" dist="38100" dir="2700000" algn="tl">
                    <a:srgbClr val="000000">
                      <a:alpha val="43137"/>
                    </a:srgbClr>
                  </a:outerShdw>
                </a:effectLst>
                <a:latin typeface="Times New Roman" pitchFamily="18" charset="0"/>
              </a:rPr>
              <a:t> </a:t>
            </a:r>
            <a:r>
              <a:rPr lang="vi-VN" sz="2400" b="1">
                <a:solidFill>
                  <a:srgbClr val="0000CC"/>
                </a:solidFill>
                <a:effectLst>
                  <a:outerShdw blurRad="38100" dist="38100" dir="2700000" algn="tl">
                    <a:srgbClr val="000000">
                      <a:alpha val="43137"/>
                    </a:srgbClr>
                  </a:outerShdw>
                </a:effectLst>
                <a:latin typeface="Times New Roman" pitchFamily="18" charset="0"/>
              </a:rPr>
              <a:t>tháng 12 năm 2023</a:t>
            </a:r>
            <a:endParaRPr lang="en-US" sz="24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1436914" y="5400675"/>
            <a:ext cx="3356429" cy="64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38" tIns="45219" rIns="90438" bIns="4521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i="1" dirty="0" err="1">
                <a:solidFill>
                  <a:schemeClr val="accent2">
                    <a:lumMod val="75000"/>
                  </a:schemeClr>
                </a:solidFill>
                <a:latin typeface="Times New Roman" pitchFamily="18" charset="0"/>
              </a:rPr>
              <a:t>Giáo</a:t>
            </a:r>
            <a:r>
              <a:rPr lang="en-US" altLang="en-US" b="1" i="1" dirty="0">
                <a:solidFill>
                  <a:schemeClr val="accent2">
                    <a:lumMod val="75000"/>
                  </a:schemeClr>
                </a:solidFill>
                <a:latin typeface="Times New Roman" pitchFamily="18" charset="0"/>
              </a:rPr>
              <a:t> </a:t>
            </a:r>
            <a:r>
              <a:rPr lang="en-US" altLang="en-US" b="1" i="1" dirty="0" err="1">
                <a:solidFill>
                  <a:schemeClr val="accent2">
                    <a:lumMod val="75000"/>
                  </a:schemeClr>
                </a:solidFill>
                <a:latin typeface="Times New Roman" pitchFamily="18" charset="0"/>
              </a:rPr>
              <a:t>viên</a:t>
            </a:r>
            <a:r>
              <a:rPr lang="en-US" altLang="en-US" b="1" i="1">
                <a:solidFill>
                  <a:schemeClr val="accent2">
                    <a:lumMod val="75000"/>
                  </a:schemeClr>
                </a:solidFill>
                <a:latin typeface="Times New Roman" pitchFamily="18" charset="0"/>
              </a:rPr>
              <a:t>:</a:t>
            </a:r>
            <a:r>
              <a:rPr lang="vi-VN" altLang="en-US" b="1" i="1">
                <a:solidFill>
                  <a:schemeClr val="accent2">
                    <a:lumMod val="75000"/>
                  </a:schemeClr>
                </a:solidFill>
                <a:latin typeface="Times New Roman" pitchFamily="18" charset="0"/>
              </a:rPr>
              <a:t> </a:t>
            </a:r>
            <a:r>
              <a:rPr lang="en-US" altLang="en-US" b="1" i="1">
                <a:solidFill>
                  <a:schemeClr val="accent2">
                    <a:lumMod val="75000"/>
                  </a:schemeClr>
                </a:solidFill>
                <a:latin typeface="Times New Roman" pitchFamily="18" charset="0"/>
              </a:rPr>
              <a:t>Nông Duy Hứa</a:t>
            </a:r>
            <a:endParaRPr lang="en-US" altLang="en-US" b="1" i="1" dirty="0">
              <a:solidFill>
                <a:schemeClr val="accent2">
                  <a:lumMod val="75000"/>
                </a:schemeClr>
              </a:solidFill>
              <a:latin typeface="Times New Roman" pitchFamily="18" charset="0"/>
            </a:endParaRPr>
          </a:p>
          <a:p>
            <a:pPr eaLnBrk="1" hangingPunct="1"/>
            <a:r>
              <a:rPr lang="en-US" altLang="en-US" b="1" i="1" dirty="0" err="1">
                <a:solidFill>
                  <a:schemeClr val="accent2">
                    <a:lumMod val="75000"/>
                  </a:schemeClr>
                </a:solidFill>
                <a:latin typeface="Times New Roman" pitchFamily="18" charset="0"/>
              </a:rPr>
              <a:t>Lớp</a:t>
            </a:r>
            <a:r>
              <a:rPr lang="en-US" altLang="en-US" b="1" i="1">
                <a:solidFill>
                  <a:schemeClr val="accent2">
                    <a:lumMod val="75000"/>
                  </a:schemeClr>
                </a:solidFill>
                <a:latin typeface="Times New Roman" pitchFamily="18" charset="0"/>
              </a:rPr>
              <a:t>:  </a:t>
            </a:r>
            <a:r>
              <a:rPr lang="vi-VN" altLang="en-US" b="1" i="1" smtClean="0">
                <a:solidFill>
                  <a:schemeClr val="accent2">
                    <a:lumMod val="75000"/>
                  </a:schemeClr>
                </a:solidFill>
                <a:latin typeface="Times New Roman" pitchFamily="18" charset="0"/>
              </a:rPr>
              <a:t>3</a:t>
            </a:r>
            <a:r>
              <a:rPr lang="en-US" altLang="en-US" b="1" i="1" smtClean="0">
                <a:solidFill>
                  <a:schemeClr val="accent2">
                    <a:lumMod val="75000"/>
                  </a:schemeClr>
                </a:solidFill>
                <a:latin typeface="Times New Roman" pitchFamily="18" charset="0"/>
              </a:rPr>
              <a:t>B</a:t>
            </a:r>
            <a:endParaRPr lang="en-US" altLang="en-US" b="1" i="1" dirty="0">
              <a:solidFill>
                <a:schemeClr val="accent2">
                  <a:lumMod val="75000"/>
                </a:schemeClr>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164" y="4782742"/>
            <a:ext cx="3155043" cy="1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38361" y="223049"/>
            <a:ext cx="1560910"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583536" y="268151"/>
            <a:ext cx="156686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1085850"/>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7376886" y="738188"/>
            <a:ext cx="828221"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432379" y="4473180"/>
            <a:ext cx="795564"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5938" y="4727786"/>
            <a:ext cx="1993701" cy="18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26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94" y="204794"/>
            <a:ext cx="2629878"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400" b="1" kern="0" dirty="0" smtClean="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1. </a:t>
            </a:r>
            <a:r>
              <a:rPr lang="en-US" sz="2400" b="1" kern="0" dirty="0" err="1" smtClean="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Nghe</a:t>
            </a:r>
            <a:r>
              <a:rPr lang="en-US" sz="2400" b="1" kern="0" dirty="0" smtClean="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 – </a:t>
            </a:r>
            <a:r>
              <a:rPr lang="en-US" sz="2400" b="1" kern="0" dirty="0" err="1" smtClean="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viết</a:t>
            </a:r>
            <a:endParaRPr lang="id-ID"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5" name="Rounded Rectangle 4"/>
          <p:cNvSpPr/>
          <p:nvPr/>
        </p:nvSpPr>
        <p:spPr>
          <a:xfrm>
            <a:off x="2339752" y="519347"/>
            <a:ext cx="5184576" cy="623836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a:solidFill>
                  <a:srgbClr val="FF0000"/>
                </a:solidFill>
                <a:latin typeface="+mj-lt"/>
              </a:rPr>
              <a:t>Trong </a:t>
            </a:r>
            <a:r>
              <a:rPr lang="vi-VN" sz="2400" b="1" smtClean="0">
                <a:solidFill>
                  <a:srgbClr val="FF0000"/>
                </a:solidFill>
                <a:latin typeface="+mj-lt"/>
              </a:rPr>
              <a:t>vườn</a:t>
            </a:r>
            <a:endParaRPr lang="en-US" sz="2400" b="1" smtClean="0">
              <a:solidFill>
                <a:srgbClr val="FF0000"/>
              </a:solidFill>
              <a:latin typeface="+mj-lt"/>
            </a:endParaRPr>
          </a:p>
          <a:p>
            <a:pPr algn="ctr"/>
            <a:endParaRPr lang="vi-VN" sz="1200" dirty="0">
              <a:solidFill>
                <a:srgbClr val="FF0000"/>
              </a:solidFill>
              <a:latin typeface="+mj-lt"/>
            </a:endParaRPr>
          </a:p>
          <a:p>
            <a:pPr algn="just"/>
            <a:r>
              <a:rPr lang="en-US" sz="2400" smtClean="0">
                <a:solidFill>
                  <a:srgbClr val="0070C0"/>
                </a:solidFill>
                <a:latin typeface="+mj-lt"/>
              </a:rPr>
              <a:t>       	</a:t>
            </a:r>
            <a:r>
              <a:rPr lang="vi-VN" sz="2400" smtClean="0">
                <a:solidFill>
                  <a:schemeClr val="accent1">
                    <a:lumMod val="50000"/>
                  </a:schemeClr>
                </a:solidFill>
                <a:latin typeface="+mj-lt"/>
              </a:rPr>
              <a:t>Bác </a:t>
            </a:r>
            <a:r>
              <a:rPr lang="vi-VN" sz="2400" dirty="0">
                <a:solidFill>
                  <a:schemeClr val="accent1">
                    <a:lumMod val="50000"/>
                  </a:schemeClr>
                </a:solidFill>
                <a:latin typeface="+mj-lt"/>
              </a:rPr>
              <a:t>xà cừ vươn cao</a:t>
            </a:r>
          </a:p>
          <a:p>
            <a:pPr algn="just"/>
            <a:r>
              <a:rPr lang="en-US" sz="2400" smtClean="0">
                <a:solidFill>
                  <a:schemeClr val="accent1">
                    <a:lumMod val="50000"/>
                  </a:schemeClr>
                </a:solidFill>
                <a:latin typeface="+mj-lt"/>
              </a:rPr>
              <a:t>	</a:t>
            </a:r>
            <a:r>
              <a:rPr lang="vi-VN" sz="2400" smtClean="0">
                <a:solidFill>
                  <a:schemeClr val="accent1">
                    <a:lumMod val="50000"/>
                  </a:schemeClr>
                </a:solidFill>
                <a:latin typeface="+mj-lt"/>
              </a:rPr>
              <a:t>Cam </a:t>
            </a:r>
            <a:r>
              <a:rPr lang="vi-VN" sz="2400" dirty="0">
                <a:solidFill>
                  <a:schemeClr val="accent1">
                    <a:lumMod val="50000"/>
                  </a:schemeClr>
                </a:solidFill>
                <a:latin typeface="+mj-lt"/>
              </a:rPr>
              <a:t>la đà mặt đất</a:t>
            </a:r>
          </a:p>
          <a:p>
            <a:pPr algn="just"/>
            <a:r>
              <a:rPr lang="en-US" sz="2400" smtClean="0">
                <a:solidFill>
                  <a:schemeClr val="accent1">
                    <a:lumMod val="50000"/>
                  </a:schemeClr>
                </a:solidFill>
                <a:latin typeface="+mj-lt"/>
              </a:rPr>
              <a:t>	</a:t>
            </a:r>
            <a:r>
              <a:rPr lang="vi-VN" sz="2400" smtClean="0">
                <a:solidFill>
                  <a:schemeClr val="accent1">
                    <a:lumMod val="50000"/>
                  </a:schemeClr>
                </a:solidFill>
                <a:latin typeface="+mj-lt"/>
              </a:rPr>
              <a:t>Chuối</a:t>
            </a:r>
            <a:r>
              <a:rPr lang="vi-VN" sz="2400" dirty="0">
                <a:solidFill>
                  <a:schemeClr val="accent1">
                    <a:lumMod val="50000"/>
                  </a:schemeClr>
                </a:solidFill>
                <a:latin typeface="+mj-lt"/>
              </a:rPr>
              <a:t>, hồng, cau,… họp mặt</a:t>
            </a:r>
          </a:p>
          <a:p>
            <a:pPr algn="just"/>
            <a:r>
              <a:rPr lang="en-US" sz="2400" smtClean="0">
                <a:solidFill>
                  <a:schemeClr val="accent1">
                    <a:lumMod val="50000"/>
                  </a:schemeClr>
                </a:solidFill>
                <a:latin typeface="+mj-lt"/>
              </a:rPr>
              <a:t>	</a:t>
            </a:r>
            <a:r>
              <a:rPr lang="vi-VN" sz="2400" smtClean="0">
                <a:solidFill>
                  <a:schemeClr val="accent1">
                    <a:lumMod val="50000"/>
                  </a:schemeClr>
                </a:solidFill>
                <a:latin typeface="+mj-lt"/>
              </a:rPr>
              <a:t>Cùng </a:t>
            </a:r>
            <a:r>
              <a:rPr lang="vi-VN" sz="2400" dirty="0">
                <a:solidFill>
                  <a:schemeClr val="accent1">
                    <a:lumMod val="50000"/>
                  </a:schemeClr>
                </a:solidFill>
                <a:latin typeface="+mj-lt"/>
              </a:rPr>
              <a:t>chung sống chan </a:t>
            </a:r>
            <a:r>
              <a:rPr lang="vi-VN" sz="2400">
                <a:solidFill>
                  <a:schemeClr val="accent1">
                    <a:lumMod val="50000"/>
                  </a:schemeClr>
                </a:solidFill>
                <a:latin typeface="+mj-lt"/>
              </a:rPr>
              <a:t>hòa</a:t>
            </a:r>
            <a:r>
              <a:rPr lang="vi-VN" sz="2400" smtClean="0">
                <a:solidFill>
                  <a:schemeClr val="accent1">
                    <a:lumMod val="50000"/>
                  </a:schemeClr>
                </a:solidFill>
                <a:latin typeface="+mj-lt"/>
              </a:rPr>
              <a:t>.</a:t>
            </a:r>
            <a:endParaRPr lang="en-US" sz="2400" smtClean="0">
              <a:solidFill>
                <a:schemeClr val="accent1">
                  <a:lumMod val="50000"/>
                </a:schemeClr>
              </a:solidFill>
              <a:latin typeface="+mj-lt"/>
            </a:endParaRPr>
          </a:p>
          <a:p>
            <a:pPr algn="just"/>
            <a:endParaRPr lang="vi-VN" sz="2400" dirty="0">
              <a:solidFill>
                <a:srgbClr val="0070C0"/>
              </a:solidFill>
              <a:latin typeface="+mj-lt"/>
            </a:endParaRPr>
          </a:p>
          <a:p>
            <a:pPr algn="just"/>
            <a:r>
              <a:rPr lang="en-US" sz="2400" smtClean="0">
                <a:solidFill>
                  <a:srgbClr val="0070C0"/>
                </a:solidFill>
                <a:latin typeface="+mj-lt"/>
              </a:rPr>
              <a:t>	</a:t>
            </a:r>
            <a:r>
              <a:rPr lang="vi-VN" sz="2400" smtClean="0">
                <a:solidFill>
                  <a:schemeClr val="accent6">
                    <a:lumMod val="50000"/>
                  </a:schemeClr>
                </a:solidFill>
                <a:latin typeface="+mj-lt"/>
              </a:rPr>
              <a:t>Gió </a:t>
            </a:r>
            <a:r>
              <a:rPr lang="vi-VN" sz="2400" dirty="0">
                <a:solidFill>
                  <a:schemeClr val="accent6">
                    <a:lumMod val="50000"/>
                  </a:schemeClr>
                </a:solidFill>
                <a:latin typeface="+mj-lt"/>
              </a:rPr>
              <a:t>đi qua gật gù</a:t>
            </a:r>
          </a:p>
          <a:p>
            <a:pPr algn="just"/>
            <a:r>
              <a:rPr lang="en-US" sz="2400" smtClean="0">
                <a:solidFill>
                  <a:schemeClr val="accent6">
                    <a:lumMod val="50000"/>
                  </a:schemeClr>
                </a:solidFill>
                <a:latin typeface="+mj-lt"/>
              </a:rPr>
              <a:t>	</a:t>
            </a:r>
            <a:r>
              <a:rPr lang="vi-VN" sz="2400" smtClean="0">
                <a:solidFill>
                  <a:schemeClr val="accent6">
                    <a:lumMod val="50000"/>
                  </a:schemeClr>
                </a:solidFill>
                <a:latin typeface="+mj-lt"/>
              </a:rPr>
              <a:t>Chim </a:t>
            </a:r>
            <a:r>
              <a:rPr lang="vi-VN" sz="2400" dirty="0">
                <a:solidFill>
                  <a:schemeClr val="accent6">
                    <a:lumMod val="50000"/>
                  </a:schemeClr>
                </a:solidFill>
                <a:latin typeface="+mj-lt"/>
              </a:rPr>
              <a:t>tới khen rối rít</a:t>
            </a:r>
          </a:p>
          <a:p>
            <a:pPr algn="just"/>
            <a:r>
              <a:rPr lang="en-US" sz="2400" smtClean="0">
                <a:solidFill>
                  <a:schemeClr val="accent6">
                    <a:lumMod val="50000"/>
                  </a:schemeClr>
                </a:solidFill>
                <a:latin typeface="+mj-lt"/>
              </a:rPr>
              <a:t>	</a:t>
            </a:r>
            <a:r>
              <a:rPr lang="vi-VN" sz="2400" smtClean="0">
                <a:solidFill>
                  <a:schemeClr val="accent6">
                    <a:lumMod val="50000"/>
                  </a:schemeClr>
                </a:solidFill>
                <a:latin typeface="+mj-lt"/>
              </a:rPr>
              <a:t>Mây </a:t>
            </a:r>
            <a:r>
              <a:rPr lang="vi-VN" sz="2400" dirty="0">
                <a:solidFill>
                  <a:schemeClr val="accent6">
                    <a:lumMod val="50000"/>
                  </a:schemeClr>
                </a:solidFill>
                <a:latin typeface="+mj-lt"/>
              </a:rPr>
              <a:t>qua che vòm mát</a:t>
            </a:r>
          </a:p>
          <a:p>
            <a:pPr algn="just"/>
            <a:r>
              <a:rPr lang="en-US" sz="2400" smtClean="0">
                <a:solidFill>
                  <a:schemeClr val="accent6">
                    <a:lumMod val="50000"/>
                  </a:schemeClr>
                </a:solidFill>
                <a:latin typeface="+mj-lt"/>
              </a:rPr>
              <a:t>	</a:t>
            </a:r>
            <a:r>
              <a:rPr lang="vi-VN" sz="2400" smtClean="0">
                <a:solidFill>
                  <a:schemeClr val="accent6">
                    <a:lumMod val="50000"/>
                  </a:schemeClr>
                </a:solidFill>
                <a:latin typeface="+mj-lt"/>
              </a:rPr>
              <a:t>Đất </a:t>
            </a:r>
            <a:r>
              <a:rPr lang="vi-VN" sz="2400" dirty="0">
                <a:solidFill>
                  <a:schemeClr val="accent6">
                    <a:lumMod val="50000"/>
                  </a:schemeClr>
                </a:solidFill>
                <a:latin typeface="+mj-lt"/>
              </a:rPr>
              <a:t>màu dành tốt </a:t>
            </a:r>
            <a:r>
              <a:rPr lang="vi-VN" sz="2400">
                <a:solidFill>
                  <a:schemeClr val="accent6">
                    <a:lumMod val="50000"/>
                  </a:schemeClr>
                </a:solidFill>
                <a:latin typeface="+mj-lt"/>
              </a:rPr>
              <a:t>tươi</a:t>
            </a:r>
            <a:r>
              <a:rPr lang="vi-VN" sz="2400" smtClean="0">
                <a:solidFill>
                  <a:schemeClr val="accent6">
                    <a:lumMod val="50000"/>
                  </a:schemeClr>
                </a:solidFill>
                <a:latin typeface="+mj-lt"/>
              </a:rPr>
              <a:t>.</a:t>
            </a:r>
            <a:endParaRPr lang="en-US" sz="2400" smtClean="0">
              <a:solidFill>
                <a:schemeClr val="accent6">
                  <a:lumMod val="50000"/>
                </a:schemeClr>
              </a:solidFill>
              <a:latin typeface="+mj-lt"/>
            </a:endParaRPr>
          </a:p>
          <a:p>
            <a:pPr algn="just"/>
            <a:endParaRPr lang="vi-VN" sz="2400" dirty="0">
              <a:solidFill>
                <a:schemeClr val="accent6">
                  <a:lumMod val="50000"/>
                </a:schemeClr>
              </a:solidFill>
              <a:latin typeface="+mj-lt"/>
            </a:endParaRPr>
          </a:p>
          <a:p>
            <a:pPr algn="just"/>
            <a:r>
              <a:rPr lang="en-US" sz="2400" smtClean="0">
                <a:solidFill>
                  <a:srgbClr val="0070C0"/>
                </a:solidFill>
                <a:latin typeface="+mj-lt"/>
              </a:rPr>
              <a:t>	</a:t>
            </a:r>
            <a:r>
              <a:rPr lang="vi-VN" sz="2400" smtClean="0">
                <a:solidFill>
                  <a:srgbClr val="0070C0"/>
                </a:solidFill>
                <a:latin typeface="+mj-lt"/>
              </a:rPr>
              <a:t>Vườn </a:t>
            </a:r>
            <a:r>
              <a:rPr lang="vi-VN" sz="2400" dirty="0">
                <a:solidFill>
                  <a:srgbClr val="0070C0"/>
                </a:solidFill>
                <a:latin typeface="+mj-lt"/>
              </a:rPr>
              <a:t>cây sống thật vui</a:t>
            </a:r>
          </a:p>
          <a:p>
            <a:pPr algn="just"/>
            <a:r>
              <a:rPr lang="en-US" sz="2400" smtClean="0">
                <a:solidFill>
                  <a:srgbClr val="0070C0"/>
                </a:solidFill>
                <a:latin typeface="+mj-lt"/>
              </a:rPr>
              <a:t>	</a:t>
            </a:r>
            <a:r>
              <a:rPr lang="vi-VN" sz="2400" smtClean="0">
                <a:solidFill>
                  <a:srgbClr val="0070C0"/>
                </a:solidFill>
                <a:latin typeface="+mj-lt"/>
              </a:rPr>
              <a:t>Nắng </a:t>
            </a:r>
            <a:r>
              <a:rPr lang="vi-VN" sz="2400" dirty="0">
                <a:solidFill>
                  <a:srgbClr val="0070C0"/>
                </a:solidFill>
                <a:latin typeface="+mj-lt"/>
              </a:rPr>
              <a:t>mưa cùng chia sẻ</a:t>
            </a:r>
          </a:p>
          <a:p>
            <a:pPr algn="just"/>
            <a:r>
              <a:rPr lang="en-US" sz="2400" smtClean="0">
                <a:solidFill>
                  <a:srgbClr val="0070C0"/>
                </a:solidFill>
                <a:latin typeface="+mj-lt"/>
              </a:rPr>
              <a:t>	</a:t>
            </a:r>
            <a:r>
              <a:rPr lang="vi-VN" sz="2400" smtClean="0">
                <a:solidFill>
                  <a:srgbClr val="0070C0"/>
                </a:solidFill>
                <a:latin typeface="+mj-lt"/>
              </a:rPr>
              <a:t>Đêm </a:t>
            </a:r>
            <a:r>
              <a:rPr lang="vi-VN" sz="2400" dirty="0">
                <a:solidFill>
                  <a:srgbClr val="0070C0"/>
                </a:solidFill>
                <a:latin typeface="+mj-lt"/>
              </a:rPr>
              <a:t>đêm ru nhau ngủ</a:t>
            </a:r>
          </a:p>
          <a:p>
            <a:pPr algn="just"/>
            <a:r>
              <a:rPr lang="en-US" sz="2400" smtClean="0">
                <a:solidFill>
                  <a:srgbClr val="0070C0"/>
                </a:solidFill>
                <a:latin typeface="+mj-lt"/>
              </a:rPr>
              <a:t>	</a:t>
            </a:r>
            <a:r>
              <a:rPr lang="vi-VN" sz="2400" smtClean="0">
                <a:solidFill>
                  <a:srgbClr val="0070C0"/>
                </a:solidFill>
                <a:latin typeface="+mj-lt"/>
              </a:rPr>
              <a:t>Bình </a:t>
            </a:r>
            <a:r>
              <a:rPr lang="vi-VN" sz="2400" dirty="0">
                <a:solidFill>
                  <a:srgbClr val="0070C0"/>
                </a:solidFill>
                <a:latin typeface="+mj-lt"/>
              </a:rPr>
              <a:t>minh lại xôn xao…</a:t>
            </a:r>
          </a:p>
          <a:p>
            <a:pPr algn="r"/>
            <a:r>
              <a:rPr lang="vi-VN" sz="2400" dirty="0">
                <a:solidFill>
                  <a:srgbClr val="0070C0"/>
                </a:solidFill>
                <a:latin typeface="+mj-lt"/>
              </a:rPr>
              <a:t>(Nguyễn Trọng Hoàn)</a:t>
            </a:r>
          </a:p>
        </p:txBody>
      </p:sp>
    </p:spTree>
    <p:extLst>
      <p:ext uri="{BB962C8B-B14F-4D97-AF65-F5344CB8AC3E}">
        <p14:creationId xmlns:p14="http://schemas.microsoft.com/office/powerpoint/2010/main" val="245288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a:extLst>
              <a:ext uri="{FF2B5EF4-FFF2-40B4-BE49-F238E27FC236}">
                <a16:creationId xmlns:a16="http://schemas.microsoft.com/office/drawing/2014/main" id="{285D5DCB-1B5B-45FD-A2D6-FFE8816DE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243408"/>
            <a:ext cx="8908107" cy="6840760"/>
          </a:xfrm>
          <a:prstGeom prst="rect">
            <a:avLst/>
          </a:prstGeom>
        </p:spPr>
      </p:pic>
      <p:sp>
        <p:nvSpPr>
          <p:cNvPr id="7" name="Rounded Rectangle 6"/>
          <p:cNvSpPr/>
          <p:nvPr/>
        </p:nvSpPr>
        <p:spPr>
          <a:xfrm>
            <a:off x="1043608" y="3031785"/>
            <a:ext cx="1369216" cy="578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800" b="1" kern="0" err="1" smtClean="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Lưu</a:t>
            </a:r>
            <a:r>
              <a:rPr lang="en-US" sz="2800" b="1" kern="0" smtClean="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 ý:</a:t>
            </a:r>
            <a:endParaRPr lang="id-ID" sz="28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8" name="Rounded Rectangle 7"/>
          <p:cNvSpPr/>
          <p:nvPr/>
        </p:nvSpPr>
        <p:spPr>
          <a:xfrm>
            <a:off x="2051720" y="3300206"/>
            <a:ext cx="6365756" cy="2821281"/>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Viết đúng chính tả, trình bày sạch đẹp.</a:t>
            </a:r>
          </a:p>
          <a:p>
            <a:pPr algn="just"/>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Giữa các khổ thơ cách 1 dòng</a:t>
            </a:r>
            <a:endParaRPr lang="en-US" sz="2400" dirty="0">
              <a:solidFill>
                <a:schemeClr val="tx1"/>
              </a:solidFill>
              <a:latin typeface="Times New Roman" pitchFamily="18" charset="0"/>
              <a:cs typeface="Times New Roman" pitchFamily="18" charset="0"/>
            </a:endParaRPr>
          </a:p>
          <a:p>
            <a:r>
              <a:rPr lang="nl-NL" sz="2400" smtClean="0">
                <a:solidFill>
                  <a:schemeClr val="tx1"/>
                </a:solidFill>
                <a:latin typeface="Times New Roman" pitchFamily="18" charset="0"/>
                <a:cs typeface="Times New Roman" pitchFamily="18" charset="0"/>
              </a:rPr>
              <a:t>- </a:t>
            </a:r>
            <a:r>
              <a:rPr lang="nl-NL" sz="2400">
                <a:solidFill>
                  <a:schemeClr val="tx1"/>
                </a:solidFill>
                <a:latin typeface="Times New Roman" pitchFamily="18" charset="0"/>
                <a:cs typeface="Times New Roman" pitchFamily="18" charset="0"/>
              </a:rPr>
              <a:t>Viết theo khổ thơ 5 chữ như trong SGK</a:t>
            </a:r>
            <a:endParaRPr lang="en-US" sz="2400">
              <a:solidFill>
                <a:schemeClr val="tx1"/>
              </a:solidFill>
              <a:latin typeface="Times New Roman" pitchFamily="18" charset="0"/>
              <a:cs typeface="Times New Roman" pitchFamily="18" charset="0"/>
            </a:endParaRPr>
          </a:p>
          <a:p>
            <a:r>
              <a:rPr lang="nl-NL" sz="2400" smtClean="0">
                <a:solidFill>
                  <a:schemeClr val="tx1"/>
                </a:solidFill>
                <a:latin typeface="Times New Roman" pitchFamily="18" charset="0"/>
                <a:cs typeface="Times New Roman" pitchFamily="18" charset="0"/>
              </a:rPr>
              <a:t>- </a:t>
            </a:r>
            <a:r>
              <a:rPr lang="nl-NL" sz="2400">
                <a:solidFill>
                  <a:schemeClr val="tx1"/>
                </a:solidFill>
                <a:latin typeface="Times New Roman" pitchFamily="18" charset="0"/>
                <a:cs typeface="Times New Roman" pitchFamily="18" charset="0"/>
              </a:rPr>
              <a:t>Viết hoa tên bài và các chữ đầu </a:t>
            </a:r>
            <a:r>
              <a:rPr lang="nl-NL" sz="2400" smtClean="0">
                <a:solidFill>
                  <a:schemeClr val="tx1"/>
                </a:solidFill>
                <a:latin typeface="Times New Roman" pitchFamily="18" charset="0"/>
                <a:cs typeface="Times New Roman" pitchFamily="18" charset="0"/>
              </a:rPr>
              <a:t>mỗi dòng th</a:t>
            </a:r>
            <a:r>
              <a:rPr lang="vi-VN" sz="2400">
                <a:solidFill>
                  <a:schemeClr val="tx1"/>
                </a:solidFill>
                <a:latin typeface="Times New Roman" pitchFamily="18" charset="0"/>
                <a:cs typeface="Times New Roman" pitchFamily="18" charset="0"/>
              </a:rPr>
              <a:t>ơ</a:t>
            </a:r>
            <a:r>
              <a:rPr lang="nl-NL" sz="2400" smtClean="0">
                <a:solidFill>
                  <a:schemeClr val="tx1"/>
                </a:solidFill>
                <a:latin typeface="Times New Roman" pitchFamily="18" charset="0"/>
                <a:cs typeface="Times New Roman" pitchFamily="18" charset="0"/>
              </a:rPr>
              <a:t>.</a:t>
            </a:r>
            <a:endParaRPr lang="en-US" sz="2400">
              <a:solidFill>
                <a:schemeClr val="tx1"/>
              </a:solidFill>
              <a:latin typeface="Times New Roman" pitchFamily="18" charset="0"/>
              <a:cs typeface="Times New Roman" pitchFamily="18" charset="0"/>
            </a:endParaRPr>
          </a:p>
          <a:p>
            <a:r>
              <a:rPr lang="nl-NL" sz="2400" smtClean="0">
                <a:solidFill>
                  <a:schemeClr val="tx1"/>
                </a:solidFill>
                <a:latin typeface="Times New Roman" pitchFamily="18" charset="0"/>
                <a:cs typeface="Times New Roman" pitchFamily="18" charset="0"/>
              </a:rPr>
              <a:t>- </a:t>
            </a:r>
            <a:r>
              <a:rPr lang="nl-NL" sz="2400">
                <a:solidFill>
                  <a:schemeClr val="tx1"/>
                </a:solidFill>
                <a:latin typeface="Times New Roman" pitchFamily="18" charset="0"/>
                <a:cs typeface="Times New Roman" pitchFamily="18" charset="0"/>
              </a:rPr>
              <a:t>Chú ý các dấu chấm và dấu ba chấm cuối câu</a:t>
            </a:r>
            <a:r>
              <a:rPr lang="nl-NL" sz="2400" smtClean="0">
                <a:solidFill>
                  <a:schemeClr val="tx1"/>
                </a:solidFill>
                <a:latin typeface="Times New Roman" pitchFamily="18" charset="0"/>
                <a:cs typeface="Times New Roman" pitchFamily="18" charset="0"/>
              </a:rPr>
              <a:t>.</a:t>
            </a:r>
            <a:endParaRPr lang="en-US" sz="24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2361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94" y="204794"/>
            <a:ext cx="2629878"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400" b="1" kern="0" dirty="0" smtClean="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1. </a:t>
            </a:r>
            <a:r>
              <a:rPr lang="en-US" sz="2400" b="1" kern="0" dirty="0" err="1" smtClean="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Nghe</a:t>
            </a:r>
            <a:r>
              <a:rPr lang="en-US" sz="2400" b="1" kern="0" dirty="0" smtClean="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 – </a:t>
            </a:r>
            <a:r>
              <a:rPr lang="en-US" sz="2400" b="1" kern="0" dirty="0" err="1" smtClean="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viết</a:t>
            </a:r>
            <a:endParaRPr lang="id-ID"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5" name="Rounded Rectangle 4"/>
          <p:cNvSpPr/>
          <p:nvPr/>
        </p:nvSpPr>
        <p:spPr>
          <a:xfrm>
            <a:off x="2339752" y="519347"/>
            <a:ext cx="5184576" cy="623836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a:solidFill>
                  <a:srgbClr val="FF0000"/>
                </a:solidFill>
                <a:latin typeface="+mj-lt"/>
              </a:rPr>
              <a:t>Trong </a:t>
            </a:r>
            <a:r>
              <a:rPr lang="vi-VN" sz="2400" b="1" smtClean="0">
                <a:solidFill>
                  <a:srgbClr val="FF0000"/>
                </a:solidFill>
                <a:latin typeface="+mj-lt"/>
              </a:rPr>
              <a:t>vườn</a:t>
            </a:r>
            <a:endParaRPr lang="en-US" sz="2400" b="1" smtClean="0">
              <a:solidFill>
                <a:srgbClr val="FF0000"/>
              </a:solidFill>
              <a:latin typeface="+mj-lt"/>
            </a:endParaRPr>
          </a:p>
          <a:p>
            <a:pPr algn="ctr"/>
            <a:endParaRPr lang="vi-VN" sz="1200" dirty="0">
              <a:solidFill>
                <a:srgbClr val="FF0000"/>
              </a:solidFill>
              <a:latin typeface="+mj-lt"/>
            </a:endParaRPr>
          </a:p>
          <a:p>
            <a:pPr algn="just"/>
            <a:r>
              <a:rPr lang="en-US" sz="2400" smtClean="0">
                <a:solidFill>
                  <a:srgbClr val="0070C0"/>
                </a:solidFill>
                <a:latin typeface="+mj-lt"/>
              </a:rPr>
              <a:t>       	</a:t>
            </a:r>
            <a:r>
              <a:rPr lang="vi-VN" sz="2400" smtClean="0">
                <a:solidFill>
                  <a:srgbClr val="0070C0"/>
                </a:solidFill>
                <a:latin typeface="+mj-lt"/>
              </a:rPr>
              <a:t>Bác </a:t>
            </a:r>
            <a:r>
              <a:rPr lang="vi-VN" sz="2400" dirty="0">
                <a:solidFill>
                  <a:srgbClr val="0070C0"/>
                </a:solidFill>
                <a:latin typeface="+mj-lt"/>
              </a:rPr>
              <a:t>xà cừ vươn cao</a:t>
            </a:r>
          </a:p>
          <a:p>
            <a:pPr algn="just"/>
            <a:r>
              <a:rPr lang="en-US" sz="2400" smtClean="0">
                <a:solidFill>
                  <a:srgbClr val="0070C0"/>
                </a:solidFill>
                <a:latin typeface="+mj-lt"/>
              </a:rPr>
              <a:t>	</a:t>
            </a:r>
            <a:r>
              <a:rPr lang="vi-VN" sz="2400" smtClean="0">
                <a:solidFill>
                  <a:srgbClr val="0070C0"/>
                </a:solidFill>
                <a:latin typeface="+mj-lt"/>
              </a:rPr>
              <a:t>Cam </a:t>
            </a:r>
            <a:r>
              <a:rPr lang="vi-VN" sz="2400" dirty="0">
                <a:solidFill>
                  <a:srgbClr val="0070C0"/>
                </a:solidFill>
                <a:latin typeface="+mj-lt"/>
              </a:rPr>
              <a:t>la đà mặt đất</a:t>
            </a:r>
          </a:p>
          <a:p>
            <a:pPr algn="just"/>
            <a:r>
              <a:rPr lang="en-US" sz="2400" smtClean="0">
                <a:solidFill>
                  <a:srgbClr val="0070C0"/>
                </a:solidFill>
                <a:latin typeface="+mj-lt"/>
              </a:rPr>
              <a:t>	</a:t>
            </a:r>
            <a:r>
              <a:rPr lang="vi-VN" sz="2400" smtClean="0">
                <a:solidFill>
                  <a:srgbClr val="0070C0"/>
                </a:solidFill>
                <a:latin typeface="+mj-lt"/>
              </a:rPr>
              <a:t>Chuối</a:t>
            </a:r>
            <a:r>
              <a:rPr lang="vi-VN" sz="2400" dirty="0">
                <a:solidFill>
                  <a:srgbClr val="0070C0"/>
                </a:solidFill>
                <a:latin typeface="+mj-lt"/>
              </a:rPr>
              <a:t>, hồng, cau,… họp mặt</a:t>
            </a:r>
          </a:p>
          <a:p>
            <a:pPr algn="just"/>
            <a:r>
              <a:rPr lang="en-US" sz="2400" smtClean="0">
                <a:solidFill>
                  <a:srgbClr val="0070C0"/>
                </a:solidFill>
                <a:latin typeface="+mj-lt"/>
              </a:rPr>
              <a:t>	</a:t>
            </a:r>
            <a:r>
              <a:rPr lang="vi-VN" sz="2400" smtClean="0">
                <a:solidFill>
                  <a:srgbClr val="0070C0"/>
                </a:solidFill>
                <a:latin typeface="+mj-lt"/>
              </a:rPr>
              <a:t>Cùng </a:t>
            </a:r>
            <a:r>
              <a:rPr lang="vi-VN" sz="2400" dirty="0">
                <a:solidFill>
                  <a:srgbClr val="0070C0"/>
                </a:solidFill>
                <a:latin typeface="+mj-lt"/>
              </a:rPr>
              <a:t>chung sống chan </a:t>
            </a:r>
            <a:r>
              <a:rPr lang="vi-VN" sz="2400">
                <a:solidFill>
                  <a:srgbClr val="0070C0"/>
                </a:solidFill>
                <a:latin typeface="+mj-lt"/>
              </a:rPr>
              <a:t>hòa</a:t>
            </a:r>
            <a:r>
              <a:rPr lang="vi-VN" sz="2400" smtClean="0">
                <a:solidFill>
                  <a:srgbClr val="0070C0"/>
                </a:solidFill>
                <a:latin typeface="+mj-lt"/>
              </a:rPr>
              <a:t>.</a:t>
            </a:r>
            <a:endParaRPr lang="en-US" sz="2400" smtClean="0">
              <a:solidFill>
                <a:srgbClr val="0070C0"/>
              </a:solidFill>
              <a:latin typeface="+mj-lt"/>
            </a:endParaRPr>
          </a:p>
          <a:p>
            <a:pPr algn="just"/>
            <a:endParaRPr lang="vi-VN" sz="2400" dirty="0">
              <a:solidFill>
                <a:srgbClr val="0070C0"/>
              </a:solidFill>
              <a:latin typeface="+mj-lt"/>
            </a:endParaRPr>
          </a:p>
          <a:p>
            <a:pPr algn="just"/>
            <a:r>
              <a:rPr lang="en-US" sz="2400" smtClean="0">
                <a:solidFill>
                  <a:srgbClr val="0070C0"/>
                </a:solidFill>
                <a:latin typeface="+mj-lt"/>
              </a:rPr>
              <a:t>	</a:t>
            </a:r>
            <a:r>
              <a:rPr lang="vi-VN" sz="2400" smtClean="0">
                <a:solidFill>
                  <a:srgbClr val="0070C0"/>
                </a:solidFill>
                <a:latin typeface="+mj-lt"/>
              </a:rPr>
              <a:t>Gió </a:t>
            </a:r>
            <a:r>
              <a:rPr lang="vi-VN" sz="2400" dirty="0">
                <a:solidFill>
                  <a:srgbClr val="0070C0"/>
                </a:solidFill>
                <a:latin typeface="+mj-lt"/>
              </a:rPr>
              <a:t>đi qua gật gù</a:t>
            </a:r>
          </a:p>
          <a:p>
            <a:pPr algn="just"/>
            <a:r>
              <a:rPr lang="en-US" sz="2400" smtClean="0">
                <a:solidFill>
                  <a:srgbClr val="0070C0"/>
                </a:solidFill>
                <a:latin typeface="+mj-lt"/>
              </a:rPr>
              <a:t>	</a:t>
            </a:r>
            <a:r>
              <a:rPr lang="vi-VN" sz="2400" smtClean="0">
                <a:solidFill>
                  <a:srgbClr val="0070C0"/>
                </a:solidFill>
                <a:latin typeface="+mj-lt"/>
              </a:rPr>
              <a:t>Chim </a:t>
            </a:r>
            <a:r>
              <a:rPr lang="vi-VN" sz="2400" dirty="0">
                <a:solidFill>
                  <a:srgbClr val="0070C0"/>
                </a:solidFill>
                <a:latin typeface="+mj-lt"/>
              </a:rPr>
              <a:t>tới khen rối rít</a:t>
            </a:r>
          </a:p>
          <a:p>
            <a:pPr algn="just"/>
            <a:r>
              <a:rPr lang="en-US" sz="2400" smtClean="0">
                <a:solidFill>
                  <a:srgbClr val="0070C0"/>
                </a:solidFill>
                <a:latin typeface="+mj-lt"/>
              </a:rPr>
              <a:t>	</a:t>
            </a:r>
            <a:r>
              <a:rPr lang="vi-VN" sz="2400" smtClean="0">
                <a:solidFill>
                  <a:srgbClr val="0070C0"/>
                </a:solidFill>
                <a:latin typeface="+mj-lt"/>
              </a:rPr>
              <a:t>Mây </a:t>
            </a:r>
            <a:r>
              <a:rPr lang="vi-VN" sz="2400" dirty="0">
                <a:solidFill>
                  <a:srgbClr val="0070C0"/>
                </a:solidFill>
                <a:latin typeface="+mj-lt"/>
              </a:rPr>
              <a:t>qua che vòm mát</a:t>
            </a:r>
          </a:p>
          <a:p>
            <a:pPr algn="just"/>
            <a:r>
              <a:rPr lang="en-US" sz="2400" smtClean="0">
                <a:solidFill>
                  <a:srgbClr val="0070C0"/>
                </a:solidFill>
                <a:latin typeface="+mj-lt"/>
              </a:rPr>
              <a:t>	</a:t>
            </a:r>
            <a:r>
              <a:rPr lang="vi-VN" sz="2400" smtClean="0">
                <a:solidFill>
                  <a:srgbClr val="0070C0"/>
                </a:solidFill>
                <a:latin typeface="+mj-lt"/>
              </a:rPr>
              <a:t>Đất </a:t>
            </a:r>
            <a:r>
              <a:rPr lang="vi-VN" sz="2400" dirty="0">
                <a:solidFill>
                  <a:srgbClr val="0070C0"/>
                </a:solidFill>
                <a:latin typeface="+mj-lt"/>
              </a:rPr>
              <a:t>màu dành tốt </a:t>
            </a:r>
            <a:r>
              <a:rPr lang="vi-VN" sz="2400">
                <a:solidFill>
                  <a:srgbClr val="0070C0"/>
                </a:solidFill>
                <a:latin typeface="+mj-lt"/>
              </a:rPr>
              <a:t>tươi</a:t>
            </a:r>
            <a:r>
              <a:rPr lang="vi-VN" sz="2400" smtClean="0">
                <a:solidFill>
                  <a:srgbClr val="0070C0"/>
                </a:solidFill>
                <a:latin typeface="+mj-lt"/>
              </a:rPr>
              <a:t>.</a:t>
            </a:r>
            <a:endParaRPr lang="en-US" sz="2400" smtClean="0">
              <a:solidFill>
                <a:srgbClr val="0070C0"/>
              </a:solidFill>
              <a:latin typeface="+mj-lt"/>
            </a:endParaRPr>
          </a:p>
          <a:p>
            <a:pPr algn="just"/>
            <a:endParaRPr lang="vi-VN" sz="2400" dirty="0">
              <a:solidFill>
                <a:srgbClr val="0070C0"/>
              </a:solidFill>
              <a:latin typeface="+mj-lt"/>
            </a:endParaRPr>
          </a:p>
          <a:p>
            <a:pPr algn="just"/>
            <a:r>
              <a:rPr lang="en-US" sz="2400" smtClean="0">
                <a:solidFill>
                  <a:srgbClr val="0070C0"/>
                </a:solidFill>
                <a:latin typeface="+mj-lt"/>
              </a:rPr>
              <a:t>	</a:t>
            </a:r>
            <a:r>
              <a:rPr lang="vi-VN" sz="2400" smtClean="0">
                <a:solidFill>
                  <a:srgbClr val="0070C0"/>
                </a:solidFill>
                <a:latin typeface="+mj-lt"/>
              </a:rPr>
              <a:t>Vườn </a:t>
            </a:r>
            <a:r>
              <a:rPr lang="vi-VN" sz="2400" dirty="0">
                <a:solidFill>
                  <a:srgbClr val="0070C0"/>
                </a:solidFill>
                <a:latin typeface="+mj-lt"/>
              </a:rPr>
              <a:t>cây sống thật vui</a:t>
            </a:r>
          </a:p>
          <a:p>
            <a:pPr algn="just"/>
            <a:r>
              <a:rPr lang="en-US" sz="2400" smtClean="0">
                <a:solidFill>
                  <a:srgbClr val="0070C0"/>
                </a:solidFill>
                <a:latin typeface="+mj-lt"/>
              </a:rPr>
              <a:t>	</a:t>
            </a:r>
            <a:r>
              <a:rPr lang="vi-VN" sz="2400" smtClean="0">
                <a:solidFill>
                  <a:srgbClr val="0070C0"/>
                </a:solidFill>
                <a:latin typeface="+mj-lt"/>
              </a:rPr>
              <a:t>Nắng </a:t>
            </a:r>
            <a:r>
              <a:rPr lang="vi-VN" sz="2400" dirty="0">
                <a:solidFill>
                  <a:srgbClr val="0070C0"/>
                </a:solidFill>
                <a:latin typeface="+mj-lt"/>
              </a:rPr>
              <a:t>mưa cùng chia sẻ</a:t>
            </a:r>
          </a:p>
          <a:p>
            <a:pPr algn="just"/>
            <a:r>
              <a:rPr lang="en-US" sz="2400" smtClean="0">
                <a:solidFill>
                  <a:srgbClr val="0070C0"/>
                </a:solidFill>
                <a:latin typeface="+mj-lt"/>
              </a:rPr>
              <a:t>	</a:t>
            </a:r>
            <a:r>
              <a:rPr lang="vi-VN" sz="2400" smtClean="0">
                <a:solidFill>
                  <a:srgbClr val="0070C0"/>
                </a:solidFill>
                <a:latin typeface="+mj-lt"/>
              </a:rPr>
              <a:t>Đêm </a:t>
            </a:r>
            <a:r>
              <a:rPr lang="vi-VN" sz="2400" dirty="0">
                <a:solidFill>
                  <a:srgbClr val="0070C0"/>
                </a:solidFill>
                <a:latin typeface="+mj-lt"/>
              </a:rPr>
              <a:t>đêm ru nhau ngủ</a:t>
            </a:r>
          </a:p>
          <a:p>
            <a:pPr algn="just"/>
            <a:r>
              <a:rPr lang="en-US" sz="2400" smtClean="0">
                <a:solidFill>
                  <a:srgbClr val="0070C0"/>
                </a:solidFill>
                <a:latin typeface="+mj-lt"/>
              </a:rPr>
              <a:t>	</a:t>
            </a:r>
            <a:r>
              <a:rPr lang="vi-VN" sz="2400" smtClean="0">
                <a:solidFill>
                  <a:srgbClr val="0070C0"/>
                </a:solidFill>
                <a:latin typeface="+mj-lt"/>
              </a:rPr>
              <a:t>Bình </a:t>
            </a:r>
            <a:r>
              <a:rPr lang="vi-VN" sz="2400" dirty="0">
                <a:solidFill>
                  <a:srgbClr val="0070C0"/>
                </a:solidFill>
                <a:latin typeface="+mj-lt"/>
              </a:rPr>
              <a:t>minh lại xôn xao…</a:t>
            </a:r>
          </a:p>
          <a:p>
            <a:pPr algn="r"/>
            <a:r>
              <a:rPr lang="vi-VN" sz="2400" dirty="0">
                <a:solidFill>
                  <a:srgbClr val="0070C0"/>
                </a:solidFill>
                <a:latin typeface="+mj-lt"/>
              </a:rPr>
              <a:t>(Nguyễn Trọng Hoàn)</a:t>
            </a:r>
          </a:p>
        </p:txBody>
      </p:sp>
    </p:spTree>
    <p:extLst>
      <p:ext uri="{BB962C8B-B14F-4D97-AF65-F5344CB8AC3E}">
        <p14:creationId xmlns:p14="http://schemas.microsoft.com/office/powerpoint/2010/main" val="13297671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746" y="1540315"/>
            <a:ext cx="5660524" cy="461665"/>
          </a:xfrm>
          <a:prstGeom prst="rect">
            <a:avLst/>
          </a:prstGeom>
        </p:spPr>
        <p:txBody>
          <a:bodyPr wrap="none">
            <a:spAutoFit/>
          </a:bodyPr>
          <a:lstStyle/>
          <a:p>
            <a:pPr lvl="0" eaLnBrk="0" fontAlgn="base" hangingPunct="0">
              <a:spcBef>
                <a:spcPct val="0"/>
              </a:spcBef>
              <a:spcAft>
                <a:spcPct val="0"/>
              </a:spcAft>
            </a:pPr>
            <a:r>
              <a:rPr lang="en-US" altLang="en-US" sz="2400" b="1" dirty="0">
                <a:solidFill>
                  <a:srgbClr val="0070C0"/>
                </a:solidFill>
                <a:latin typeface="Times New Roman" pitchFamily="18" charset="0"/>
                <a:cs typeface="Times New Roman" pitchFamily="18" charset="0"/>
              </a:rPr>
              <a:t>a. </a:t>
            </a:r>
            <a:r>
              <a:rPr lang="en-US" altLang="en-US" sz="2400" b="1" dirty="0" err="1">
                <a:solidFill>
                  <a:srgbClr val="0070C0"/>
                </a:solidFill>
                <a:latin typeface="Times New Roman" pitchFamily="18" charset="0"/>
                <a:cs typeface="Times New Roman" pitchFamily="18" charset="0"/>
              </a:rPr>
              <a:t>Chọn</a:t>
            </a:r>
            <a:r>
              <a:rPr lang="en-US" altLang="en-US" sz="2400" b="1" dirty="0">
                <a:solidFill>
                  <a:srgbClr val="0070C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lặng</a:t>
            </a:r>
            <a:r>
              <a:rPr lang="en-US" altLang="en-US" sz="2400" b="1" i="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hoặc</a:t>
            </a:r>
            <a:r>
              <a:rPr lang="en-US" altLang="en-US" sz="2400" b="1" dirty="0">
                <a:solidFill>
                  <a:srgbClr val="0070C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nặng</a:t>
            </a:r>
            <a:r>
              <a:rPr lang="en-US" altLang="en-US" sz="2400" b="1" i="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thay</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cho</a:t>
            </a:r>
            <a:r>
              <a:rPr lang="en-US" altLang="en-US" sz="2400" b="1" dirty="0">
                <a:solidFill>
                  <a:srgbClr val="0070C0"/>
                </a:solidFill>
                <a:latin typeface="Times New Roman" pitchFamily="18" charset="0"/>
                <a:cs typeface="Times New Roman" pitchFamily="18" charset="0"/>
              </a:rPr>
              <a:t> ô </a:t>
            </a:r>
            <a:r>
              <a:rPr lang="en-US" altLang="en-US" sz="2400" b="1" dirty="0" err="1">
                <a:solidFill>
                  <a:srgbClr val="0070C0"/>
                </a:solidFill>
                <a:latin typeface="Times New Roman" pitchFamily="18" charset="0"/>
                <a:cs typeface="Times New Roman" pitchFamily="18" charset="0"/>
              </a:rPr>
              <a:t>vuông</a:t>
            </a:r>
            <a:r>
              <a:rPr lang="en-US" altLang="en-US" sz="2400" b="1" dirty="0">
                <a:solidFill>
                  <a:srgbClr val="0070C0"/>
                </a:solidFill>
                <a:latin typeface="Times New Roman" pitchFamily="18" charset="0"/>
                <a:cs typeface="Times New Roman" pitchFamily="18" charset="0"/>
              </a:rPr>
              <a:t>.</a:t>
            </a:r>
            <a:endParaRPr lang="en-US" altLang="en-US" sz="2400" dirty="0">
              <a:solidFill>
                <a:srgbClr val="0070C0"/>
              </a:solidFill>
              <a:latin typeface="Times New Roman" pitchFamily="18" charset="0"/>
              <a:cs typeface="Times New Roman" pitchFamily="18" charset="0"/>
            </a:endParaRPr>
          </a:p>
        </p:txBody>
      </p:sp>
      <p:pic>
        <p:nvPicPr>
          <p:cNvPr id="23" name="Picture 22"/>
          <p:cNvPicPr>
            <a:picLocks noChangeAspect="1"/>
          </p:cNvPicPr>
          <p:nvPr/>
        </p:nvPicPr>
        <p:blipFill>
          <a:blip r:embed="rId2"/>
          <a:stretch>
            <a:fillRect/>
          </a:stretch>
        </p:blipFill>
        <p:spPr>
          <a:xfrm>
            <a:off x="783474" y="2359787"/>
            <a:ext cx="7981972" cy="4356262"/>
          </a:xfrm>
          <a:prstGeom prst="rect">
            <a:avLst/>
          </a:prstGeom>
        </p:spPr>
      </p:pic>
      <p:grpSp>
        <p:nvGrpSpPr>
          <p:cNvPr id="25" name="Group 24"/>
          <p:cNvGrpSpPr/>
          <p:nvPr/>
        </p:nvGrpSpPr>
        <p:grpSpPr>
          <a:xfrm>
            <a:off x="5709601" y="315341"/>
            <a:ext cx="3055845" cy="1686639"/>
            <a:chOff x="6952129" y="834511"/>
            <a:chExt cx="4074460" cy="1686639"/>
          </a:xfrm>
        </p:grpSpPr>
        <p:sp>
          <p:nvSpPr>
            <p:cNvPr id="13" name="Cloud 12"/>
            <p:cNvSpPr/>
            <p:nvPr/>
          </p:nvSpPr>
          <p:spPr>
            <a:xfrm>
              <a:off x="6952129" y="834511"/>
              <a:ext cx="4074460" cy="1686639"/>
            </a:xfrm>
            <a:prstGeom prst="cloud">
              <a:avLst/>
            </a:prstGeom>
            <a:solidFill>
              <a:srgbClr val="B6F1FC"/>
            </a:solidFill>
            <a:ln w="57150">
              <a:noFill/>
            </a:ln>
          </p:spPr>
          <p:txBody>
            <a:bodyPr wrap="square">
              <a:spAutoFit/>
            </a:bodyPr>
            <a:lstStyle/>
            <a:p>
              <a:endParaRPr lang="en-US" sz="2200" dirty="0" smtClean="0">
                <a:solidFill>
                  <a:schemeClr val="accent2">
                    <a:lumMod val="50000"/>
                  </a:schemeClr>
                </a:solidFill>
                <a:latin typeface="Nunito Black" pitchFamily="2" charset="0"/>
              </a:endParaRPr>
            </a:p>
            <a:p>
              <a:endParaRPr lang="en-US" sz="2200" dirty="0">
                <a:solidFill>
                  <a:schemeClr val="accent2">
                    <a:lumMod val="50000"/>
                  </a:schemeClr>
                </a:solidFill>
                <a:latin typeface="Nunito Black" pitchFamily="2" charset="0"/>
              </a:endParaRPr>
            </a:p>
            <a:p>
              <a:endParaRPr lang="en-US" sz="2200" dirty="0">
                <a:solidFill>
                  <a:schemeClr val="accent2">
                    <a:lumMod val="50000"/>
                  </a:schemeClr>
                </a:solidFill>
                <a:latin typeface="Nunito Black" pitchFamily="2" charset="0"/>
              </a:endParaRPr>
            </a:p>
          </p:txBody>
        </p:sp>
        <p:sp>
          <p:nvSpPr>
            <p:cNvPr id="24" name="Rectangle 23"/>
            <p:cNvSpPr/>
            <p:nvPr/>
          </p:nvSpPr>
          <p:spPr>
            <a:xfrm>
              <a:off x="7324166" y="1100749"/>
              <a:ext cx="3702423" cy="1015663"/>
            </a:xfrm>
            <a:prstGeom prst="rect">
              <a:avLst/>
            </a:prstGeom>
          </p:spPr>
          <p:txBody>
            <a:bodyPr wrap="square">
              <a:spAutoFit/>
            </a:bodyPr>
            <a:lstStyle/>
            <a:p>
              <a:pPr algn="just"/>
              <a:r>
                <a:rPr lang="en-US" sz="2000" dirty="0" err="1" smtClean="0">
                  <a:latin typeface="Times New Roman" pitchFamily="18" charset="0"/>
                  <a:cs typeface="Times New Roman" pitchFamily="18" charset="0"/>
                </a:rPr>
                <a:t>Gợi</a:t>
              </a:r>
              <a:r>
                <a:rPr lang="en-US" sz="2000" dirty="0" smtClean="0">
                  <a:latin typeface="Times New Roman" pitchFamily="18" charset="0"/>
                  <a:cs typeface="Times New Roman" pitchFamily="18" charset="0"/>
                </a:rPr>
                <a:t> ý: E</a:t>
              </a:r>
              <a:r>
                <a:rPr lang="vi-VN" sz="2000" dirty="0" smtClean="0">
                  <a:latin typeface="Times New Roman" pitchFamily="18" charset="0"/>
                  <a:cs typeface="Times New Roman" pitchFamily="18" charset="0"/>
                </a:rPr>
                <a:t>m </a:t>
              </a:r>
              <a:r>
                <a:rPr lang="vi-VN" sz="2000" dirty="0">
                  <a:latin typeface="Times New Roman" pitchFamily="18" charset="0"/>
                  <a:cs typeface="Times New Roman" pitchFamily="18" charset="0"/>
                </a:rPr>
                <a:t>đọc kĩ các câu thơ và chọn từ thích hợp để điền vào ô vuông</a:t>
              </a:r>
              <a:r>
                <a:rPr lang="vi-VN" sz="2000" dirty="0">
                  <a:solidFill>
                    <a:schemeClr val="accent2">
                      <a:lumMod val="50000"/>
                    </a:schemeClr>
                  </a:solidFill>
                  <a:latin typeface="Times New Roman" pitchFamily="18" charset="0"/>
                  <a:cs typeface="Times New Roman" pitchFamily="18" charset="0"/>
                </a:rPr>
                <a:t>.</a:t>
              </a:r>
              <a:endParaRPr lang="en-US" sz="2000" dirty="0">
                <a:solidFill>
                  <a:schemeClr val="accent2">
                    <a:lumMod val="50000"/>
                  </a:schemeClr>
                </a:solidFill>
                <a:latin typeface="Times New Roman" pitchFamily="18" charset="0"/>
                <a:cs typeface="Times New Roman" pitchFamily="18" charset="0"/>
              </a:endParaRPr>
            </a:p>
          </p:txBody>
        </p:sp>
      </p:grpSp>
      <p:pic>
        <p:nvPicPr>
          <p:cNvPr id="38" name="Picture 37"/>
          <p:cNvPicPr>
            <a:picLocks noChangeAspect="1"/>
          </p:cNvPicPr>
          <p:nvPr/>
        </p:nvPicPr>
        <p:blipFill>
          <a:blip r:embed="rId3"/>
          <a:stretch>
            <a:fillRect/>
          </a:stretch>
        </p:blipFill>
        <p:spPr>
          <a:xfrm>
            <a:off x="604045" y="236059"/>
            <a:ext cx="4193966" cy="819264"/>
          </a:xfrm>
          <a:prstGeom prst="rect">
            <a:avLst/>
          </a:prstGeom>
        </p:spPr>
      </p:pic>
      <p:sp>
        <p:nvSpPr>
          <p:cNvPr id="20" name="TextBox 19">
            <a:extLst>
              <a:ext uri="{FF2B5EF4-FFF2-40B4-BE49-F238E27FC236}">
                <a16:creationId xmlns:a16="http://schemas.microsoft.com/office/drawing/2014/main" id="{2775BEB2-DD79-A8F3-CE64-9ECC2ECDD691}"/>
              </a:ext>
            </a:extLst>
          </p:cNvPr>
          <p:cNvSpPr txBox="1"/>
          <p:nvPr/>
        </p:nvSpPr>
        <p:spPr>
          <a:xfrm>
            <a:off x="1619671" y="3221998"/>
            <a:ext cx="782645" cy="3717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en-US" sz="2400" b="1">
                <a:latin typeface="Times New Roman" pitchFamily="18" charset="0"/>
                <a:cs typeface="Times New Roman" pitchFamily="18" charset="0"/>
              </a:rPr>
              <a:t>lặng</a:t>
            </a:r>
          </a:p>
        </p:txBody>
      </p:sp>
      <p:sp>
        <p:nvSpPr>
          <p:cNvPr id="22" name="TextBox 21">
            <a:extLst>
              <a:ext uri="{FF2B5EF4-FFF2-40B4-BE49-F238E27FC236}">
                <a16:creationId xmlns:a16="http://schemas.microsoft.com/office/drawing/2014/main" id="{2775BEB2-DD79-A8F3-CE64-9ECC2ECDD691}"/>
              </a:ext>
            </a:extLst>
          </p:cNvPr>
          <p:cNvSpPr txBox="1"/>
          <p:nvPr/>
        </p:nvSpPr>
        <p:spPr>
          <a:xfrm>
            <a:off x="4846455" y="5115572"/>
            <a:ext cx="863146" cy="3717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en-US" sz="2400" b="1">
                <a:latin typeface="Times New Roman" pitchFamily="18" charset="0"/>
                <a:cs typeface="Times New Roman" pitchFamily="18" charset="0"/>
              </a:rPr>
              <a:t>lặng</a:t>
            </a:r>
          </a:p>
        </p:txBody>
      </p:sp>
      <p:sp>
        <p:nvSpPr>
          <p:cNvPr id="39" name="TextBox 38">
            <a:extLst>
              <a:ext uri="{FF2B5EF4-FFF2-40B4-BE49-F238E27FC236}">
                <a16:creationId xmlns:a16="http://schemas.microsoft.com/office/drawing/2014/main" id="{2775BEB2-DD79-A8F3-CE64-9ECC2ECDD691}"/>
              </a:ext>
            </a:extLst>
          </p:cNvPr>
          <p:cNvSpPr txBox="1"/>
          <p:nvPr/>
        </p:nvSpPr>
        <p:spPr>
          <a:xfrm>
            <a:off x="2202163" y="5115572"/>
            <a:ext cx="676384" cy="3717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en-US" sz="2000" b="1">
                <a:latin typeface="Times New Roman" pitchFamily="18" charset="0"/>
                <a:cs typeface="Times New Roman" pitchFamily="18" charset="0"/>
              </a:rPr>
              <a:t>lặng</a:t>
            </a:r>
          </a:p>
        </p:txBody>
      </p:sp>
      <p:sp>
        <p:nvSpPr>
          <p:cNvPr id="40" name="TextBox 39">
            <a:extLst>
              <a:ext uri="{FF2B5EF4-FFF2-40B4-BE49-F238E27FC236}">
                <a16:creationId xmlns:a16="http://schemas.microsoft.com/office/drawing/2014/main" id="{2775BEB2-DD79-A8F3-CE64-9ECC2ECDD691}"/>
              </a:ext>
            </a:extLst>
          </p:cNvPr>
          <p:cNvSpPr txBox="1"/>
          <p:nvPr/>
        </p:nvSpPr>
        <p:spPr>
          <a:xfrm>
            <a:off x="6881533" y="2801434"/>
            <a:ext cx="854317" cy="47916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lvl="0" algn="ctr">
              <a:lnSpc>
                <a:spcPct val="90000"/>
              </a:lnSpc>
              <a:spcBef>
                <a:spcPct val="0"/>
              </a:spcBef>
              <a:spcAft>
                <a:spcPts val="600"/>
              </a:spcAft>
              <a:defRPr/>
            </a:pPr>
            <a:r>
              <a:rPr lang="en-US" sz="2000" b="1" smtClean="0">
                <a:latin typeface="Times New Roman" pitchFamily="18" charset="0"/>
                <a:cs typeface="Times New Roman" pitchFamily="18" charset="0"/>
              </a:rPr>
              <a:t>nặng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2147171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arn(inVertical)">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2" grpId="0" animBg="1"/>
      <p:bldP spid="39" grpId="0" animBg="1"/>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354</Words>
  <Application>Microsoft Office PowerPoint</Application>
  <PresentationFormat>On-screen Show (4:3)</PresentationFormat>
  <Paragraphs>92</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微软雅黑</vt:lpstr>
      <vt:lpstr>Arial</vt:lpstr>
      <vt:lpstr>Calibri</vt:lpstr>
      <vt:lpstr>Nunito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53</cp:revision>
  <dcterms:created xsi:type="dcterms:W3CDTF">2024-12-15T14:29:38Z</dcterms:created>
  <dcterms:modified xsi:type="dcterms:W3CDTF">2025-01-14T06:59:42Z</dcterms:modified>
</cp:coreProperties>
</file>