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27" r:id="rId2"/>
    <p:sldId id="462" r:id="rId3"/>
    <p:sldId id="427" r:id="rId4"/>
    <p:sldId id="428" r:id="rId5"/>
    <p:sldId id="426" r:id="rId6"/>
    <p:sldId id="456" r:id="rId7"/>
    <p:sldId id="458" r:id="rId8"/>
    <p:sldId id="460" r:id="rId9"/>
    <p:sldId id="433" r:id="rId10"/>
    <p:sldId id="461" r:id="rId11"/>
    <p:sldId id="448" r:id="rId12"/>
    <p:sldId id="464" r:id="rId13"/>
    <p:sldId id="463" r:id="rId14"/>
    <p:sldId id="465" r:id="rId15"/>
    <p:sldId id="358" r:id="rId16"/>
  </p:sldIdLst>
  <p:sldSz cx="16276638" cy="9144000"/>
  <p:notesSz cx="6858000" cy="9144000"/>
  <p:custDataLst>
    <p:tags r:id="rId18"/>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00CC"/>
    <a:srgbClr val="FF006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3" d="100"/>
          <a:sy n="53" d="100"/>
        </p:scale>
        <p:origin x="588" y="10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30519" y="6522718"/>
            <a:ext cx="15890016" cy="262128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4354053" y="0"/>
            <a:ext cx="12044660" cy="9144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74667" y="-243840"/>
            <a:ext cx="4027995" cy="851916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74668" y="2529840"/>
            <a:ext cx="4323430" cy="57912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4150" y="0"/>
            <a:ext cx="3428215" cy="9144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105802" y="4572000"/>
            <a:ext cx="4323430" cy="4572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190229" y="6522720"/>
            <a:ext cx="2858532" cy="2621280"/>
          </a:xfrm>
          <a:prstGeom prst="rect">
            <a:avLst/>
          </a:prstGeom>
        </p:spPr>
      </p:pic>
    </p:spTree>
    <p:extLst>
      <p:ext uri="{BB962C8B-B14F-4D97-AF65-F5344CB8AC3E}">
        <p14:creationId xmlns:p14="http://schemas.microsoft.com/office/powerpoint/2010/main" val="351477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Giai%20nghia%20tu/nghenh%20dau.pptx" TargetMode="External"/><Relationship Id="rId2" Type="http://schemas.openxmlformats.org/officeDocument/2006/relationships/hyperlink" Target="Giai%20nghia%20tu/trang.pptx" TargetMode="External"/><Relationship Id="rId1" Type="http://schemas.openxmlformats.org/officeDocument/2006/relationships/slideLayout" Target="../slideLayouts/slideLayout2.xml"/><Relationship Id="rId4" Type="http://schemas.openxmlformats.org/officeDocument/2006/relationships/hyperlink" Target="Giai%20nghia%20tu/lang%20gieng.ppt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057" name="Text Box 14"/>
          <p:cNvSpPr txBox="1">
            <a:spLocks noChangeArrowheads="1"/>
          </p:cNvSpPr>
          <p:nvPr/>
        </p:nvSpPr>
        <p:spPr bwMode="auto">
          <a:xfrm>
            <a:off x="2036567" y="2971800"/>
            <a:ext cx="12203503" cy="3099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vi-VN"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Thứ Hai ngày 18 tháng 12 năm 2023</a:t>
            </a:r>
          </a:p>
          <a:p>
            <a:pPr algn="ctr" eaLnBrk="1" hangingPunct="1">
              <a:spcBef>
                <a:spcPts val="1800"/>
              </a:spcBef>
              <a:defRPr/>
            </a:pPr>
            <a:r>
              <a:rPr lang="vi-VN" sz="54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a:t>
            </a:r>
            <a:r>
              <a:rPr lang="vi-VN" sz="54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p>
          <a:p>
            <a:pPr algn="ctr" eaLnBrk="1" hangingPunct="1">
              <a:spcBef>
                <a:spcPts val="1800"/>
              </a:spcBef>
              <a:defRPr/>
            </a:pPr>
            <a:r>
              <a:rPr lang="vi-VN"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 106 +107:</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NGÔI </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 TRONG CỎ </a:t>
            </a:r>
            <a:endParaRPr lang="vi-VN"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r="52509" b="56140"/>
          <a:stretch/>
        </p:blipFill>
        <p:spPr bwMode="auto">
          <a:xfrm>
            <a:off x="594519" y="228600"/>
            <a:ext cx="7165181"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l="52625" b="56140"/>
          <a:stretch/>
        </p:blipFill>
        <p:spPr bwMode="auto">
          <a:xfrm>
            <a:off x="8534399" y="228600"/>
            <a:ext cx="7147719"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52509"/>
          <a:stretch/>
        </p:blipFill>
        <p:spPr bwMode="auto">
          <a:xfrm>
            <a:off x="594519" y="4572000"/>
            <a:ext cx="7165181" cy="4343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l="52625" t="50000"/>
          <a:stretch/>
        </p:blipFill>
        <p:spPr bwMode="auto">
          <a:xfrm>
            <a:off x="8534399" y="4572000"/>
            <a:ext cx="714772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86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381000"/>
            <a:ext cx="10465205" cy="1200329"/>
            <a:chOff x="1508918" y="1888664"/>
            <a:chExt cx="8733709" cy="2011395"/>
          </a:xfrm>
        </p:grpSpPr>
        <p:sp>
          <p:nvSpPr>
            <p:cNvPr id="10" name="Rectangle 9"/>
            <p:cNvSpPr/>
            <p:nvPr/>
          </p:nvSpPr>
          <p:spPr>
            <a:xfrm>
              <a:off x="1508918" y="1888664"/>
              <a:ext cx="8733709" cy="2011395"/>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HÀNG XÓM CỦA TẮC KÈ</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4" y="1100715"/>
            <a:ext cx="4293005" cy="646331"/>
          </a:xfrm>
          <a:prstGeom prst="rect">
            <a:avLst/>
          </a:prstGeom>
        </p:spPr>
        <p:txBody>
          <a:bodyPr wrap="square">
            <a:spAutoFit/>
          </a:bodyPr>
          <a:lstStyle/>
          <a:p>
            <a:pPr algn="just"/>
            <a:r>
              <a:rPr lang="en-US" sz="3600" b="1" err="1">
                <a:solidFill>
                  <a:srgbClr val="0000CC"/>
                </a:solidFill>
                <a:latin typeface="Times New Roman" pitchFamily="18" charset="0"/>
                <a:cs typeface="Times New Roman" pitchFamily="18" charset="0"/>
              </a:rPr>
              <a:t>Nghe</a:t>
            </a:r>
            <a:r>
              <a:rPr lang="en-US" sz="3600" b="1">
                <a:solidFill>
                  <a:srgbClr val="0000CC"/>
                </a:solidFill>
                <a:latin typeface="Times New Roman" pitchFamily="18" charset="0"/>
                <a:cs typeface="Times New Roman" pitchFamily="18" charset="0"/>
              </a:rPr>
              <a:t> kể câu </a:t>
            </a:r>
            <a:r>
              <a:rPr lang="en-US" sz="3600" b="1" dirty="0" err="1">
                <a:solidFill>
                  <a:srgbClr val="0000CC"/>
                </a:solidFill>
                <a:latin typeface="Times New Roman" pitchFamily="18" charset="0"/>
                <a:cs typeface="Times New Roman" pitchFamily="18" charset="0"/>
              </a:rPr>
              <a:t>chuyện</a:t>
            </a:r>
            <a:r>
              <a:rPr lang="en-US" sz="3600" b="1" dirty="0">
                <a:solidFill>
                  <a:srgbClr val="0000CC"/>
                </a:solidFill>
                <a:latin typeface="Times New Roman" pitchFamily="18" charset="0"/>
                <a:cs typeface="Times New Roman" pitchFamily="18" charset="0"/>
              </a:rPr>
              <a:t>.</a:t>
            </a: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Kể chuyện - Hàng xóm của tắc kè- - Tiếng Việt 3 - Tập 1 - Kết nối tri thức -Cô Bình- 10 Phút Học Bà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23319" y="1747046"/>
            <a:ext cx="12573000" cy="7021308"/>
          </a:xfrm>
          <a:prstGeom prst="rect">
            <a:avLst/>
          </a:prstGeom>
        </p:spPr>
      </p:pic>
    </p:spTree>
    <p:extLst>
      <p:ext uri="{BB962C8B-B14F-4D97-AF65-F5344CB8AC3E}">
        <p14:creationId xmlns:p14="http://schemas.microsoft.com/office/powerpoint/2010/main" val="1230973482"/>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0A41A-30EF-7975-47C0-8E3F64EED82C}"/>
              </a:ext>
            </a:extLst>
          </p:cNvPr>
          <p:cNvSpPr>
            <a:spLocks noGrp="1"/>
          </p:cNvSpPr>
          <p:nvPr>
            <p:ph type="title"/>
          </p:nvPr>
        </p:nvSpPr>
        <p:spPr>
          <a:xfrm>
            <a:off x="842674" y="6927"/>
            <a:ext cx="14648974" cy="1524000"/>
          </a:xfrm>
        </p:spPr>
        <p:txBody>
          <a:bodyPr/>
          <a:lstStyle/>
          <a:p>
            <a:r>
              <a:rPr lang="vi-VN" sz="5400" b="1" dirty="0">
                <a:solidFill>
                  <a:srgbClr val="FF0000"/>
                </a:solidFill>
                <a:latin typeface="Times New Roman" panose="02020603050405020304" pitchFamily="18" charset="0"/>
                <a:cs typeface="Times New Roman" panose="02020603050405020304" pitchFamily="18" charset="0"/>
              </a:rPr>
              <a:t>Nghe kể lại câu chuyện</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E028B61-D1BD-56BA-7FB6-92B480BFD53E}"/>
              </a:ext>
            </a:extLst>
          </p:cNvPr>
          <p:cNvSpPr>
            <a:spLocks noGrp="1"/>
          </p:cNvSpPr>
          <p:nvPr>
            <p:ph idx="1"/>
          </p:nvPr>
        </p:nvSpPr>
        <p:spPr/>
        <p:txBody>
          <a:bodyPr/>
          <a:lstStyle/>
          <a:p>
            <a:pPr marL="0" indent="0">
              <a:buNone/>
            </a:pPr>
            <a:endParaRPr lang="en-US">
              <a:latin typeface="Times New Roman" panose="02020603050405020304" pitchFamily="18" charset="0"/>
              <a:cs typeface="Times New Roman" panose="02020603050405020304" pitchFamily="18" charset="0"/>
            </a:endParaRPr>
          </a:p>
        </p:txBody>
      </p:sp>
      <p:pic>
        <p:nvPicPr>
          <p:cNvPr id="4" name="Picture 4" descr="https://img.loigiaihay.com/picture/2022/0316/68.png">
            <a:extLst>
              <a:ext uri="{FF2B5EF4-FFF2-40B4-BE49-F238E27FC236}">
                <a16:creationId xmlns:a16="http://schemas.microsoft.com/office/drawing/2014/main" id="{2BCAF240-D0A4-BEDF-90D7-AEC3E0D676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509" b="56140"/>
          <a:stretch/>
        </p:blipFill>
        <p:spPr bwMode="auto">
          <a:xfrm>
            <a:off x="594520" y="1489101"/>
            <a:ext cx="6324934" cy="33632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img.loigiaihay.com/picture/2022/0316/68.png">
            <a:extLst>
              <a:ext uri="{FF2B5EF4-FFF2-40B4-BE49-F238E27FC236}">
                <a16:creationId xmlns:a16="http://schemas.microsoft.com/office/drawing/2014/main" id="{6F1C69DF-96D4-C057-051E-3F626CE501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625" b="56140"/>
          <a:stretch/>
        </p:blipFill>
        <p:spPr bwMode="auto">
          <a:xfrm>
            <a:off x="8036370" y="1523737"/>
            <a:ext cx="6309520" cy="33632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img.loigiaihay.com/picture/2022/0316/68.png">
            <a:extLst>
              <a:ext uri="{FF2B5EF4-FFF2-40B4-BE49-F238E27FC236}">
                <a16:creationId xmlns:a16="http://schemas.microsoft.com/office/drawing/2014/main" id="{70D49825-C0AA-C1A7-B747-0E8CFA6C68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52509"/>
          <a:stretch/>
        </p:blipFill>
        <p:spPr bwMode="auto">
          <a:xfrm>
            <a:off x="594520" y="5081342"/>
            <a:ext cx="6324934" cy="38340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img.loigiaihay.com/picture/2022/0316/68.png">
            <a:extLst>
              <a:ext uri="{FF2B5EF4-FFF2-40B4-BE49-F238E27FC236}">
                <a16:creationId xmlns:a16="http://schemas.microsoft.com/office/drawing/2014/main" id="{A825C924-9274-C898-B10C-58870BC6CB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625" t="50000"/>
          <a:stretch/>
        </p:blipFill>
        <p:spPr bwMode="auto">
          <a:xfrm>
            <a:off x="8036369" y="5081342"/>
            <a:ext cx="6309521" cy="3834058"/>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Alternate Process 7">
            <a:extLst>
              <a:ext uri="{FF2B5EF4-FFF2-40B4-BE49-F238E27FC236}">
                <a16:creationId xmlns:a16="http://schemas.microsoft.com/office/drawing/2014/main" id="{A5C89D75-24C1-8FED-22FA-D3458FD47408}"/>
              </a:ext>
            </a:extLst>
          </p:cNvPr>
          <p:cNvSpPr/>
          <p:nvPr/>
        </p:nvSpPr>
        <p:spPr>
          <a:xfrm>
            <a:off x="9890919" y="2958396"/>
            <a:ext cx="5181599" cy="1218937"/>
          </a:xfrm>
          <a:prstGeom prst="flowChartAlternateProcess">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rgbClr val="FF0000"/>
                </a:solidFill>
                <a:latin typeface="Times New Roman" panose="02020603050405020304" pitchFamily="18" charset="0"/>
                <a:cs typeface="Times New Roman" panose="02020603050405020304" pitchFamily="18" charset="0"/>
              </a:rPr>
              <a:t>Hoạt động nhóm </a:t>
            </a:r>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535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xit" presetSubtype="0" fill="hold" grpId="1" nodeType="clickEffect">
                                  <p:stCondLst>
                                    <p:cond delay="0"/>
                                  </p:stCondLst>
                                  <p:childTnLst>
                                    <p:animEffect transition="out" filter="fade">
                                      <p:cBhvr>
                                        <p:cTn id="13" dur="2000"/>
                                        <p:tgtEl>
                                          <p:spTgt spid="8"/>
                                        </p:tgtEl>
                                      </p:cBhvr>
                                    </p:animEffect>
                                    <p:anim calcmode="lin" valueType="num">
                                      <p:cBhvr>
                                        <p:cTn id="14"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2000"/>
                                        <p:tgtEl>
                                          <p:spTgt spid="8"/>
                                        </p:tgtEl>
                                        <p:attrNameLst>
                                          <p:attrName>ppt_h</p:attrName>
                                        </p:attrNameLst>
                                      </p:cBhvr>
                                      <p:tavLst>
                                        <p:tav tm="0">
                                          <p:val>
                                            <p:strVal val="ppt_h"/>
                                          </p:val>
                                        </p:tav>
                                        <p:tav tm="100000">
                                          <p:val>
                                            <p:strVal val="ppt_h"/>
                                          </p:val>
                                        </p:tav>
                                      </p:tavLst>
                                    </p:anim>
                                    <p:set>
                                      <p:cBhvr>
                                        <p:cTn id="16"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317227" y="262866"/>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dirty="0">
                  <a:solidFill>
                    <a:srgbClr val="FF0066"/>
                  </a:solidFill>
                  <a:latin typeface="Times New Roman" pitchFamily="18" charset="0"/>
                  <a:cs typeface="Times New Roman" pitchFamily="18" charset="0"/>
                </a:rPr>
                <a:t>TIẾNG VIỆT</a:t>
              </a: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57293" y="1102712"/>
            <a:ext cx="10465205" cy="1200329"/>
            <a:chOff x="1550962" y="1310399"/>
            <a:chExt cx="8733709" cy="2011395"/>
          </a:xfrm>
        </p:grpSpPr>
        <p:sp>
          <p:nvSpPr>
            <p:cNvPr id="10" name="Rectangle 9"/>
            <p:cNvSpPr/>
            <p:nvPr/>
          </p:nvSpPr>
          <p:spPr>
            <a:xfrm>
              <a:off x="1550962" y="1310399"/>
              <a:ext cx="8733709" cy="2011395"/>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HÀNG XÓM CỦA TẮC KÈ</a:t>
              </a:r>
            </a:p>
          </p:txBody>
        </p:sp>
        <p:cxnSp>
          <p:nvCxnSpPr>
            <p:cNvPr id="4" name="Straight Connector 3"/>
            <p:cNvCxnSpPr/>
            <p:nvPr/>
          </p:nvCxnSpPr>
          <p:spPr>
            <a:xfrm>
              <a:off x="1657639" y="2348417"/>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4" y="2167515"/>
            <a:ext cx="11609898" cy="646331"/>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Qua câu chuyện, em đã học được điều gì?</a:t>
            </a:r>
            <a:endParaRPr lang="en-US" sz="3600" b="1" dirty="0">
              <a:solidFill>
                <a:srgbClr val="FF0000"/>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Subtitle 11"/>
          <p:cNvSpPr>
            <a:spLocks noGrp="1"/>
          </p:cNvSpPr>
          <p:nvPr>
            <p:ph type="subTitle" idx="1"/>
          </p:nvPr>
        </p:nvSpPr>
        <p:spPr>
          <a:xfrm>
            <a:off x="612775" y="6189355"/>
            <a:ext cx="15069344" cy="2524814"/>
          </a:xfrm>
        </p:spPr>
        <p:txBody>
          <a:bodyPr/>
          <a:lstStyle/>
          <a:p>
            <a:pPr algn="just"/>
            <a:r>
              <a:rPr lang="en-US" sz="3800" b="1">
                <a:solidFill>
                  <a:srgbClr val="0000FF"/>
                </a:solidFill>
                <a:latin typeface="Times New Roman" panose="02020603050405020304" pitchFamily="18" charset="0"/>
                <a:cs typeface="Times New Roman" panose="02020603050405020304" pitchFamily="18" charset="0"/>
              </a:rPr>
              <a:t>     Bài học rút ra: Dù sống ở đâu, chúng ta cũng phải tôn trọng những người xung quanh. Ta phải giữ gìn trật tự để không làm ảnh hưởng đến người khác. Đồng thời phải biết thông cảm, chia sẻ với họ khi hõ không cố tình.</a:t>
            </a:r>
            <a:endParaRPr lang="en-US" sz="3800" b="1" dirty="0">
              <a:solidFill>
                <a:srgbClr val="0000FF"/>
              </a:solidFill>
              <a:latin typeface="Times New Roman" panose="02020603050405020304" pitchFamily="18" charset="0"/>
              <a:cs typeface="Times New Roman" panose="02020603050405020304" pitchFamily="18" charset="0"/>
            </a:endParaRPr>
          </a:p>
        </p:txBody>
      </p:sp>
      <p:pic>
        <p:nvPicPr>
          <p:cNvPr id="20"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r="52509" b="56140"/>
          <a:stretch/>
        </p:blipFill>
        <p:spPr bwMode="auto">
          <a:xfrm>
            <a:off x="518320" y="2922969"/>
            <a:ext cx="3810000" cy="30885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l="52625" b="56140"/>
          <a:stretch/>
        </p:blipFill>
        <p:spPr bwMode="auto">
          <a:xfrm>
            <a:off x="4404519" y="2922969"/>
            <a:ext cx="3800715" cy="30885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52509"/>
          <a:stretch/>
        </p:blipFill>
        <p:spPr bwMode="auto">
          <a:xfrm>
            <a:off x="8290719" y="2935669"/>
            <a:ext cx="3810001" cy="35209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l="52625" t="50000"/>
          <a:stretch/>
        </p:blipFill>
        <p:spPr bwMode="auto">
          <a:xfrm>
            <a:off x="12176919" y="2922969"/>
            <a:ext cx="3800716" cy="352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54946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8F93F-37FD-DEA7-8017-8503FE22F1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276B8F-4EDF-6323-F03A-D925E4D604E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77643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7534036" y="2021961"/>
            <a:ext cx="1639768" cy="584775"/>
          </a:xfrm>
          <a:prstGeom prst="rect">
            <a:avLst/>
          </a:prstGeom>
          <a:noFill/>
        </p:spPr>
        <p:txBody>
          <a:bodyPr wrap="square" rtlCol="0">
            <a:spAutoFit/>
          </a:bodyPr>
          <a:lstStyle/>
          <a:p>
            <a:pPr algn="dist" defTabSz="1219170" eaLnBrk="1" fontAlgn="auto" hangingPunct="1">
              <a:spcBef>
                <a:spcPts val="0"/>
              </a:spcBef>
              <a:spcAft>
                <a:spcPts val="0"/>
              </a:spcAft>
              <a:defRPr/>
            </a:pPr>
            <a:r>
              <a:rPr kumimoji="1" lang="en-US" altLang="zh-CN" sz="3200" dirty="0">
                <a:solidFill>
                  <a:prstClr val="white"/>
                </a:solidFill>
                <a:latin typeface="微软雅黑" panose="020F0502020204030204"/>
                <a:cs typeface="+mn-ea"/>
                <a:sym typeface="+mn-lt"/>
              </a:rPr>
              <a:t>LOGO</a:t>
            </a:r>
            <a:endParaRPr kumimoji="1" lang="zh-CN" altLang="en-US" sz="3200" dirty="0">
              <a:solidFill>
                <a:prstClr val="white"/>
              </a:solidFill>
              <a:latin typeface="微软雅黑" panose="020F0502020204030204"/>
              <a:cs typeface="+mn-ea"/>
              <a:sym typeface="+mn-lt"/>
            </a:endParaRPr>
          </a:p>
        </p:txBody>
      </p:sp>
      <p:pic>
        <p:nvPicPr>
          <p:cNvPr id="2" name="Picture 1">
            <a:extLst>
              <a:ext uri="{FF2B5EF4-FFF2-40B4-BE49-F238E27FC236}">
                <a16:creationId xmlns:a16="http://schemas.microsoft.com/office/drawing/2014/main" id="{E83066ED-C1B7-41DA-BB5A-DB7752AC3515}"/>
              </a:ext>
            </a:extLst>
          </p:cNvPr>
          <p:cNvPicPr>
            <a:picLocks noChangeAspect="1"/>
          </p:cNvPicPr>
          <p:nvPr/>
        </p:nvPicPr>
        <p:blipFill>
          <a:blip r:embed="rId2"/>
          <a:stretch>
            <a:fillRect/>
          </a:stretch>
        </p:blipFill>
        <p:spPr>
          <a:xfrm>
            <a:off x="2159657" y="2959771"/>
            <a:ext cx="11957324" cy="4064352"/>
          </a:xfrm>
          <a:prstGeom prst="rect">
            <a:avLst/>
          </a:prstGeom>
        </p:spPr>
      </p:pic>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g.loigiaihay.com/picture/2022/0316/6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19" y="381000"/>
            <a:ext cx="15240000" cy="845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754485"/>
      </p:ext>
    </p:extLst>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918532" y="3597"/>
            <a:ext cx="7256089" cy="2062103"/>
            <a:chOff x="4835537" y="64556"/>
            <a:chExt cx="7133654" cy="2062103"/>
          </a:xfrm>
        </p:grpSpPr>
        <p:sp>
          <p:nvSpPr>
            <p:cNvPr id="18" name="TextBox 17"/>
            <p:cNvSpPr txBox="1"/>
            <p:nvPr/>
          </p:nvSpPr>
          <p:spPr>
            <a:xfrm>
              <a:off x="4835537" y="64556"/>
              <a:ext cx="7133654" cy="2062103"/>
            </a:xfrm>
            <a:prstGeom prst="rect">
              <a:avLst/>
            </a:prstGeom>
            <a:noFill/>
          </p:spPr>
          <p:txBody>
            <a:bodyPr wrap="none" rtlCol="0">
              <a:spAutoFit/>
            </a:bodyPr>
            <a:lstStyle/>
            <a:p>
              <a:r>
                <a:rPr lang="vi-VN" sz="3200" b="1" dirty="0" smtClean="0">
                  <a:solidFill>
                    <a:srgbClr val="FF0066"/>
                  </a:solidFill>
                  <a:latin typeface="Times New Roman" pitchFamily="18" charset="0"/>
                  <a:cs typeface="Times New Roman" pitchFamily="18" charset="0"/>
                </a:rPr>
                <a:t>Thứ hai ngày 18 tháng 12 năm 2023</a:t>
              </a:r>
            </a:p>
            <a:p>
              <a:pPr algn="ctr"/>
              <a:r>
                <a:rPr lang="en-US" sz="3200" b="1" dirty="0" smtClean="0">
                  <a:solidFill>
                    <a:srgbClr val="FF0066"/>
                  </a:solidFill>
                  <a:latin typeface="Times New Roman" pitchFamily="18" charset="0"/>
                  <a:cs typeface="Times New Roman" pitchFamily="18" charset="0"/>
                </a:rPr>
                <a:t>TIẾNG VIỆT</a:t>
              </a:r>
              <a:endParaRPr lang="vi-VN" sz="3200" b="1" dirty="0" smtClean="0">
                <a:solidFill>
                  <a:srgbClr val="FF0066"/>
                </a:solidFill>
                <a:latin typeface="Times New Roman" pitchFamily="18" charset="0"/>
                <a:cs typeface="Times New Roman" pitchFamily="18" charset="0"/>
              </a:endParaRPr>
            </a:p>
            <a:p>
              <a:pPr algn="ctr"/>
              <a:endParaRPr lang="vi-VN" sz="3200" b="1" dirty="0" smtClean="0">
                <a:solidFill>
                  <a:srgbClr val="FF0066"/>
                </a:solidFill>
                <a:latin typeface="Times New Roman" pitchFamily="18" charset="0"/>
                <a:cs typeface="Times New Roman" pitchFamily="18" charset="0"/>
              </a:endParaRPr>
            </a:p>
            <a:p>
              <a:pPr algn="ctr"/>
              <a:r>
                <a:rPr lang="vi-VN" sz="3200" b="1" dirty="0" smtClean="0">
                  <a:solidFill>
                    <a:srgbClr val="FF0066"/>
                  </a:solidFill>
                  <a:latin typeface="Times New Roman" pitchFamily="18" charset="0"/>
                  <a:cs typeface="Times New Roman" pitchFamily="18" charset="0"/>
                </a:rPr>
                <a:t>Tiết 106+ 107: NGÔI NHÀ TRONG CỎ</a:t>
              </a:r>
              <a:endParaRPr lang="en-US" sz="3200" b="1" dirty="0">
                <a:solidFill>
                  <a:srgbClr val="FF0066"/>
                </a:solidFill>
                <a:latin typeface="Times New Roman" pitchFamily="18" charset="0"/>
                <a:cs typeface="Times New Roman"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563435" y="2828092"/>
            <a:ext cx="13966284" cy="1261884"/>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Đọc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trôi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chảy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toàn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ngắt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nghỉ</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đúng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chú</a:t>
            </a:r>
            <a:r>
              <a:rPr lang="en-US" sz="3800" b="1" dirty="0">
                <a:solidFill>
                  <a:srgbClr val="0000CC"/>
                </a:solidFill>
                <a:latin typeface="Times New Roman" pitchFamily="18" charset="0"/>
                <a:cs typeface="Times New Roman" pitchFamily="18" charset="0"/>
              </a:rPr>
              <a:t> ý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dài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Đọc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diễn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cảm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các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lời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thoại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với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ngữ</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điệu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phù</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hợp</a:t>
            </a:r>
            <a:r>
              <a:rPr lang="en-US" sz="3800" b="1" dirty="0">
                <a:solidFill>
                  <a:srgbClr val="0000CC"/>
                </a:solidFill>
                <a:latin typeface="Times New Roman" pitchFamily="18" charset="0"/>
                <a:cs typeface="Times New Roman" pitchFamily="18" charset="0"/>
              </a:rPr>
              <a:t>.</a:t>
            </a:r>
          </a:p>
        </p:txBody>
      </p:sp>
      <p:sp>
        <p:nvSpPr>
          <p:cNvPr id="3" name="Rectangle 2"/>
          <p:cNvSpPr/>
          <p:nvPr/>
        </p:nvSpPr>
        <p:spPr>
          <a:xfrm>
            <a:off x="1493838" y="5399452"/>
            <a:ext cx="13578681" cy="1846659"/>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đầu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đi</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tìm</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tiếng</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hát</a:t>
            </a:r>
            <a:r>
              <a:rPr lang="en-US" sz="3800" b="1" dirty="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một</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tài</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năng</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âm</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nhạc</a:t>
            </a:r>
            <a:r>
              <a:rPr lang="en-US" sz="3800" b="1" dirty="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3: </a:t>
            </a:r>
            <a:r>
              <a:rPr lang="en-US" sz="3800" b="1" dirty="0" err="1">
                <a:solidFill>
                  <a:srgbClr val="0000CC"/>
                </a:solidFill>
                <a:latin typeface="Times New Roman" pitchFamily="18" charset="0"/>
                <a:cs typeface="Times New Roman" pitchFamily="18" charset="0"/>
              </a:rPr>
              <a:t>Còn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lại</a:t>
            </a:r>
            <a:r>
              <a:rPr lang="en-US" sz="3800" b="1" dirty="0">
                <a:solidFill>
                  <a:srgbClr val="0000CC"/>
                </a:solidFill>
                <a:latin typeface="Times New Roman" pitchFamily="18" charset="0"/>
                <a:cs typeface="Times New Roman"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3. </a:t>
              </a:r>
              <a:r>
                <a:rPr lang="en-US" sz="4000" b="1" dirty="0" err="1">
                  <a:solidFill>
                    <a:srgbClr val="FF0000"/>
                  </a:solidFill>
                  <a:latin typeface="Times New Roman" pitchFamily="18" charset="0"/>
                  <a:cs typeface="Times New Roman" pitchFamily="18" charset="0"/>
                </a:rPr>
                <a:t>Luyện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đọc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tìm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hiểu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bài</a:t>
              </a:r>
              <a:r>
                <a:rPr lang="en-US" sz="4000" b="1" dirty="0">
                  <a:solidFill>
                    <a:srgbClr val="FF0000"/>
                  </a:solidFill>
                  <a:latin typeface="Times New Roman" pitchFamily="18" charset="0"/>
                  <a:cs typeface="Times New Roman" pitchFamily="18" charset="0"/>
                </a:rPr>
                <a:t>.</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204119" y="4438380"/>
            <a:ext cx="14048298" cy="1323439"/>
          </a:xfrm>
          <a:prstGeom prst="rect">
            <a:avLst/>
          </a:prstGeom>
        </p:spPr>
        <p:txBody>
          <a:bodyPr wrap="square">
            <a:spAutoFit/>
          </a:bodyPr>
          <a:lstStyle/>
          <a:p>
            <a:pPr algn="just"/>
            <a:r>
              <a:rPr lang="en-US" sz="4000" b="1">
                <a:solidFill>
                  <a:srgbClr val="0000FF"/>
                </a:solidFill>
                <a:latin typeface="Times New Roman" panose="02020603050405020304" pitchFamily="18" charset="0"/>
                <a:cs typeface="Times New Roman" panose="02020603050405020304" pitchFamily="18" charset="0"/>
              </a:rPr>
              <a:t>Chỉ </a:t>
            </a:r>
            <a:r>
              <a:rPr lang="en-US" sz="4000" b="1" dirty="0" err="1">
                <a:solidFill>
                  <a:srgbClr val="0000FF"/>
                </a:solidFill>
                <a:latin typeface="Times New Roman" panose="02020603050405020304" pitchFamily="18" charset="0"/>
                <a:cs typeface="Times New Roman" panose="02020603050405020304" pitchFamily="18" charset="0"/>
              </a:rPr>
              <a:t>chốc</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lát</a:t>
            </a:r>
            <a:r>
              <a:rPr lang="en-US" sz="4000" b="1" dirty="0">
                <a:solidFill>
                  <a:srgbClr val="0000FF"/>
                </a:solidFill>
                <a:latin typeface="Times New Roman" panose="02020603050405020304" pitchFamily="18" charset="0"/>
                <a:cs typeface="Times New Roman" panose="02020603050405020304" pitchFamily="18" charset="0"/>
              </a:rPr>
              <a:t>,</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ngôi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nhà</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xinh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xắn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đất</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đã</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được</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xây</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xong</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dưới</a:t>
            </a:r>
            <a:r>
              <a:rPr lang="en-US" sz="4000" b="1" dirty="0">
                <a:solidFill>
                  <a:srgbClr val="0000FF"/>
                </a:solidFill>
                <a:latin typeface="Times New Roman" panose="02020603050405020304" pitchFamily="18" charset="0"/>
                <a:cs typeface="Times New Roman" panose="02020603050405020304" pitchFamily="18" charset="0"/>
              </a:rPr>
              <a:t> ô </a:t>
            </a:r>
            <a:r>
              <a:rPr lang="en-US" sz="4000" b="1" dirty="0" err="1">
                <a:solidFill>
                  <a:srgbClr val="0000FF"/>
                </a:solidFill>
                <a:latin typeface="Times New Roman" panose="02020603050405020304" pitchFamily="18" charset="0"/>
                <a:cs typeface="Times New Roman" panose="02020603050405020304" pitchFamily="18" charset="0"/>
              </a:rPr>
              <a:t>nấm</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giữa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vùng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cỏ</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xanh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err="1">
                <a:solidFill>
                  <a:srgbClr val="0000FF"/>
                </a:solidFill>
                <a:latin typeface="Times New Roman" panose="02020603050405020304" pitchFamily="18" charset="0"/>
                <a:cs typeface="Times New Roman" panose="02020603050405020304" pitchFamily="18" charset="0"/>
              </a:rPr>
              <a:t>tươi</a:t>
            </a:r>
            <a:r>
              <a:rPr lang="en-US" sz="4000" b="1">
                <a:solidFill>
                  <a:srgbClr val="0000FF"/>
                </a:solidFill>
                <a:latin typeface="Times New Roman" panose="02020603050405020304" pitchFamily="18" charset="0"/>
                <a:cs typeface="Times New Roman" panose="02020603050405020304" pitchFamily="18" charset="0"/>
              </a:rPr>
              <a:t>.</a:t>
            </a:r>
            <a:r>
              <a:rPr lang="en-US" sz="4000" b="1">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2423319" y="3077886"/>
            <a:ext cx="2973906"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nhảy</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x</a:t>
            </a:r>
            <a:r>
              <a:rPr lang="en-US" sz="4000" b="1" i="1" dirty="0" err="1">
                <a:solidFill>
                  <a:srgbClr val="0000CC"/>
                </a:solidFill>
                <a:latin typeface="Times New Roman" pitchFamily="18" charset="0"/>
                <a:cs typeface="Times New Roman" pitchFamily="18" charset="0"/>
              </a:rPr>
              <a:t>a</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2" name="Rectangle 21"/>
          <p:cNvSpPr/>
          <p:nvPr/>
        </p:nvSpPr>
        <p:spPr>
          <a:xfrm>
            <a:off x="4593567" y="3078575"/>
            <a:ext cx="2171701"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vang</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l</a:t>
            </a:r>
            <a:r>
              <a:rPr lang="en-US" sz="4000" b="1" i="1" dirty="0" err="1">
                <a:solidFill>
                  <a:srgbClr val="0000CC"/>
                </a:solidFill>
                <a:latin typeface="Times New Roman" pitchFamily="18" charset="0"/>
                <a:cs typeface="Times New Roman" pitchFamily="18" charset="0"/>
              </a:rPr>
              <a:t>ên</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6736332" y="3077886"/>
            <a:ext cx="2391109"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r</a:t>
            </a:r>
            <a:r>
              <a:rPr lang="en-US" sz="4000" b="1" i="1" dirty="0" err="1">
                <a:solidFill>
                  <a:srgbClr val="0000CC"/>
                </a:solidFill>
                <a:latin typeface="Times New Roman" pitchFamily="18" charset="0"/>
                <a:cs typeface="Times New Roman" pitchFamily="18" charset="0"/>
              </a:rPr>
              <a:t>ủ</a:t>
            </a:r>
            <a:r>
              <a:rPr lang="en-US" sz="4000" b="1" i="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nhau</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19" name="Rectangle 18"/>
          <p:cNvSpPr/>
          <p:nvPr/>
        </p:nvSpPr>
        <p:spPr>
          <a:xfrm>
            <a:off x="8948144" y="3088953"/>
            <a:ext cx="2391109"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ch</a:t>
            </a:r>
            <a:r>
              <a:rPr lang="en-US" sz="4000" b="1" i="1" dirty="0" err="1">
                <a:solidFill>
                  <a:srgbClr val="FF0000"/>
                </a:solidFill>
                <a:latin typeface="Times New Roman" pitchFamily="18" charset="0"/>
                <a:cs typeface="Times New Roman" pitchFamily="18" charset="0"/>
              </a:rPr>
              <a:t>ốc</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l</a:t>
            </a:r>
            <a:r>
              <a:rPr lang="en-US" sz="4000" b="1" i="1" dirty="0" err="1">
                <a:solidFill>
                  <a:srgbClr val="0000CC"/>
                </a:solidFill>
                <a:latin typeface="Times New Roman" pitchFamily="18" charset="0"/>
                <a:cs typeface="Times New Roman" pitchFamily="18" charset="0"/>
              </a:rPr>
              <a:t>át</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4" name="Rectangle 23"/>
          <p:cNvSpPr/>
          <p:nvPr/>
        </p:nvSpPr>
        <p:spPr>
          <a:xfrm>
            <a:off x="11040404" y="3050247"/>
            <a:ext cx="2391109"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v</a:t>
            </a:r>
            <a:r>
              <a:rPr lang="en-US" sz="4000" b="1" i="1" dirty="0" err="1">
                <a:solidFill>
                  <a:srgbClr val="0000CC"/>
                </a:solidFill>
                <a:latin typeface="Times New Roman" pitchFamily="18" charset="0"/>
                <a:cs typeface="Times New Roman" pitchFamily="18" charset="0"/>
              </a:rPr>
              <a:t>ùng</a:t>
            </a:r>
            <a:r>
              <a:rPr lang="en-US" sz="4000" b="1" i="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cỏ</a:t>
            </a:r>
            <a:endParaRPr lang="en-US" sz="4000" b="1" dirty="0">
              <a:solidFill>
                <a:srgbClr val="0000CC"/>
              </a:solidFill>
              <a:latin typeface="Times New Roman" pitchFamily="18" charset="0"/>
              <a:cs typeface="Times New Roman" pitchFamily="18" charset="0"/>
            </a:endParaRPr>
          </a:p>
        </p:txBody>
      </p:sp>
      <p:sp>
        <p:nvSpPr>
          <p:cNvPr id="25" name="Rectangle 24"/>
          <p:cNvSpPr/>
          <p:nvPr/>
        </p:nvSpPr>
        <p:spPr>
          <a:xfrm>
            <a:off x="1164566" y="6073914"/>
            <a:ext cx="3457424" cy="707886"/>
          </a:xfrm>
          <a:prstGeom prst="rect">
            <a:avLst/>
          </a:prstGeom>
        </p:spPr>
        <p:txBody>
          <a:bodyPr wrap="square">
            <a:spAutoFit/>
          </a:bodyPr>
          <a:lstStyle/>
          <a:p>
            <a:pPr algn="just"/>
            <a:r>
              <a:rPr lang="en-US" sz="4000" b="1" u="sng">
                <a:solidFill>
                  <a:srgbClr val="FF0000"/>
                </a:solidFill>
                <a:latin typeface="Times New Roman" panose="02020603050405020304" pitchFamily="18" charset="0"/>
                <a:cs typeface="Times New Roman" panose="02020603050405020304" pitchFamily="18" charset="0"/>
              </a:rPr>
              <a:t>Giải nghĩa từ:</a:t>
            </a:r>
            <a:endParaRPr lang="en-US" sz="4000" b="1" u="sng" dirty="0">
              <a:solidFill>
                <a:srgbClr val="FF0000"/>
              </a:solidFill>
              <a:latin typeface="Times New Roman" panose="02020603050405020304" pitchFamily="18" charset="0"/>
              <a:cs typeface="Times New Roman" panose="02020603050405020304" pitchFamily="18" charset="0"/>
            </a:endParaRPr>
          </a:p>
        </p:txBody>
      </p:sp>
      <p:sp>
        <p:nvSpPr>
          <p:cNvPr id="26" name="Rectangle 25">
            <a:hlinkClick r:id="rId2" action="ppaction://hlinkpres?slideindex=1&amp;slidetitle="/>
          </p:cNvPr>
          <p:cNvSpPr/>
          <p:nvPr/>
        </p:nvSpPr>
        <p:spPr>
          <a:xfrm>
            <a:off x="2408179" y="7162800"/>
            <a:ext cx="1691540" cy="707886"/>
          </a:xfrm>
          <a:prstGeom prst="rect">
            <a:avLst/>
          </a:prstGeom>
        </p:spPr>
        <p:txBody>
          <a:bodyPr wrap="square">
            <a:spAutoFit/>
          </a:bodyPr>
          <a:lstStyle/>
          <a:p>
            <a:pPr algn="just"/>
            <a:r>
              <a:rPr lang="en-US" sz="4000" b="1">
                <a:solidFill>
                  <a:srgbClr val="0000FF"/>
                </a:solidFill>
                <a:latin typeface="Times New Roman" panose="02020603050405020304" pitchFamily="18" charset="0"/>
                <a:cs typeface="Times New Roman" panose="02020603050405020304" pitchFamily="18" charset="0"/>
              </a:rPr>
              <a:t>tràng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7" name="Rectangle 26">
            <a:hlinkClick r:id="rId3" action="ppaction://hlinkpres?slideindex=1&amp;slidetitle="/>
          </p:cNvPr>
          <p:cNvSpPr/>
          <p:nvPr/>
        </p:nvSpPr>
        <p:spPr>
          <a:xfrm>
            <a:off x="4910138" y="7146786"/>
            <a:ext cx="3457424" cy="707886"/>
          </a:xfrm>
          <a:prstGeom prst="rect">
            <a:avLst/>
          </a:prstGeom>
        </p:spPr>
        <p:txBody>
          <a:bodyPr wrap="square">
            <a:spAutoFit/>
          </a:bodyPr>
          <a:lstStyle/>
          <a:p>
            <a:pPr algn="just"/>
            <a:r>
              <a:rPr lang="en-US" sz="4000" b="1">
                <a:solidFill>
                  <a:srgbClr val="0000FF"/>
                </a:solidFill>
                <a:latin typeface="Times New Roman" panose="02020603050405020304" pitchFamily="18" charset="0"/>
                <a:cs typeface="Times New Roman" panose="02020603050405020304" pitchFamily="18" charset="0"/>
              </a:rPr>
              <a:t>Nghểnh đầu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8" name="Rectangle 27">
            <a:hlinkClick r:id="rId4" action="ppaction://hlinkpres?slideindex=1&amp;slidetitle="/>
          </p:cNvPr>
          <p:cNvSpPr/>
          <p:nvPr/>
        </p:nvSpPr>
        <p:spPr>
          <a:xfrm>
            <a:off x="8904430" y="7146786"/>
            <a:ext cx="3457424" cy="707886"/>
          </a:xfrm>
          <a:prstGeom prst="rect">
            <a:avLst/>
          </a:prstGeom>
        </p:spPr>
        <p:txBody>
          <a:bodyPr wrap="square">
            <a:spAutoFit/>
          </a:bodyPr>
          <a:lstStyle/>
          <a:p>
            <a:pPr algn="just"/>
            <a:r>
              <a:rPr lang="en-US" sz="4000" b="1">
                <a:solidFill>
                  <a:srgbClr val="0000FF"/>
                </a:solidFill>
                <a:latin typeface="Times New Roman" panose="02020603050405020304" pitchFamily="18" charset="0"/>
                <a:cs typeface="Times New Roman" panose="02020603050405020304" pitchFamily="18" charset="0"/>
              </a:rPr>
              <a:t>Láng giềng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4918532" y="3597"/>
            <a:ext cx="7287316" cy="1646605"/>
          </a:xfrm>
          <a:prstGeom prst="rect">
            <a:avLst/>
          </a:prstGeom>
          <a:noFill/>
        </p:spPr>
        <p:txBody>
          <a:bodyPr wrap="none" rtlCol="0">
            <a:spAutoFit/>
          </a:bodyPr>
          <a:lstStyle/>
          <a:p>
            <a:r>
              <a:rPr lang="vi-VN" sz="3200" b="1" dirty="0" smtClean="0">
                <a:solidFill>
                  <a:srgbClr val="FF0066"/>
                </a:solidFill>
                <a:latin typeface="Times New Roman" pitchFamily="18" charset="0"/>
                <a:cs typeface="Times New Roman" pitchFamily="18" charset="0"/>
              </a:rPr>
              <a:t>Thứ hai ngày 18 tháng 12 năm 2023</a:t>
            </a:r>
          </a:p>
          <a:p>
            <a:pPr algn="ctr"/>
            <a:r>
              <a:rPr lang="en-US" sz="3200" b="1" u="sng" dirty="0" smtClean="0">
                <a:solidFill>
                  <a:srgbClr val="FF0066"/>
                </a:solidFill>
                <a:latin typeface="Times New Roman" pitchFamily="18" charset="0"/>
                <a:cs typeface="Times New Roman" pitchFamily="18" charset="0"/>
              </a:rPr>
              <a:t>TIẾNG VIỆT</a:t>
            </a:r>
            <a:endParaRPr lang="vi-VN" sz="800" b="1" u="sng" dirty="0">
              <a:solidFill>
                <a:srgbClr val="FF0066"/>
              </a:solidFill>
              <a:latin typeface="Times New Roman" pitchFamily="18" charset="0"/>
              <a:cs typeface="Times New Roman" pitchFamily="18" charset="0"/>
            </a:endParaRPr>
          </a:p>
          <a:p>
            <a:pPr algn="ctr"/>
            <a:endParaRPr lang="vi-VN" sz="500" b="1" dirty="0" smtClean="0">
              <a:solidFill>
                <a:srgbClr val="FF0066"/>
              </a:solidFill>
              <a:latin typeface="Times New Roman" pitchFamily="18" charset="0"/>
              <a:cs typeface="Times New Roman" pitchFamily="18" charset="0"/>
            </a:endParaRPr>
          </a:p>
          <a:p>
            <a:pPr algn="ctr"/>
            <a:r>
              <a:rPr lang="vi-VN" sz="3200" b="1" dirty="0" smtClean="0">
                <a:solidFill>
                  <a:srgbClr val="FF0066"/>
                </a:solidFill>
                <a:latin typeface="Times New Roman" pitchFamily="18" charset="0"/>
                <a:cs typeface="Times New Roman" pitchFamily="18" charset="0"/>
              </a:rPr>
              <a:t>Tiết 106+ 107: NGÔI NHÀ TRONG CỎ</a:t>
            </a:r>
            <a:endParaRPr lang="en-US" sz="3200" b="1"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ppt_x"/>
                                          </p:val>
                                        </p:tav>
                                        <p:tav tm="100000">
                                          <p:val>
                                            <p:strVal val="#ppt_x"/>
                                          </p:val>
                                        </p:tav>
                                      </p:tavLst>
                                    </p:anim>
                                    <p:anim calcmode="lin" valueType="num">
                                      <p:cBhvr additive="base">
                                        <p:cTn id="5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23" grpId="0"/>
      <p:bldP spid="19" grpId="0"/>
      <p:bldP spid="24" grpId="0"/>
      <p:bldP spid="25" grpId="0"/>
      <p:bldP spid="26"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itchFamily="18" charset="0"/>
                <a:cs typeface="Times New Roman" pitchFamily="18" charset="0"/>
              </a:rPr>
              <a:t>Vào</a:t>
            </a:r>
            <a:r>
              <a:rPr lang="en-US" sz="3600" b="1" dirty="0">
                <a:solidFill>
                  <a:srgbClr val="FF0000"/>
                </a:solidFill>
                <a:latin typeface="Times New Roman" pitchFamily="18" charset="0"/>
                <a:cs typeface="Times New Roman" pitchFamily="18" charset="0"/>
              </a:rPr>
              <a:t> sang </a:t>
            </a:r>
            <a:r>
              <a:rPr lang="en-US" sz="3600" b="1" dirty="0" err="1">
                <a:solidFill>
                  <a:srgbClr val="FF0000"/>
                </a:solidFill>
                <a:latin typeface="Times New Roman" pitchFamily="18" charset="0"/>
                <a:cs typeface="Times New Roman" pitchFamily="18" charset="0"/>
              </a:rPr>
              <a:t>sớm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chuyện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xảy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khiến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bén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chuồn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chuồn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chú</a:t>
            </a:r>
            <a:r>
              <a:rPr lang="en-US" sz="3600" b="1" dirty="0">
                <a:solidFill>
                  <a:srgbClr val="FF0000"/>
                </a:solidFill>
                <a:latin typeface="Times New Roman" pitchFamily="18" charset="0"/>
                <a:cs typeface="Times New Roman" pitchFamily="18" charset="0"/>
              </a:rPr>
              <a:t> ý?</a:t>
            </a:r>
          </a:p>
        </p:txBody>
      </p:sp>
      <p:sp>
        <p:nvSpPr>
          <p:cNvPr id="12" name="Rectangle 11"/>
          <p:cNvSpPr/>
          <p:nvPr/>
        </p:nvSpPr>
        <p:spPr>
          <a:xfrm>
            <a:off x="5532914" y="3881183"/>
            <a:ext cx="10149205" cy="2308324"/>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 Vào sáng sớm, một âm thanh vang lên từ đâu không rõ khiến cào cào, nhái bén, chuồn chuồn chú ý.</a:t>
            </a:r>
            <a:endParaRPr lang="en-US" sz="3600" b="1" dirty="0">
              <a:solidFill>
                <a:srgbClr val="0000CC"/>
              </a:solidFill>
              <a:latin typeface="Times New Roman" panose="02020603050405020304" pitchFamily="18" charset="0"/>
              <a:cs typeface="Times New Roman" panose="02020603050405020304" pitchFamily="18" charset="0"/>
            </a:endParaRPr>
          </a:p>
          <a:p>
            <a:pPr algn="just"/>
            <a:r>
              <a:rPr lang="nl-NL" sz="3600" b="1" dirty="0">
                <a:solidFill>
                  <a:srgbClr val="0000CC"/>
                </a:solidFill>
                <a:latin typeface="Times New Roman" panose="02020603050405020304" pitchFamily="18" charset="0"/>
                <a:cs typeface="Times New Roman" panose="02020603050405020304" pitchFamily="18" charset="0"/>
              </a:rPr>
              <a:t> </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5532914" y="5943600"/>
            <a:ext cx="10233818"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phát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hiện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điều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p>
        </p:txBody>
      </p:sp>
      <p:sp>
        <p:nvSpPr>
          <p:cNvPr id="41" name="Rectangle 40"/>
          <p:cNvSpPr/>
          <p:nvPr/>
        </p:nvSpPr>
        <p:spPr>
          <a:xfrm>
            <a:off x="5646896" y="6781524"/>
            <a:ext cx="10210801" cy="1200329"/>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+Các bạn phát hiện ra dế than vừa xây nhà vừa hát.</a:t>
            </a:r>
            <a:endParaRPr lang="en-US" sz="3600" b="1" dirty="0">
              <a:solidFill>
                <a:srgbClr val="0000CC"/>
              </a:solidFill>
              <a:latin typeface="Times New Roman" pitchFamily="18" charset="0"/>
              <a:cs typeface="Times New Roman" pitchFamily="18" charset="0"/>
            </a:endParaRPr>
          </a:p>
        </p:txBody>
      </p:sp>
      <p:cxnSp>
        <p:nvCxnSpPr>
          <p:cNvPr id="33" name="Straight Connector 32"/>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4" name="Rectangle 33"/>
          <p:cNvSpPr/>
          <p:nvPr/>
        </p:nvSpPr>
        <p:spPr>
          <a:xfrm>
            <a:off x="556080" y="2590852"/>
            <a:ext cx="2511476"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nhảy</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x</a:t>
            </a:r>
            <a:r>
              <a:rPr lang="en-US" sz="3600" b="1" i="1" dirty="0" err="1">
                <a:solidFill>
                  <a:srgbClr val="0000CC"/>
                </a:solidFill>
                <a:latin typeface="Times New Roman" pitchFamily="18" charset="0"/>
                <a:cs typeface="Times New Roman" pitchFamily="18" charset="0"/>
              </a:rPr>
              <a:t>a</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2881201" y="2636696"/>
            <a:ext cx="2044149" cy="646331"/>
          </a:xfrm>
          <a:prstGeom prst="rect">
            <a:avLst/>
          </a:prstGeom>
        </p:spPr>
        <p:txBody>
          <a:bodyPr wrap="none">
            <a:spAutoFit/>
          </a:bodyPr>
          <a:lstStyle/>
          <a:p>
            <a:pPr algn="just"/>
            <a:r>
              <a:rPr lang="en-US" sz="3600" b="1" i="1" dirty="0" err="1">
                <a:solidFill>
                  <a:srgbClr val="FF0000"/>
                </a:solidFill>
                <a:latin typeface="Times New Roman" pitchFamily="18" charset="0"/>
                <a:cs typeface="Times New Roman" pitchFamily="18" charset="0"/>
              </a:rPr>
              <a:t>v</a:t>
            </a:r>
            <a:r>
              <a:rPr lang="en-US" sz="3600" b="1" i="1" dirty="0" err="1">
                <a:solidFill>
                  <a:srgbClr val="0000CC"/>
                </a:solidFill>
                <a:latin typeface="Times New Roman" pitchFamily="18" charset="0"/>
                <a:cs typeface="Times New Roman" pitchFamily="18" charset="0"/>
              </a:rPr>
              <a:t>ang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ên</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450383" y="3178648"/>
            <a:ext cx="239110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ủ</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nhau</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358933" y="4406705"/>
            <a:ext cx="5036186" cy="2862322"/>
          </a:xfrm>
          <a:prstGeom prst="rect">
            <a:avLst/>
          </a:prstGeom>
        </p:spPr>
        <p:txBody>
          <a:bodyPr wrap="square">
            <a:spAutoFit/>
          </a:bodyPr>
          <a:lstStyle/>
          <a:p>
            <a:pPr algn="just"/>
            <a:r>
              <a:rPr lang="en-US" sz="3600" b="1">
                <a:solidFill>
                  <a:srgbClr val="0000FF"/>
                </a:solidFill>
                <a:latin typeface="Times New Roman" panose="02020603050405020304" pitchFamily="18" charset="0"/>
                <a:cs typeface="Times New Roman" panose="02020603050405020304" pitchFamily="18" charset="0"/>
              </a:rPr>
              <a:t>Chỉ </a:t>
            </a:r>
            <a:r>
              <a:rPr lang="en-US" sz="3600" b="1" dirty="0" err="1">
                <a:solidFill>
                  <a:srgbClr val="0000FF"/>
                </a:solidFill>
                <a:latin typeface="Times New Roman" panose="02020603050405020304" pitchFamily="18" charset="0"/>
                <a:cs typeface="Times New Roman" panose="02020603050405020304" pitchFamily="18" charset="0"/>
              </a:rPr>
              <a:t>chốc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lát</a:t>
            </a:r>
            <a:r>
              <a:rPr lang="en-US" sz="3600" b="1" dirty="0">
                <a:solidFill>
                  <a:srgbClr val="0000FF"/>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ngôi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xinh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xắn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đã</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xong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dưới</a:t>
            </a:r>
            <a:r>
              <a:rPr lang="en-US" sz="3600" b="1" dirty="0">
                <a:solidFill>
                  <a:srgbClr val="0000FF"/>
                </a:solidFill>
                <a:latin typeface="Times New Roman" panose="02020603050405020304" pitchFamily="18" charset="0"/>
                <a:cs typeface="Times New Roman" panose="02020603050405020304" pitchFamily="18" charset="0"/>
              </a:rPr>
              <a:t> ô </a:t>
            </a:r>
            <a:r>
              <a:rPr lang="en-US" sz="3600" b="1" dirty="0" err="1">
                <a:solidFill>
                  <a:srgbClr val="0000FF"/>
                </a:solidFill>
                <a:latin typeface="Times New Roman" panose="02020603050405020304" pitchFamily="18" charset="0"/>
                <a:cs typeface="Times New Roman" panose="02020603050405020304" pitchFamily="18" charset="0"/>
              </a:rPr>
              <a:t>nấm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giữa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vùng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cỏ</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xanh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tươi</a:t>
            </a:r>
            <a:r>
              <a:rPr lang="en-US" sz="3600" b="1">
                <a:solidFill>
                  <a:srgbClr val="0000FF"/>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2625407" y="3217097"/>
            <a:ext cx="239110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ch</a:t>
            </a:r>
            <a:r>
              <a:rPr lang="en-US" sz="3600" b="1" i="1" dirty="0" err="1">
                <a:solidFill>
                  <a:srgbClr val="0000CC"/>
                </a:solidFill>
                <a:latin typeface="Times New Roman" pitchFamily="18" charset="0"/>
                <a:cs typeface="Times New Roman" pitchFamily="18" charset="0"/>
              </a:rPr>
              <a:t>ốc</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lát</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450382" y="3759049"/>
            <a:ext cx="2391109" cy="646331"/>
          </a:xfrm>
          <a:prstGeom prst="rect">
            <a:avLst/>
          </a:prstGeom>
        </p:spPr>
        <p:txBody>
          <a:bodyPr wrap="square">
            <a:spAutoFit/>
          </a:bodyPr>
          <a:lstStyle/>
          <a:p>
            <a:pPr algn="just"/>
            <a:r>
              <a:rPr lang="en-US" sz="3600" b="1" i="1" err="1">
                <a:solidFill>
                  <a:srgbClr val="FF0000"/>
                </a:solidFill>
                <a:latin typeface="Times New Roman" pitchFamily="18" charset="0"/>
                <a:cs typeface="Times New Roman" pitchFamily="18" charset="0"/>
              </a:rPr>
              <a:t>v</a:t>
            </a:r>
            <a:r>
              <a:rPr lang="en-US" sz="3600" b="1" i="1" err="1">
                <a:solidFill>
                  <a:srgbClr val="0000CC"/>
                </a:solidFill>
                <a:latin typeface="Times New Roman" pitchFamily="18" charset="0"/>
                <a:cs typeface="Times New Roman" pitchFamily="18" charset="0"/>
              </a:rPr>
              <a:t>ùng</a:t>
            </a:r>
            <a:r>
              <a:rPr lang="en-US" sz="3600" b="1" i="1">
                <a:solidFill>
                  <a:srgbClr val="0000CC"/>
                </a:solidFill>
                <a:latin typeface="Times New Roman" pitchFamily="18" charset="0"/>
                <a:cs typeface="Times New Roman" pitchFamily="18" charset="0"/>
              </a:rPr>
              <a:t> cỏ </a:t>
            </a:r>
            <a:endParaRPr lang="en-US" sz="3600" b="1" dirty="0">
              <a:solidFill>
                <a:srgbClr val="0000CC"/>
              </a:solidFill>
              <a:latin typeface="Times New Roman" pitchFamily="18" charset="0"/>
              <a:cs typeface="Times New Roman" pitchFamily="18" charset="0"/>
            </a:endParaRPr>
          </a:p>
        </p:txBody>
      </p:sp>
      <p:sp>
        <p:nvSpPr>
          <p:cNvPr id="23" name="TextBox 22"/>
          <p:cNvSpPr txBox="1"/>
          <p:nvPr/>
        </p:nvSpPr>
        <p:spPr>
          <a:xfrm>
            <a:off x="4918532" y="3597"/>
            <a:ext cx="7287316" cy="1646605"/>
          </a:xfrm>
          <a:prstGeom prst="rect">
            <a:avLst/>
          </a:prstGeom>
          <a:noFill/>
        </p:spPr>
        <p:txBody>
          <a:bodyPr wrap="none" rtlCol="0">
            <a:spAutoFit/>
          </a:bodyPr>
          <a:lstStyle/>
          <a:p>
            <a:r>
              <a:rPr lang="vi-VN" sz="3200" b="1" dirty="0" smtClean="0">
                <a:solidFill>
                  <a:srgbClr val="FF0066"/>
                </a:solidFill>
                <a:latin typeface="Times New Roman" pitchFamily="18" charset="0"/>
                <a:cs typeface="Times New Roman" pitchFamily="18" charset="0"/>
              </a:rPr>
              <a:t>Thứ hai ngày 18 tháng 12 năm 2023</a:t>
            </a:r>
          </a:p>
          <a:p>
            <a:pPr algn="ctr"/>
            <a:r>
              <a:rPr lang="en-US" sz="3200" b="1" u="sng" dirty="0" smtClean="0">
                <a:solidFill>
                  <a:srgbClr val="FF0066"/>
                </a:solidFill>
                <a:latin typeface="Times New Roman" pitchFamily="18" charset="0"/>
                <a:cs typeface="Times New Roman" pitchFamily="18" charset="0"/>
              </a:rPr>
              <a:t>TIẾNG VIỆT</a:t>
            </a:r>
            <a:endParaRPr lang="vi-VN" sz="800" b="1" u="sng" dirty="0">
              <a:solidFill>
                <a:srgbClr val="FF0066"/>
              </a:solidFill>
              <a:latin typeface="Times New Roman" pitchFamily="18" charset="0"/>
              <a:cs typeface="Times New Roman" pitchFamily="18" charset="0"/>
            </a:endParaRPr>
          </a:p>
          <a:p>
            <a:pPr algn="ctr"/>
            <a:endParaRPr lang="vi-VN" sz="500" b="1" dirty="0" smtClean="0">
              <a:solidFill>
                <a:srgbClr val="FF0066"/>
              </a:solidFill>
              <a:latin typeface="Times New Roman" pitchFamily="18" charset="0"/>
              <a:cs typeface="Times New Roman" pitchFamily="18" charset="0"/>
            </a:endParaRPr>
          </a:p>
          <a:p>
            <a:pPr algn="ctr"/>
            <a:r>
              <a:rPr lang="vi-VN" sz="3200" b="1" dirty="0" smtClean="0">
                <a:solidFill>
                  <a:srgbClr val="FF0066"/>
                </a:solidFill>
                <a:latin typeface="Times New Roman" pitchFamily="18" charset="0"/>
                <a:cs typeface="Times New Roman" pitchFamily="18" charset="0"/>
              </a:rPr>
              <a:t>Tiết 106+ 107: NGÔI NHÀ TRONG CỎ</a:t>
            </a:r>
            <a:endParaRPr lang="en-US" sz="3200" b="1"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85474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Chi </a:t>
            </a:r>
            <a:r>
              <a:rPr lang="en-US" sz="3600" b="1" dirty="0" err="1">
                <a:solidFill>
                  <a:srgbClr val="FF0000"/>
                </a:solidFill>
                <a:latin typeface="Times New Roman" pitchFamily="18" charset="0"/>
                <a:cs typeface="Times New Roman" pitchFamily="18" charset="0"/>
              </a:rPr>
              <a:t>tiết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thấy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cuộc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gặp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gỡ</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với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dế</a:t>
            </a:r>
            <a:r>
              <a:rPr lang="en-US" sz="3600" b="1" dirty="0">
                <a:solidFill>
                  <a:srgbClr val="FF0000"/>
                </a:solidFill>
                <a:latin typeface="Times New Roman" pitchFamily="18" charset="0"/>
                <a:cs typeface="Times New Roman" pitchFamily="18" charset="0"/>
              </a:rPr>
              <a:t> than </a:t>
            </a:r>
            <a:r>
              <a:rPr lang="en-US" sz="3600" b="1" dirty="0" err="1">
                <a:solidFill>
                  <a:srgbClr val="FF0000"/>
                </a:solidFill>
                <a:latin typeface="Times New Roman" pitchFamily="18" charset="0"/>
                <a:cs typeface="Times New Roman" pitchFamily="18" charset="0"/>
              </a:rPr>
              <a:t>rất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thân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mật</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600701" y="4406705"/>
            <a:ext cx="10149205" cy="3970318"/>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 Khi đế than vừa dứt lời hát, các bạn đã vỗ tay rất to thể hiện sự thán phục đối với dế than. Sau đó các bạn đã tự giới thiệu mình để làm quen với dế than. Các bạn khen ngợi dế than hát rất hay, là một tài năng âm nhạc.Còn dế than khiêm tốn chỉ nhận mình là một thợ đào đất. .</a:t>
            </a:r>
            <a:endParaRPr lang="en-US" sz="3600" b="1" dirty="0">
              <a:solidFill>
                <a:srgbClr val="0000CC"/>
              </a:solidFill>
              <a:latin typeface="Times New Roman" panose="02020603050405020304" pitchFamily="18" charset="0"/>
              <a:cs typeface="Times New Roman" panose="02020603050405020304" pitchFamily="18" charset="0"/>
            </a:endParaRPr>
          </a:p>
          <a:p>
            <a:pPr algn="just"/>
            <a:r>
              <a:rPr lang="nl-NL" sz="3600" b="1" dirty="0">
                <a:solidFill>
                  <a:srgbClr val="0000CC"/>
                </a:solidFill>
                <a:latin typeface="Times New Roman" panose="02020603050405020304" pitchFamily="18" charset="0"/>
                <a:cs typeface="Times New Roman" panose="02020603050405020304" pitchFamily="18" charset="0"/>
              </a:rPr>
              <a:t> </a:t>
            </a:r>
            <a:endParaRPr lang="en-US" sz="3600" dirty="0">
              <a:solidFill>
                <a:srgbClr val="0000FF"/>
              </a:solidFill>
              <a:latin typeface="Times New Roman" panose="02020603050405020304" pitchFamily="18" charset="0"/>
              <a:cs typeface="Times New Roman" panose="02020603050405020304" pitchFamily="18" charset="0"/>
            </a:endParaRPr>
          </a:p>
        </p:txBody>
      </p:sp>
      <p:cxnSp>
        <p:nvCxnSpPr>
          <p:cNvPr id="33" name="Straight Connector 32"/>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4" name="Rectangle 33"/>
          <p:cNvSpPr/>
          <p:nvPr/>
        </p:nvSpPr>
        <p:spPr>
          <a:xfrm>
            <a:off x="556080" y="2590852"/>
            <a:ext cx="2511476"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nhảy</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x</a:t>
            </a:r>
            <a:r>
              <a:rPr lang="en-US" sz="3600" b="1" i="1" dirty="0" err="1">
                <a:solidFill>
                  <a:srgbClr val="0000CC"/>
                </a:solidFill>
                <a:latin typeface="Times New Roman" pitchFamily="18" charset="0"/>
                <a:cs typeface="Times New Roman" pitchFamily="18" charset="0"/>
              </a:rPr>
              <a:t>a</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2881201" y="2636696"/>
            <a:ext cx="2044149" cy="646331"/>
          </a:xfrm>
          <a:prstGeom prst="rect">
            <a:avLst/>
          </a:prstGeom>
        </p:spPr>
        <p:txBody>
          <a:bodyPr wrap="none">
            <a:spAutoFit/>
          </a:bodyPr>
          <a:lstStyle/>
          <a:p>
            <a:pPr algn="just"/>
            <a:r>
              <a:rPr lang="en-US" sz="3600" b="1" i="1" dirty="0" err="1">
                <a:solidFill>
                  <a:srgbClr val="FF0000"/>
                </a:solidFill>
                <a:latin typeface="Times New Roman" pitchFamily="18" charset="0"/>
                <a:cs typeface="Times New Roman" pitchFamily="18" charset="0"/>
              </a:rPr>
              <a:t>v</a:t>
            </a:r>
            <a:r>
              <a:rPr lang="en-US" sz="3600" b="1" i="1" dirty="0" err="1">
                <a:solidFill>
                  <a:srgbClr val="0000CC"/>
                </a:solidFill>
                <a:latin typeface="Times New Roman" pitchFamily="18" charset="0"/>
                <a:cs typeface="Times New Roman" pitchFamily="18" charset="0"/>
              </a:rPr>
              <a:t>ang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ên</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450383" y="3178648"/>
            <a:ext cx="239110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ủ</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nhau</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358933" y="4406705"/>
            <a:ext cx="5036186" cy="2862322"/>
          </a:xfrm>
          <a:prstGeom prst="rect">
            <a:avLst/>
          </a:prstGeom>
        </p:spPr>
        <p:txBody>
          <a:bodyPr wrap="square">
            <a:spAutoFit/>
          </a:bodyPr>
          <a:lstStyle/>
          <a:p>
            <a:pPr algn="just"/>
            <a:r>
              <a:rPr lang="en-US" sz="3600" b="1">
                <a:solidFill>
                  <a:srgbClr val="0000FF"/>
                </a:solidFill>
                <a:latin typeface="Times New Roman" panose="02020603050405020304" pitchFamily="18" charset="0"/>
                <a:cs typeface="Times New Roman" panose="02020603050405020304" pitchFamily="18" charset="0"/>
              </a:rPr>
              <a:t>Chỉ </a:t>
            </a:r>
            <a:r>
              <a:rPr lang="en-US" sz="3600" b="1" dirty="0" err="1">
                <a:solidFill>
                  <a:srgbClr val="0000FF"/>
                </a:solidFill>
                <a:latin typeface="Times New Roman" panose="02020603050405020304" pitchFamily="18" charset="0"/>
                <a:cs typeface="Times New Roman" panose="02020603050405020304" pitchFamily="18" charset="0"/>
              </a:rPr>
              <a:t>chốc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lát</a:t>
            </a:r>
            <a:r>
              <a:rPr lang="en-US" sz="3600" b="1" dirty="0">
                <a:solidFill>
                  <a:srgbClr val="0000FF"/>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ngôi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xinh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xắn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đã</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xong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dưới</a:t>
            </a:r>
            <a:r>
              <a:rPr lang="en-US" sz="3600" b="1" dirty="0">
                <a:solidFill>
                  <a:srgbClr val="0000FF"/>
                </a:solidFill>
                <a:latin typeface="Times New Roman" panose="02020603050405020304" pitchFamily="18" charset="0"/>
                <a:cs typeface="Times New Roman" panose="02020603050405020304" pitchFamily="18" charset="0"/>
              </a:rPr>
              <a:t> ô </a:t>
            </a:r>
            <a:r>
              <a:rPr lang="en-US" sz="3600" b="1" dirty="0" err="1">
                <a:solidFill>
                  <a:srgbClr val="0000FF"/>
                </a:solidFill>
                <a:latin typeface="Times New Roman" panose="02020603050405020304" pitchFamily="18" charset="0"/>
                <a:cs typeface="Times New Roman" panose="02020603050405020304" pitchFamily="18" charset="0"/>
              </a:rPr>
              <a:t>nấm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giữa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vùng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cỏ</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xanh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tươi</a:t>
            </a:r>
            <a:r>
              <a:rPr lang="en-US" sz="3600" b="1">
                <a:solidFill>
                  <a:srgbClr val="0000FF"/>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2625407" y="3217097"/>
            <a:ext cx="239110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ch</a:t>
            </a:r>
            <a:r>
              <a:rPr lang="en-US" sz="3600" b="1" i="1" dirty="0" err="1">
                <a:solidFill>
                  <a:srgbClr val="0000CC"/>
                </a:solidFill>
                <a:latin typeface="Times New Roman" pitchFamily="18" charset="0"/>
                <a:cs typeface="Times New Roman" pitchFamily="18" charset="0"/>
              </a:rPr>
              <a:t>ốc</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lát</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450382" y="3759049"/>
            <a:ext cx="2391109" cy="646331"/>
          </a:xfrm>
          <a:prstGeom prst="rect">
            <a:avLst/>
          </a:prstGeom>
        </p:spPr>
        <p:txBody>
          <a:bodyPr wrap="square">
            <a:spAutoFit/>
          </a:bodyPr>
          <a:lstStyle/>
          <a:p>
            <a:pPr algn="just"/>
            <a:r>
              <a:rPr lang="en-US" sz="3600" b="1" i="1" err="1">
                <a:solidFill>
                  <a:srgbClr val="FF0000"/>
                </a:solidFill>
                <a:latin typeface="Times New Roman" pitchFamily="18" charset="0"/>
                <a:cs typeface="Times New Roman" pitchFamily="18" charset="0"/>
              </a:rPr>
              <a:t>v</a:t>
            </a:r>
            <a:r>
              <a:rPr lang="en-US" sz="3600" b="1" i="1" err="1">
                <a:solidFill>
                  <a:srgbClr val="0000CC"/>
                </a:solidFill>
                <a:latin typeface="Times New Roman" pitchFamily="18" charset="0"/>
                <a:cs typeface="Times New Roman" pitchFamily="18" charset="0"/>
              </a:rPr>
              <a:t>ùng</a:t>
            </a:r>
            <a:r>
              <a:rPr lang="en-US" sz="3600" b="1" i="1">
                <a:solidFill>
                  <a:srgbClr val="0000CC"/>
                </a:solidFill>
                <a:latin typeface="Times New Roman" pitchFamily="18" charset="0"/>
                <a:cs typeface="Times New Roman" pitchFamily="18" charset="0"/>
              </a:rPr>
              <a:t> cỏ </a:t>
            </a:r>
            <a:endParaRPr lang="en-US" sz="3600" b="1" dirty="0">
              <a:solidFill>
                <a:srgbClr val="0000CC"/>
              </a:solidFill>
              <a:latin typeface="Times New Roman" pitchFamily="18" charset="0"/>
              <a:cs typeface="Times New Roman" pitchFamily="18" charset="0"/>
            </a:endParaRPr>
          </a:p>
        </p:txBody>
      </p:sp>
      <p:sp>
        <p:nvSpPr>
          <p:cNvPr id="21" name="TextBox 20"/>
          <p:cNvSpPr txBox="1"/>
          <p:nvPr/>
        </p:nvSpPr>
        <p:spPr>
          <a:xfrm>
            <a:off x="4918532" y="3597"/>
            <a:ext cx="7287316" cy="1646605"/>
          </a:xfrm>
          <a:prstGeom prst="rect">
            <a:avLst/>
          </a:prstGeom>
          <a:noFill/>
        </p:spPr>
        <p:txBody>
          <a:bodyPr wrap="none" rtlCol="0">
            <a:spAutoFit/>
          </a:bodyPr>
          <a:lstStyle/>
          <a:p>
            <a:r>
              <a:rPr lang="vi-VN" sz="3200" b="1" dirty="0" smtClean="0">
                <a:solidFill>
                  <a:srgbClr val="FF0066"/>
                </a:solidFill>
                <a:latin typeface="Times New Roman" pitchFamily="18" charset="0"/>
                <a:cs typeface="Times New Roman" pitchFamily="18" charset="0"/>
              </a:rPr>
              <a:t>Thứ hai ngày 18 tháng 12 năm 2023</a:t>
            </a:r>
          </a:p>
          <a:p>
            <a:pPr algn="ctr"/>
            <a:r>
              <a:rPr lang="en-US" sz="3200" b="1" u="sng" dirty="0" smtClean="0">
                <a:solidFill>
                  <a:srgbClr val="FF0066"/>
                </a:solidFill>
                <a:latin typeface="Times New Roman" pitchFamily="18" charset="0"/>
                <a:cs typeface="Times New Roman" pitchFamily="18" charset="0"/>
              </a:rPr>
              <a:t>TIẾNG VIỆT</a:t>
            </a:r>
            <a:endParaRPr lang="vi-VN" sz="800" b="1" u="sng" dirty="0">
              <a:solidFill>
                <a:srgbClr val="FF0066"/>
              </a:solidFill>
              <a:latin typeface="Times New Roman" pitchFamily="18" charset="0"/>
              <a:cs typeface="Times New Roman" pitchFamily="18" charset="0"/>
            </a:endParaRPr>
          </a:p>
          <a:p>
            <a:pPr algn="ctr"/>
            <a:endParaRPr lang="vi-VN" sz="500" b="1" dirty="0" smtClean="0">
              <a:solidFill>
                <a:srgbClr val="FF0066"/>
              </a:solidFill>
              <a:latin typeface="Times New Roman" pitchFamily="18" charset="0"/>
              <a:cs typeface="Times New Roman" pitchFamily="18" charset="0"/>
            </a:endParaRPr>
          </a:p>
          <a:p>
            <a:pPr algn="ctr"/>
            <a:r>
              <a:rPr lang="vi-VN" sz="3200" b="1" dirty="0" smtClean="0">
                <a:solidFill>
                  <a:srgbClr val="FF0066"/>
                </a:solidFill>
                <a:latin typeface="Times New Roman" pitchFamily="18" charset="0"/>
                <a:cs typeface="Times New Roman" pitchFamily="18" charset="0"/>
              </a:rPr>
              <a:t>Tiết 106+ 107: NGÔI NHÀ TRONG CỎ</a:t>
            </a:r>
            <a:endParaRPr lang="en-US" sz="3200" b="1"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23383321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giúp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dế</a:t>
            </a:r>
            <a:r>
              <a:rPr lang="en-US" sz="3600" b="1" dirty="0">
                <a:solidFill>
                  <a:srgbClr val="FF0000"/>
                </a:solidFill>
                <a:latin typeface="Times New Roman" pitchFamily="18" charset="0"/>
                <a:cs typeface="Times New Roman" pitchFamily="18" charset="0"/>
              </a:rPr>
              <a:t> than </a:t>
            </a:r>
            <a:r>
              <a:rPr lang="en-US" sz="3600" b="1" dirty="0" err="1">
                <a:solidFill>
                  <a:srgbClr val="FF0000"/>
                </a:solidFill>
                <a:latin typeface="Times New Roman" pitchFamily="18" charset="0"/>
                <a:cs typeface="Times New Roman" pitchFamily="18" charset="0"/>
              </a:rPr>
              <a:t>việc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559749" y="3628114"/>
            <a:ext cx="10149205" cy="1200329"/>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 Các bạn đã xúm vào giúp dế than xây nhà.</a:t>
            </a:r>
            <a:endParaRPr lang="en-US" sz="3600" b="1" dirty="0">
              <a:solidFill>
                <a:srgbClr val="0000CC"/>
              </a:solidFill>
              <a:latin typeface="Times New Roman" panose="02020603050405020304" pitchFamily="18" charset="0"/>
              <a:cs typeface="Times New Roman" panose="02020603050405020304" pitchFamily="18" charset="0"/>
            </a:endParaRPr>
          </a:p>
          <a:p>
            <a:pPr algn="just"/>
            <a:r>
              <a:rPr lang="nl-NL" sz="3600" b="1" dirty="0">
                <a:solidFill>
                  <a:srgbClr val="0000CC"/>
                </a:solidFill>
                <a:latin typeface="Times New Roman" panose="02020603050405020304" pitchFamily="18" charset="0"/>
                <a:cs typeface="Times New Roman" panose="02020603050405020304" pitchFamily="18" charset="0"/>
              </a:rPr>
              <a:t> </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5658078" y="4594378"/>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5: </a:t>
            </a:r>
            <a:r>
              <a:rPr lang="en-US" sz="3600" b="1" dirty="0" err="1">
                <a:solidFill>
                  <a:srgbClr val="FF0000"/>
                </a:solidFill>
                <a:latin typeface="Times New Roman" pitchFamily="18" charset="0"/>
                <a:cs typeface="Times New Roman" pitchFamily="18" charset="0"/>
              </a:rPr>
              <a:t>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việc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giúp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đỡ</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dế</a:t>
            </a:r>
            <a:r>
              <a:rPr lang="en-US" sz="3600" b="1" dirty="0">
                <a:solidFill>
                  <a:srgbClr val="FF0000"/>
                </a:solidFill>
                <a:latin typeface="Times New Roman" pitchFamily="18" charset="0"/>
                <a:cs typeface="Times New Roman" pitchFamily="18" charset="0"/>
              </a:rPr>
              <a:t> than?</a:t>
            </a:r>
          </a:p>
        </p:txBody>
      </p:sp>
      <p:sp>
        <p:nvSpPr>
          <p:cNvPr id="41" name="Rectangle 40"/>
          <p:cNvSpPr/>
          <p:nvPr/>
        </p:nvSpPr>
        <p:spPr>
          <a:xfrm>
            <a:off x="5797358" y="6022942"/>
            <a:ext cx="10210801" cy="2308324"/>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 Việc các bạn giúp đỡ dế than thể hiện sự tốt bụng, thân thiện của các bạn chuồn chuồn, nhái bén, cào cào; sự đoàn kết của  những người bạn tốt; tình bạn đngá quý giữ các con vật</a:t>
            </a:r>
            <a:endParaRPr lang="en-US" sz="3600" b="1" dirty="0">
              <a:solidFill>
                <a:srgbClr val="0000CC"/>
              </a:solidFill>
              <a:latin typeface="Times New Roman" pitchFamily="18" charset="0"/>
              <a:cs typeface="Times New Roman" pitchFamily="18" charset="0"/>
            </a:endParaRPr>
          </a:p>
        </p:txBody>
      </p:sp>
      <p:cxnSp>
        <p:nvCxnSpPr>
          <p:cNvPr id="33" name="Straight Connector 32"/>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4" name="Rectangle 33"/>
          <p:cNvSpPr/>
          <p:nvPr/>
        </p:nvSpPr>
        <p:spPr>
          <a:xfrm>
            <a:off x="556080" y="2590852"/>
            <a:ext cx="2511476"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nhảy</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x</a:t>
            </a:r>
            <a:r>
              <a:rPr lang="en-US" sz="3600" b="1" i="1" dirty="0" err="1">
                <a:solidFill>
                  <a:srgbClr val="0000CC"/>
                </a:solidFill>
                <a:latin typeface="Times New Roman" pitchFamily="18" charset="0"/>
                <a:cs typeface="Times New Roman" pitchFamily="18" charset="0"/>
              </a:rPr>
              <a:t>a</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2881201" y="2636696"/>
            <a:ext cx="2044149" cy="646331"/>
          </a:xfrm>
          <a:prstGeom prst="rect">
            <a:avLst/>
          </a:prstGeom>
        </p:spPr>
        <p:txBody>
          <a:bodyPr wrap="none">
            <a:spAutoFit/>
          </a:bodyPr>
          <a:lstStyle/>
          <a:p>
            <a:pPr algn="just"/>
            <a:r>
              <a:rPr lang="en-US" sz="3600" b="1" i="1" dirty="0" err="1">
                <a:solidFill>
                  <a:srgbClr val="FF0000"/>
                </a:solidFill>
                <a:latin typeface="Times New Roman" pitchFamily="18" charset="0"/>
                <a:cs typeface="Times New Roman" pitchFamily="18" charset="0"/>
              </a:rPr>
              <a:t>v</a:t>
            </a:r>
            <a:r>
              <a:rPr lang="en-US" sz="3600" b="1" i="1" dirty="0" err="1">
                <a:solidFill>
                  <a:srgbClr val="0000CC"/>
                </a:solidFill>
                <a:latin typeface="Times New Roman" pitchFamily="18" charset="0"/>
                <a:cs typeface="Times New Roman" pitchFamily="18" charset="0"/>
              </a:rPr>
              <a:t>ang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ên</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450383" y="3178648"/>
            <a:ext cx="239110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ủ</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nhau</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358933" y="4406705"/>
            <a:ext cx="5036186" cy="2862322"/>
          </a:xfrm>
          <a:prstGeom prst="rect">
            <a:avLst/>
          </a:prstGeom>
        </p:spPr>
        <p:txBody>
          <a:bodyPr wrap="square">
            <a:spAutoFit/>
          </a:bodyPr>
          <a:lstStyle/>
          <a:p>
            <a:pPr algn="just"/>
            <a:r>
              <a:rPr lang="en-US" sz="3600" b="1">
                <a:solidFill>
                  <a:srgbClr val="0000FF"/>
                </a:solidFill>
                <a:latin typeface="Times New Roman" panose="02020603050405020304" pitchFamily="18" charset="0"/>
                <a:cs typeface="Times New Roman" panose="02020603050405020304" pitchFamily="18" charset="0"/>
              </a:rPr>
              <a:t>Chỉ </a:t>
            </a:r>
            <a:r>
              <a:rPr lang="en-US" sz="3600" b="1" dirty="0" err="1">
                <a:solidFill>
                  <a:srgbClr val="0000FF"/>
                </a:solidFill>
                <a:latin typeface="Times New Roman" panose="02020603050405020304" pitchFamily="18" charset="0"/>
                <a:cs typeface="Times New Roman" panose="02020603050405020304" pitchFamily="18" charset="0"/>
              </a:rPr>
              <a:t>chốc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lát</a:t>
            </a:r>
            <a:r>
              <a:rPr lang="en-US" sz="3600" b="1" dirty="0">
                <a:solidFill>
                  <a:srgbClr val="0000FF"/>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ngôi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xinh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xắn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đã</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xong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dưới</a:t>
            </a:r>
            <a:r>
              <a:rPr lang="en-US" sz="3600" b="1" dirty="0">
                <a:solidFill>
                  <a:srgbClr val="0000FF"/>
                </a:solidFill>
                <a:latin typeface="Times New Roman" panose="02020603050405020304" pitchFamily="18" charset="0"/>
                <a:cs typeface="Times New Roman" panose="02020603050405020304" pitchFamily="18" charset="0"/>
              </a:rPr>
              <a:t> ô </a:t>
            </a:r>
            <a:r>
              <a:rPr lang="en-US" sz="3600" b="1" dirty="0" err="1">
                <a:solidFill>
                  <a:srgbClr val="0000FF"/>
                </a:solidFill>
                <a:latin typeface="Times New Roman" panose="02020603050405020304" pitchFamily="18" charset="0"/>
                <a:cs typeface="Times New Roman" panose="02020603050405020304" pitchFamily="18" charset="0"/>
              </a:rPr>
              <a:t>nấm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giữa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vùng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cỏ</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xanh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tươi</a:t>
            </a:r>
            <a:r>
              <a:rPr lang="en-US" sz="3600" b="1">
                <a:solidFill>
                  <a:srgbClr val="0000FF"/>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2625407" y="3217097"/>
            <a:ext cx="239110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ch</a:t>
            </a:r>
            <a:r>
              <a:rPr lang="en-US" sz="3600" b="1" i="1" dirty="0" err="1">
                <a:solidFill>
                  <a:srgbClr val="0000CC"/>
                </a:solidFill>
                <a:latin typeface="Times New Roman" pitchFamily="18" charset="0"/>
                <a:cs typeface="Times New Roman" pitchFamily="18" charset="0"/>
              </a:rPr>
              <a:t>ốc</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lát</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450382" y="3759049"/>
            <a:ext cx="2391109" cy="646331"/>
          </a:xfrm>
          <a:prstGeom prst="rect">
            <a:avLst/>
          </a:prstGeom>
        </p:spPr>
        <p:txBody>
          <a:bodyPr wrap="square">
            <a:spAutoFit/>
          </a:bodyPr>
          <a:lstStyle/>
          <a:p>
            <a:pPr algn="just"/>
            <a:r>
              <a:rPr lang="en-US" sz="3600" b="1" i="1" err="1">
                <a:solidFill>
                  <a:srgbClr val="FF0000"/>
                </a:solidFill>
                <a:latin typeface="Times New Roman" pitchFamily="18" charset="0"/>
                <a:cs typeface="Times New Roman" pitchFamily="18" charset="0"/>
              </a:rPr>
              <a:t>v</a:t>
            </a:r>
            <a:r>
              <a:rPr lang="en-US" sz="3600" b="1" i="1" err="1">
                <a:solidFill>
                  <a:srgbClr val="0000CC"/>
                </a:solidFill>
                <a:latin typeface="Times New Roman" pitchFamily="18" charset="0"/>
                <a:cs typeface="Times New Roman" pitchFamily="18" charset="0"/>
              </a:rPr>
              <a:t>ùng</a:t>
            </a:r>
            <a:r>
              <a:rPr lang="en-US" sz="3600" b="1" i="1">
                <a:solidFill>
                  <a:srgbClr val="0000CC"/>
                </a:solidFill>
                <a:latin typeface="Times New Roman" pitchFamily="18" charset="0"/>
                <a:cs typeface="Times New Roman" pitchFamily="18" charset="0"/>
              </a:rPr>
              <a:t> cỏ </a:t>
            </a:r>
            <a:endParaRPr lang="en-US" sz="3600" b="1" dirty="0">
              <a:solidFill>
                <a:srgbClr val="0000CC"/>
              </a:solidFill>
              <a:latin typeface="Times New Roman" pitchFamily="18" charset="0"/>
              <a:cs typeface="Times New Roman" pitchFamily="18" charset="0"/>
            </a:endParaRPr>
          </a:p>
        </p:txBody>
      </p:sp>
      <p:sp>
        <p:nvSpPr>
          <p:cNvPr id="23" name="TextBox 22"/>
          <p:cNvSpPr txBox="1"/>
          <p:nvPr/>
        </p:nvSpPr>
        <p:spPr>
          <a:xfrm>
            <a:off x="4918532" y="3597"/>
            <a:ext cx="7287316" cy="1646605"/>
          </a:xfrm>
          <a:prstGeom prst="rect">
            <a:avLst/>
          </a:prstGeom>
          <a:noFill/>
        </p:spPr>
        <p:txBody>
          <a:bodyPr wrap="none" rtlCol="0">
            <a:spAutoFit/>
          </a:bodyPr>
          <a:lstStyle/>
          <a:p>
            <a:r>
              <a:rPr lang="vi-VN" sz="3200" b="1" dirty="0" smtClean="0">
                <a:solidFill>
                  <a:srgbClr val="FF0066"/>
                </a:solidFill>
                <a:latin typeface="Times New Roman" pitchFamily="18" charset="0"/>
                <a:cs typeface="Times New Roman" pitchFamily="18" charset="0"/>
              </a:rPr>
              <a:t>Thứ hai ngày 18 tháng 12 năm 2023</a:t>
            </a:r>
          </a:p>
          <a:p>
            <a:pPr algn="ctr"/>
            <a:r>
              <a:rPr lang="en-US" sz="3200" b="1" u="sng" dirty="0" smtClean="0">
                <a:solidFill>
                  <a:srgbClr val="FF0066"/>
                </a:solidFill>
                <a:latin typeface="Times New Roman" pitchFamily="18" charset="0"/>
                <a:cs typeface="Times New Roman" pitchFamily="18" charset="0"/>
              </a:rPr>
              <a:t>TIẾNG VIỆT</a:t>
            </a:r>
            <a:endParaRPr lang="vi-VN" sz="800" b="1" u="sng" dirty="0">
              <a:solidFill>
                <a:srgbClr val="FF0066"/>
              </a:solidFill>
              <a:latin typeface="Times New Roman" pitchFamily="18" charset="0"/>
              <a:cs typeface="Times New Roman" pitchFamily="18" charset="0"/>
            </a:endParaRPr>
          </a:p>
          <a:p>
            <a:pPr algn="ctr"/>
            <a:endParaRPr lang="vi-VN" sz="500" b="1" dirty="0" smtClean="0">
              <a:solidFill>
                <a:srgbClr val="FF0066"/>
              </a:solidFill>
              <a:latin typeface="Times New Roman" pitchFamily="18" charset="0"/>
              <a:cs typeface="Times New Roman" pitchFamily="18" charset="0"/>
            </a:endParaRPr>
          </a:p>
          <a:p>
            <a:pPr algn="ctr"/>
            <a:r>
              <a:rPr lang="vi-VN" sz="3200" b="1" dirty="0" smtClean="0">
                <a:solidFill>
                  <a:srgbClr val="FF0066"/>
                </a:solidFill>
                <a:latin typeface="Times New Roman" pitchFamily="18" charset="0"/>
                <a:cs typeface="Times New Roman" pitchFamily="18" charset="0"/>
              </a:rPr>
              <a:t>Tiết 106+ 107: NGÔI NHÀ TRONG CỎ</a:t>
            </a:r>
            <a:endParaRPr lang="en-US" sz="3200" b="1"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24326233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9147074"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3" name="Group 32"/>
          <p:cNvGrpSpPr/>
          <p:nvPr/>
        </p:nvGrpSpPr>
        <p:grpSpPr>
          <a:xfrm>
            <a:off x="5852319" y="3759048"/>
            <a:ext cx="9525001" cy="3705605"/>
            <a:chOff x="6004721" y="4166805"/>
            <a:chExt cx="9525001" cy="3409567"/>
          </a:xfrm>
        </p:grpSpPr>
        <p:pic>
          <p:nvPicPr>
            <p:cNvPr id="3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062438" y="1109088"/>
              <a:ext cx="3409567" cy="952500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614319" y="4522046"/>
              <a:ext cx="8369603" cy="2633653"/>
            </a:xfrm>
            <a:prstGeom prst="rect">
              <a:avLst/>
            </a:prstGeom>
          </p:spPr>
          <p:txBody>
            <a:bodyPr wrap="square">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     Câu </a:t>
              </a:r>
              <a:r>
                <a:rPr lang="en-US" sz="3600" b="1" dirty="0" err="1">
                  <a:solidFill>
                    <a:srgbClr val="FF0000"/>
                  </a:solidFill>
                  <a:latin typeface="Times New Roman" panose="02020603050405020304" pitchFamily="18" charset="0"/>
                  <a:cs typeface="Times New Roman" panose="02020603050405020304" pitchFamily="18" charset="0"/>
                </a:rPr>
                <a:t>chuyện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muốn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chúng</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người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hàng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xóm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người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Chúng</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hỏi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đồng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cuộc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hơn</a:t>
              </a:r>
              <a:r>
                <a:rPr lang="en-US" dirty="0"/>
                <a:t>.</a:t>
              </a:r>
            </a:p>
          </p:txBody>
        </p:sp>
      </p:grpSp>
      <p:sp>
        <p:nvSpPr>
          <p:cNvPr id="5" name="Rectangle 4"/>
          <p:cNvSpPr/>
          <p:nvPr/>
        </p:nvSpPr>
        <p:spPr>
          <a:xfrm>
            <a:off x="9307967" y="2944795"/>
            <a:ext cx="2792752" cy="707886"/>
          </a:xfrm>
          <a:prstGeom prst="rect">
            <a:avLst/>
          </a:prstGeom>
        </p:spPr>
        <p:txBody>
          <a:bodyPr wrap="none">
            <a:spAutoFit/>
          </a:bodyPr>
          <a:lstStyle/>
          <a:p>
            <a:pPr algn="ctr" eaLnBrk="1" hangingPunct="1"/>
            <a:r>
              <a:rPr lang="en-US" altLang="en-US" sz="4000" b="1" dirty="0">
                <a:solidFill>
                  <a:srgbClr val="FF0000"/>
                </a:solidFill>
                <a:latin typeface="Times New Roman" pitchFamily="18" charset="0"/>
                <a:cs typeface="Times New Roman" pitchFamily="18" charset="0"/>
              </a:rPr>
              <a:t>NỘI DUNG</a:t>
            </a:r>
          </a:p>
        </p:txBody>
      </p:sp>
      <p:cxnSp>
        <p:nvCxnSpPr>
          <p:cNvPr id="36" name="Straight Connector 3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7" name="Rectangle 36"/>
          <p:cNvSpPr/>
          <p:nvPr/>
        </p:nvSpPr>
        <p:spPr>
          <a:xfrm>
            <a:off x="556080" y="2590852"/>
            <a:ext cx="2511476"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nhảy</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x</a:t>
            </a:r>
            <a:r>
              <a:rPr lang="en-US" sz="3600" b="1" i="1" dirty="0" err="1">
                <a:solidFill>
                  <a:srgbClr val="0000CC"/>
                </a:solidFill>
                <a:latin typeface="Times New Roman" pitchFamily="18" charset="0"/>
                <a:cs typeface="Times New Roman" pitchFamily="18" charset="0"/>
              </a:rPr>
              <a:t>a</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8" name="Rectangle 37"/>
          <p:cNvSpPr/>
          <p:nvPr/>
        </p:nvSpPr>
        <p:spPr>
          <a:xfrm>
            <a:off x="2881201" y="2636696"/>
            <a:ext cx="2044149" cy="646331"/>
          </a:xfrm>
          <a:prstGeom prst="rect">
            <a:avLst/>
          </a:prstGeom>
        </p:spPr>
        <p:txBody>
          <a:bodyPr wrap="none">
            <a:spAutoFit/>
          </a:bodyPr>
          <a:lstStyle/>
          <a:p>
            <a:pPr algn="just"/>
            <a:r>
              <a:rPr lang="en-US" sz="3600" b="1" i="1" dirty="0" err="1">
                <a:solidFill>
                  <a:srgbClr val="FF0000"/>
                </a:solidFill>
                <a:latin typeface="Times New Roman" pitchFamily="18" charset="0"/>
                <a:cs typeface="Times New Roman" pitchFamily="18" charset="0"/>
              </a:rPr>
              <a:t>v</a:t>
            </a:r>
            <a:r>
              <a:rPr lang="en-US" sz="3600" b="1" i="1" dirty="0" err="1">
                <a:solidFill>
                  <a:srgbClr val="0000CC"/>
                </a:solidFill>
                <a:latin typeface="Times New Roman" pitchFamily="18" charset="0"/>
                <a:cs typeface="Times New Roman" pitchFamily="18" charset="0"/>
              </a:rPr>
              <a:t>ang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ên</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450383" y="3178648"/>
            <a:ext cx="239110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ủ</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nhau</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0" name="Rectangle 39"/>
          <p:cNvSpPr/>
          <p:nvPr/>
        </p:nvSpPr>
        <p:spPr>
          <a:xfrm>
            <a:off x="358933" y="4406705"/>
            <a:ext cx="5036186" cy="2862322"/>
          </a:xfrm>
          <a:prstGeom prst="rect">
            <a:avLst/>
          </a:prstGeom>
        </p:spPr>
        <p:txBody>
          <a:bodyPr wrap="square">
            <a:spAutoFit/>
          </a:bodyPr>
          <a:lstStyle/>
          <a:p>
            <a:pPr algn="just"/>
            <a:r>
              <a:rPr lang="en-US" sz="3600" b="1">
                <a:solidFill>
                  <a:srgbClr val="0000FF"/>
                </a:solidFill>
                <a:latin typeface="Times New Roman" panose="02020603050405020304" pitchFamily="18" charset="0"/>
                <a:cs typeface="Times New Roman" panose="02020603050405020304" pitchFamily="18" charset="0"/>
              </a:rPr>
              <a:t>Chỉ </a:t>
            </a:r>
            <a:r>
              <a:rPr lang="en-US" sz="3600" b="1" dirty="0" err="1">
                <a:solidFill>
                  <a:srgbClr val="0000FF"/>
                </a:solidFill>
                <a:latin typeface="Times New Roman" panose="02020603050405020304" pitchFamily="18" charset="0"/>
                <a:cs typeface="Times New Roman" panose="02020603050405020304" pitchFamily="18" charset="0"/>
              </a:rPr>
              <a:t>chốc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lát</a:t>
            </a:r>
            <a:r>
              <a:rPr lang="en-US" sz="3600" b="1" dirty="0">
                <a:solidFill>
                  <a:srgbClr val="0000FF"/>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ngôi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xinh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xắn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đã</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xong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dưới</a:t>
            </a:r>
            <a:r>
              <a:rPr lang="en-US" sz="3600" b="1" dirty="0">
                <a:solidFill>
                  <a:srgbClr val="0000FF"/>
                </a:solidFill>
                <a:latin typeface="Times New Roman" panose="02020603050405020304" pitchFamily="18" charset="0"/>
                <a:cs typeface="Times New Roman" panose="02020603050405020304" pitchFamily="18" charset="0"/>
              </a:rPr>
              <a:t> ô </a:t>
            </a:r>
            <a:r>
              <a:rPr lang="en-US" sz="3600" b="1" dirty="0" err="1">
                <a:solidFill>
                  <a:srgbClr val="0000FF"/>
                </a:solidFill>
                <a:latin typeface="Times New Roman" panose="02020603050405020304" pitchFamily="18" charset="0"/>
                <a:cs typeface="Times New Roman" panose="02020603050405020304" pitchFamily="18" charset="0"/>
              </a:rPr>
              <a:t>nấm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giữa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vùng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cỏ</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xanh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tươi</a:t>
            </a:r>
            <a:r>
              <a:rPr lang="en-US" sz="3600" b="1">
                <a:solidFill>
                  <a:srgbClr val="0000FF"/>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2625407" y="3217097"/>
            <a:ext cx="239110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ch</a:t>
            </a:r>
            <a:r>
              <a:rPr lang="en-US" sz="3600" b="1" i="1" dirty="0" err="1">
                <a:solidFill>
                  <a:srgbClr val="0000CC"/>
                </a:solidFill>
                <a:latin typeface="Times New Roman" pitchFamily="18" charset="0"/>
                <a:cs typeface="Times New Roman" pitchFamily="18" charset="0"/>
              </a:rPr>
              <a:t>ốc</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lát</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2" name="Rectangle 41"/>
          <p:cNvSpPr/>
          <p:nvPr/>
        </p:nvSpPr>
        <p:spPr>
          <a:xfrm>
            <a:off x="450382" y="3759049"/>
            <a:ext cx="2391109" cy="646331"/>
          </a:xfrm>
          <a:prstGeom prst="rect">
            <a:avLst/>
          </a:prstGeom>
        </p:spPr>
        <p:txBody>
          <a:bodyPr wrap="square">
            <a:spAutoFit/>
          </a:bodyPr>
          <a:lstStyle/>
          <a:p>
            <a:pPr algn="just"/>
            <a:r>
              <a:rPr lang="en-US" sz="3600" b="1" i="1" err="1">
                <a:solidFill>
                  <a:srgbClr val="FF0000"/>
                </a:solidFill>
                <a:latin typeface="Times New Roman" pitchFamily="18" charset="0"/>
                <a:cs typeface="Times New Roman" pitchFamily="18" charset="0"/>
              </a:rPr>
              <a:t>v</a:t>
            </a:r>
            <a:r>
              <a:rPr lang="en-US" sz="3600" b="1" i="1" err="1">
                <a:solidFill>
                  <a:srgbClr val="0000CC"/>
                </a:solidFill>
                <a:latin typeface="Times New Roman" pitchFamily="18" charset="0"/>
                <a:cs typeface="Times New Roman" pitchFamily="18" charset="0"/>
              </a:rPr>
              <a:t>ùng</a:t>
            </a:r>
            <a:r>
              <a:rPr lang="en-US" sz="3600" b="1" i="1">
                <a:solidFill>
                  <a:srgbClr val="0000CC"/>
                </a:solidFill>
                <a:latin typeface="Times New Roman" pitchFamily="18" charset="0"/>
                <a:cs typeface="Times New Roman" pitchFamily="18" charset="0"/>
              </a:rPr>
              <a:t> cỏ </a:t>
            </a:r>
            <a:endParaRPr lang="en-US" sz="3600" b="1" dirty="0">
              <a:solidFill>
                <a:srgbClr val="0000CC"/>
              </a:solidFill>
              <a:latin typeface="Times New Roman" pitchFamily="18" charset="0"/>
              <a:cs typeface="Times New Roman" pitchFamily="18" charset="0"/>
            </a:endParaRPr>
          </a:p>
        </p:txBody>
      </p:sp>
      <p:sp>
        <p:nvSpPr>
          <p:cNvPr id="23" name="TextBox 22"/>
          <p:cNvSpPr txBox="1"/>
          <p:nvPr/>
        </p:nvSpPr>
        <p:spPr>
          <a:xfrm>
            <a:off x="4918532" y="3597"/>
            <a:ext cx="7287316" cy="1646605"/>
          </a:xfrm>
          <a:prstGeom prst="rect">
            <a:avLst/>
          </a:prstGeom>
          <a:noFill/>
        </p:spPr>
        <p:txBody>
          <a:bodyPr wrap="none" rtlCol="0">
            <a:spAutoFit/>
          </a:bodyPr>
          <a:lstStyle/>
          <a:p>
            <a:r>
              <a:rPr lang="vi-VN" sz="3200" b="1" dirty="0" smtClean="0">
                <a:solidFill>
                  <a:srgbClr val="FF0066"/>
                </a:solidFill>
                <a:latin typeface="Times New Roman" pitchFamily="18" charset="0"/>
                <a:cs typeface="Times New Roman" pitchFamily="18" charset="0"/>
              </a:rPr>
              <a:t>Thứ hai ngày 18 tháng 12 năm 2023</a:t>
            </a:r>
          </a:p>
          <a:p>
            <a:pPr algn="ctr"/>
            <a:r>
              <a:rPr lang="en-US" sz="3200" b="1" u="sng" dirty="0" smtClean="0">
                <a:solidFill>
                  <a:srgbClr val="FF0066"/>
                </a:solidFill>
                <a:latin typeface="Times New Roman" pitchFamily="18" charset="0"/>
                <a:cs typeface="Times New Roman" pitchFamily="18" charset="0"/>
              </a:rPr>
              <a:t>TIẾNG VIỆT</a:t>
            </a:r>
            <a:endParaRPr lang="vi-VN" sz="800" b="1" u="sng" dirty="0">
              <a:solidFill>
                <a:srgbClr val="FF0066"/>
              </a:solidFill>
              <a:latin typeface="Times New Roman" pitchFamily="18" charset="0"/>
              <a:cs typeface="Times New Roman" pitchFamily="18" charset="0"/>
            </a:endParaRPr>
          </a:p>
          <a:p>
            <a:pPr algn="ctr"/>
            <a:endParaRPr lang="vi-VN" sz="500" b="1" dirty="0" smtClean="0">
              <a:solidFill>
                <a:srgbClr val="FF0066"/>
              </a:solidFill>
              <a:latin typeface="Times New Roman" pitchFamily="18" charset="0"/>
              <a:cs typeface="Times New Roman" pitchFamily="18" charset="0"/>
            </a:endParaRPr>
          </a:p>
          <a:p>
            <a:pPr algn="ctr"/>
            <a:r>
              <a:rPr lang="vi-VN" sz="3200" b="1" dirty="0" smtClean="0">
                <a:solidFill>
                  <a:srgbClr val="FF0066"/>
                </a:solidFill>
                <a:latin typeface="Times New Roman" pitchFamily="18" charset="0"/>
                <a:cs typeface="Times New Roman" pitchFamily="18" charset="0"/>
              </a:rPr>
              <a:t>Tiết 106+ 107: NGÔI NHÀ TRONG CỎ</a:t>
            </a:r>
            <a:endParaRPr lang="en-US" sz="3200" b="1"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23945116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72463" y="2494049"/>
            <a:ext cx="10541405" cy="1200329"/>
            <a:chOff x="1646078" y="2666220"/>
            <a:chExt cx="8733709" cy="2011395"/>
          </a:xfrm>
        </p:grpSpPr>
        <p:sp>
          <p:nvSpPr>
            <p:cNvPr id="10" name="Rectangle 9"/>
            <p:cNvSpPr/>
            <p:nvPr/>
          </p:nvSpPr>
          <p:spPr>
            <a:xfrm>
              <a:off x="1646078" y="2666220"/>
              <a:ext cx="8733709" cy="2011395"/>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HÀNG XÓM CỦA TẮC KÈ</a:t>
              </a:r>
            </a:p>
          </p:txBody>
        </p:sp>
        <p:cxnSp>
          <p:nvCxnSpPr>
            <p:cNvPr id="4" name="Straight Connector 3"/>
            <p:cNvCxnSpPr/>
            <p:nvPr/>
          </p:nvCxnSpPr>
          <p:spPr>
            <a:xfrm>
              <a:off x="1782829" y="3716879"/>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4" y="3525768"/>
            <a:ext cx="14055891" cy="1877437"/>
          </a:xfrm>
          <a:prstGeom prst="rect">
            <a:avLst/>
          </a:prstGeom>
        </p:spPr>
        <p:txBody>
          <a:bodyPr wrap="square">
            <a:spAutoFit/>
          </a:bodyPr>
          <a:lstStyle/>
          <a:p>
            <a:pPr algn="just"/>
            <a:r>
              <a:rPr lang="en-US" sz="4000" b="1" dirty="0" err="1">
                <a:solidFill>
                  <a:srgbClr val="0000CC"/>
                </a:solidFill>
                <a:latin typeface="Times New Roman" pitchFamily="18" charset="0"/>
                <a:cs typeface="Times New Roman" pitchFamily="18" charset="0"/>
              </a:rPr>
              <a:t>Bài</a:t>
            </a:r>
            <a:r>
              <a:rPr lang="en-US" sz="4000" b="1" dirty="0">
                <a:solidFill>
                  <a:srgbClr val="0000CC"/>
                </a:solidFill>
                <a:latin typeface="Times New Roman" pitchFamily="18" charset="0"/>
                <a:cs typeface="Times New Roman" pitchFamily="18" charset="0"/>
              </a:rPr>
              <a:t> 1. </a:t>
            </a:r>
            <a:r>
              <a:rPr lang="en-US" sz="4000" b="1" dirty="0" err="1">
                <a:solidFill>
                  <a:srgbClr val="0000CC"/>
                </a:solidFill>
                <a:latin typeface="Times New Roman" pitchFamily="18" charset="0"/>
                <a:cs typeface="Times New Roman" pitchFamily="18" charset="0"/>
              </a:rPr>
              <a:t>Dựa</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vào</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tranh</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và</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câu</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hỏi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gợi</a:t>
            </a:r>
            <a:r>
              <a:rPr lang="en-US" sz="4000" b="1" dirty="0">
                <a:solidFill>
                  <a:srgbClr val="0000CC"/>
                </a:solidFill>
                <a:latin typeface="Times New Roman" pitchFamily="18" charset="0"/>
                <a:cs typeface="Times New Roman" pitchFamily="18" charset="0"/>
              </a:rPr>
              <a:t> ý, </a:t>
            </a:r>
            <a:r>
              <a:rPr lang="en-US" sz="4000" b="1" dirty="0" err="1">
                <a:solidFill>
                  <a:srgbClr val="0000CC"/>
                </a:solidFill>
                <a:latin typeface="Times New Roman" pitchFamily="18" charset="0"/>
                <a:cs typeface="Times New Roman" pitchFamily="18" charset="0"/>
              </a:rPr>
              <a:t>đoán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nội</a:t>
            </a:r>
            <a:r>
              <a:rPr lang="en-US" sz="4000" b="1" dirty="0">
                <a:solidFill>
                  <a:srgbClr val="0000CC"/>
                </a:solidFill>
                <a:latin typeface="Times New Roman" pitchFamily="18" charset="0"/>
                <a:cs typeface="Times New Roman" pitchFamily="18" charset="0"/>
              </a:rPr>
              <a:t> dung </a:t>
            </a:r>
            <a:r>
              <a:rPr lang="en-US" sz="4000" b="1" dirty="0" err="1">
                <a:solidFill>
                  <a:srgbClr val="0000CC"/>
                </a:solidFill>
                <a:latin typeface="Times New Roman" pitchFamily="18" charset="0"/>
                <a:cs typeface="Times New Roman" pitchFamily="18" charset="0"/>
              </a:rPr>
              <a:t>câu</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chuyện</a:t>
            </a:r>
            <a:r>
              <a:rPr lang="en-US" sz="4000" b="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Hàng</a:t>
            </a:r>
            <a:r>
              <a:rPr lang="en-US" sz="4000" b="1" i="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xóm</a:t>
            </a:r>
            <a:r>
              <a:rPr lang="en-US" sz="4000" b="1" i="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của</a:t>
            </a:r>
            <a:r>
              <a:rPr lang="en-US" sz="4000" b="1" i="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tắc</a:t>
            </a:r>
            <a:r>
              <a:rPr lang="en-US" sz="4000" b="1" i="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kè</a:t>
            </a:r>
            <a:r>
              <a:rPr lang="en-US" sz="4000" b="1" i="1" dirty="0">
                <a:solidFill>
                  <a:srgbClr val="0000CC"/>
                </a:solidFill>
                <a:latin typeface="Times New Roman" pitchFamily="18" charset="0"/>
                <a:cs typeface="Times New Roman" pitchFamily="18" charset="0"/>
              </a:rPr>
              <a:t>.</a:t>
            </a:r>
          </a:p>
          <a:p>
            <a:pPr algn="just"/>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4556919" y="312738"/>
            <a:ext cx="7287316" cy="1646605"/>
          </a:xfrm>
          <a:prstGeom prst="rect">
            <a:avLst/>
          </a:prstGeom>
          <a:noFill/>
        </p:spPr>
        <p:txBody>
          <a:bodyPr wrap="none" rtlCol="0">
            <a:spAutoFit/>
          </a:bodyPr>
          <a:lstStyle/>
          <a:p>
            <a:r>
              <a:rPr lang="vi-VN" sz="3200" b="1" dirty="0" smtClean="0">
                <a:solidFill>
                  <a:srgbClr val="FF0066"/>
                </a:solidFill>
                <a:latin typeface="Times New Roman" pitchFamily="18" charset="0"/>
                <a:cs typeface="Times New Roman" pitchFamily="18" charset="0"/>
              </a:rPr>
              <a:t>Thứ hai ngày 18 tháng 12 năm 2023</a:t>
            </a:r>
          </a:p>
          <a:p>
            <a:pPr algn="ctr"/>
            <a:r>
              <a:rPr lang="en-US" sz="3200" b="1" u="sng" dirty="0" smtClean="0">
                <a:solidFill>
                  <a:srgbClr val="FF0066"/>
                </a:solidFill>
                <a:latin typeface="Times New Roman" pitchFamily="18" charset="0"/>
                <a:cs typeface="Times New Roman" pitchFamily="18" charset="0"/>
              </a:rPr>
              <a:t>TIẾNG VIỆT</a:t>
            </a:r>
            <a:endParaRPr lang="vi-VN" sz="800" b="1" u="sng" dirty="0">
              <a:solidFill>
                <a:srgbClr val="FF0066"/>
              </a:solidFill>
              <a:latin typeface="Times New Roman" pitchFamily="18" charset="0"/>
              <a:cs typeface="Times New Roman" pitchFamily="18" charset="0"/>
            </a:endParaRPr>
          </a:p>
          <a:p>
            <a:pPr algn="ctr"/>
            <a:endParaRPr lang="vi-VN" sz="500" b="1" dirty="0" smtClean="0">
              <a:solidFill>
                <a:srgbClr val="FF0066"/>
              </a:solidFill>
              <a:latin typeface="Times New Roman" pitchFamily="18" charset="0"/>
              <a:cs typeface="Times New Roman" pitchFamily="18" charset="0"/>
            </a:endParaRPr>
          </a:p>
          <a:p>
            <a:pPr algn="ctr"/>
            <a:r>
              <a:rPr lang="vi-VN" sz="3200" b="1" dirty="0" smtClean="0">
                <a:solidFill>
                  <a:srgbClr val="FF0066"/>
                </a:solidFill>
                <a:latin typeface="Times New Roman" pitchFamily="18" charset="0"/>
                <a:cs typeface="Times New Roman" pitchFamily="18" charset="0"/>
              </a:rPr>
              <a:t>Tiết 106+ 107: NGÔI NHÀ TRONG CỎ</a:t>
            </a:r>
            <a:endParaRPr lang="en-US" sz="3200" b="1"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9738</TotalTime>
  <Words>892</Words>
  <Application>Microsoft Office PowerPoint</Application>
  <PresentationFormat>Custom</PresentationFormat>
  <Paragraphs>106</Paragraphs>
  <Slides>15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微软雅黑</vt: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Nghe kể lại câu chuyện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EPSON</cp:lastModifiedBy>
  <cp:revision>1099</cp:revision>
  <dcterms:created xsi:type="dcterms:W3CDTF">2008-09-09T22:52:10Z</dcterms:created>
  <dcterms:modified xsi:type="dcterms:W3CDTF">2023-12-17T12:24:56Z</dcterms:modified>
</cp:coreProperties>
</file>