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27" r:id="rId3"/>
    <p:sldId id="263" r:id="rId4"/>
    <p:sldId id="279" r:id="rId5"/>
    <p:sldId id="277" r:id="rId6"/>
    <p:sldId id="266" r:id="rId7"/>
    <p:sldId id="257" r:id="rId8"/>
    <p:sldId id="265" r:id="rId9"/>
    <p:sldId id="445" r:id="rId10"/>
    <p:sldId id="442" r:id="rId11"/>
    <p:sldId id="440" r:id="rId12"/>
    <p:sldId id="2711" r:id="rId13"/>
    <p:sldId id="293" r:id="rId14"/>
    <p:sldId id="449" r:id="rId15"/>
    <p:sldId id="291" r:id="rId16"/>
    <p:sldId id="292" r:id="rId17"/>
    <p:sldId id="2710" r:id="rId18"/>
    <p:sldId id="444" r:id="rId19"/>
    <p:sldId id="2709" r:id="rId20"/>
    <p:sldId id="450" r:id="rId21"/>
    <p:sldId id="451" r:id="rId22"/>
    <p:sldId id="452" r:id="rId23"/>
    <p:sldId id="340" r:id="rId24"/>
  </p:sldIdLst>
  <p:sldSz cx="16276638" cy="9144000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00FF"/>
    <a:srgbClr val="FF0066"/>
    <a:srgbClr val="FF3399"/>
    <a:srgbClr val="FF7C80"/>
    <a:srgbClr val="EDF6F7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2" d="100"/>
          <a:sy n="62" d="100"/>
        </p:scale>
        <p:origin x="533" y="11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22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9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9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8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25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84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1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5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2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5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15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55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57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3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2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06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8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t>20/12/2023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222" y="486834"/>
            <a:ext cx="1769663" cy="17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4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8.jpg"/><Relationship Id="rId11" Type="http://schemas.openxmlformats.org/officeDocument/2006/relationships/image" Target="../media/image34.jpe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audio" Target="../media/audio3.wav"/><Relationship Id="rId5" Type="http://schemas.openxmlformats.org/officeDocument/2006/relationships/image" Target="../media/image8.jpg"/><Relationship Id="rId10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emf"/><Relationship Id="rId3" Type="http://schemas.microsoft.com/office/2007/relationships/media" Target="../media/media15.mp3"/><Relationship Id="rId21" Type="http://schemas.openxmlformats.org/officeDocument/2006/relationships/image" Target="../media/image12.png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14.wav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microsoft.com/office/2007/relationships/media" Target="../media/media14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4.png"/><Relationship Id="rId10" Type="http://schemas.openxmlformats.org/officeDocument/2006/relationships/image" Target="../media/image40.png"/><Relationship Id="rId19" Type="http://schemas.openxmlformats.org/officeDocument/2006/relationships/image" Target="../media/image58.png"/><Relationship Id="rId4" Type="http://schemas.openxmlformats.org/officeDocument/2006/relationships/audio" Target="../media/media15.mp3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1.png"/><Relationship Id="rId18" Type="http://schemas.openxmlformats.org/officeDocument/2006/relationships/image" Target="../media/image59.png"/><Relationship Id="rId3" Type="http://schemas.microsoft.com/office/2007/relationships/media" Target="../media/media15.mp3"/><Relationship Id="rId7" Type="http://schemas.openxmlformats.org/officeDocument/2006/relationships/image" Target="../media/image48.png"/><Relationship Id="rId12" Type="http://schemas.openxmlformats.org/officeDocument/2006/relationships/image" Target="../media/image60.png"/><Relationship Id="rId17" Type="http://schemas.openxmlformats.org/officeDocument/2006/relationships/image" Target="../media/image56.png"/><Relationship Id="rId2" Type="http://schemas.openxmlformats.org/officeDocument/2006/relationships/audio" Target="../media/media14.wav"/><Relationship Id="rId16" Type="http://schemas.openxmlformats.org/officeDocument/2006/relationships/image" Target="../media/image58.png"/><Relationship Id="rId1" Type="http://schemas.microsoft.com/office/2007/relationships/media" Target="../media/media14.wav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7.emf"/><Relationship Id="rId10" Type="http://schemas.openxmlformats.org/officeDocument/2006/relationships/image" Target="../media/image50.png"/><Relationship Id="rId19" Type="http://schemas.openxmlformats.org/officeDocument/2006/relationships/image" Target="../media/image12.png"/><Relationship Id="rId4" Type="http://schemas.openxmlformats.org/officeDocument/2006/relationships/audio" Target="../media/media15.mp3"/><Relationship Id="rId9" Type="http://schemas.openxmlformats.org/officeDocument/2006/relationships/image" Target="../media/image40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audio1.wav"/><Relationship Id="rId2" Type="http://schemas.openxmlformats.org/officeDocument/2006/relationships/audio" Target="../media/media6.mp3"/><Relationship Id="rId16" Type="http://schemas.openxmlformats.org/officeDocument/2006/relationships/image" Target="../media/image12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1.xml"/><Relationship Id="rId5" Type="http://schemas.microsoft.com/office/2007/relationships/media" Target="../media/media8.mp3"/><Relationship Id="rId15" Type="http://schemas.openxmlformats.org/officeDocument/2006/relationships/image" Target="../media/image14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30569" y="4080614"/>
            <a:ext cx="12671085" cy="276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Tiếng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Việt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Luyện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tập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: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Từ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chỉ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sự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vật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5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1800"/>
              </a:spcBef>
              <a:defRPr/>
            </a:pPr>
            <a:r>
              <a:rPr lang="en-US" sz="5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                Hỏi-đáp về sự vật, hoạt động.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3/5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685673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5"/>
          <p:cNvSpPr>
            <a:spLocks noChangeArrowheads="1"/>
          </p:cNvSpPr>
          <p:nvPr/>
        </p:nvSpPr>
        <p:spPr bwMode="auto">
          <a:xfrm>
            <a:off x="2538505" y="7315200"/>
            <a:ext cx="6714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Giáo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viên</a:t>
            </a:r>
            <a:r>
              <a:rPr lang="en-GB" sz="3600" b="1">
                <a:latin typeface="HP001 5 hàng" panose="020B0603050302020204" pitchFamily="34" charset="0"/>
                <a:cs typeface="Times New Roman" pitchFamily="18" charset="0"/>
              </a:rPr>
              <a:t>: Từ Thị Kim Hương</a:t>
            </a:r>
            <a:endParaRPr lang="en-GB" sz="3600" b="1" dirty="0">
              <a:latin typeface="HP001 5 hàng" panose="020B06030503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6919" y="762000"/>
            <a:ext cx="14552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767933" y="6781800"/>
            <a:ext cx="14990386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chỉ sự vật khác trong đoạn thơ là: 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con, ông trời, dã tràng, mắt</a:t>
            </a:r>
            <a:r>
              <a:rPr lang="vi-VN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khăn</a:t>
            </a:r>
            <a:r>
              <a:rPr lang="en-US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661319" y="2209800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6DBF8E-405E-4B3F-A07D-FDF74C4957BA}"/>
              </a:ext>
            </a:extLst>
          </p:cNvPr>
          <p:cNvCxnSpPr>
            <a:cxnSpLocks/>
          </p:cNvCxnSpPr>
          <p:nvPr/>
        </p:nvCxnSpPr>
        <p:spPr>
          <a:xfrm>
            <a:off x="5471319" y="41910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5C7860-2D55-41B2-B248-D7D5E39DFE85}"/>
              </a:ext>
            </a:extLst>
          </p:cNvPr>
          <p:cNvCxnSpPr>
            <a:cxnSpLocks/>
          </p:cNvCxnSpPr>
          <p:nvPr/>
        </p:nvCxnSpPr>
        <p:spPr>
          <a:xfrm>
            <a:off x="4099719" y="48768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C975F2-BA0A-4440-8BFF-7656F716C050}"/>
              </a:ext>
            </a:extLst>
          </p:cNvPr>
          <p:cNvCxnSpPr>
            <a:cxnSpLocks/>
          </p:cNvCxnSpPr>
          <p:nvPr/>
        </p:nvCxnSpPr>
        <p:spPr>
          <a:xfrm>
            <a:off x="2423319" y="54864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277245-9856-410F-815B-48166B12F666}"/>
              </a:ext>
            </a:extLst>
          </p:cNvPr>
          <p:cNvCxnSpPr>
            <a:cxnSpLocks/>
          </p:cNvCxnSpPr>
          <p:nvPr/>
        </p:nvCxnSpPr>
        <p:spPr>
          <a:xfrm>
            <a:off x="2270919" y="609600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271338-BDDE-4FC4-8D3A-7CBDE5D168BD}"/>
              </a:ext>
            </a:extLst>
          </p:cNvPr>
          <p:cNvCxnSpPr>
            <a:cxnSpLocks/>
          </p:cNvCxnSpPr>
          <p:nvPr/>
        </p:nvCxnSpPr>
        <p:spPr>
          <a:xfrm>
            <a:off x="11872119" y="48006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A62583-68F4-4402-B6E4-95714BE83681}"/>
              </a:ext>
            </a:extLst>
          </p:cNvPr>
          <p:cNvCxnSpPr>
            <a:cxnSpLocks/>
          </p:cNvCxnSpPr>
          <p:nvPr/>
        </p:nvCxnSpPr>
        <p:spPr>
          <a:xfrm>
            <a:off x="5166519" y="5486400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4DDB43-4EE0-4310-9500-E16D30C35746}"/>
              </a:ext>
            </a:extLst>
          </p:cNvPr>
          <p:cNvCxnSpPr>
            <a:cxnSpLocks/>
          </p:cNvCxnSpPr>
          <p:nvPr/>
        </p:nvCxnSpPr>
        <p:spPr>
          <a:xfrm>
            <a:off x="10957719" y="60960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D6743-7D1B-4DE1-9A44-2611F3357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" y="4567236"/>
            <a:ext cx="8095456" cy="4424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FAF9D-9C79-42F9-AB20-9D1987A26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56" y="0"/>
            <a:ext cx="7810500" cy="45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C4242-9171-4AFF-B008-BEAE14BF2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-4764"/>
            <a:ext cx="8128000" cy="4572000"/>
          </a:xfrm>
          <a:prstGeom prst="rect">
            <a:avLst/>
          </a:prstGeom>
        </p:spPr>
      </p:pic>
      <p:pic>
        <p:nvPicPr>
          <p:cNvPr id="16" name="Dã tràng xe cát Biển đông">
            <a:hlinkClick r:id="" action="ppaction://media"/>
            <a:extLst>
              <a:ext uri="{FF2B5EF4-FFF2-40B4-BE49-F238E27FC236}">
                <a16:creationId xmlns:a16="http://schemas.microsoft.com/office/drawing/2014/main" id="{1052154D-2714-416B-A0B1-1806C5AE28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9875" y="4574381"/>
            <a:ext cx="7852444" cy="4417218"/>
          </a:xfrm>
        </p:spPr>
      </p:pic>
    </p:spTree>
    <p:extLst>
      <p:ext uri="{BB962C8B-B14F-4D97-AF65-F5344CB8AC3E}">
        <p14:creationId xmlns:p14="http://schemas.microsoft.com/office/powerpoint/2010/main" val="23763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2439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5197815" y="743049"/>
            <a:ext cx="4761915" cy="3828952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3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333" b="1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Pacifico" panose="00000500000000000000" pitchFamily="2" charset="0"/>
                  <a:ea typeface="华康POP2体W9(P)" panose="040B0900000000000000" pitchFamily="82" charset="-122"/>
                </a:rPr>
                <a:t>2</a:t>
              </a:r>
              <a:endParaRPr lang="zh-CN" altLang="en-US" sz="15333" b="1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Pacifico" panose="00000500000000000000" pitchFamily="2" charset="0"/>
                <a:ea typeface="华康POP2体W9(P)" panose="040B0900000000000000" pitchFamily="8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37" y="4387671"/>
            <a:ext cx="12062997" cy="29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519" y="152400"/>
            <a:ext cx="145758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466113"/>
              </p:ext>
            </p:extLst>
          </p:nvPr>
        </p:nvGraphicFramePr>
        <p:xfrm>
          <a:off x="365919" y="5715000"/>
          <a:ext cx="15544800" cy="317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0775" y="6773316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 ?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4719" y="7696200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67119" y="6773316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?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52038" y="769620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Dã</a:t>
            </a:r>
            <a:r>
              <a:rPr lang="en-US" dirty="0"/>
              <a:t> </a:t>
            </a:r>
            <a:r>
              <a:rPr lang="en-US" dirty="0" err="1"/>
              <a:t>tràng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.</a:t>
            </a:r>
          </a:p>
        </p:txBody>
      </p:sp>
      <p:pic>
        <p:nvPicPr>
          <p:cNvPr id="2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508919" y="962312"/>
            <a:ext cx="14645514" cy="45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919" y="4953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11C2DA-C46D-4623-A460-501205F88517}"/>
              </a:ext>
            </a:extLst>
          </p:cNvPr>
          <p:cNvCxnSpPr>
            <a:cxnSpLocks/>
          </p:cNvCxnSpPr>
          <p:nvPr/>
        </p:nvCxnSpPr>
        <p:spPr>
          <a:xfrm>
            <a:off x="2042319" y="74676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ADEE6D-D61C-485D-911A-E4D825A56772}"/>
              </a:ext>
            </a:extLst>
          </p:cNvPr>
          <p:cNvCxnSpPr>
            <a:cxnSpLocks/>
          </p:cNvCxnSpPr>
          <p:nvPr/>
        </p:nvCxnSpPr>
        <p:spPr>
          <a:xfrm>
            <a:off x="12024519" y="74676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4743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365919" y="203200"/>
            <a:ext cx="15494000" cy="87376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10170312" y="-1"/>
            <a:ext cx="6096000" cy="2458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09" y="5535895"/>
            <a:ext cx="6185521" cy="35458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297333" y="2014632"/>
            <a:ext cx="15454965" cy="3684800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custGeom>
                      <a:avLst/>
                      <a:gdLst>
                        <a:gd name="connsiteX0" fmla="*/ 0 w 13898880"/>
                        <a:gd name="connsiteY0" fmla="*/ 544352 h 3266048"/>
                        <a:gd name="connsiteX1" fmla="*/ 628884 w 13898880"/>
                        <a:gd name="connsiteY1" fmla="*/ 0 h 3266048"/>
                        <a:gd name="connsiteX2" fmla="*/ 13269996 w 13898880"/>
                        <a:gd name="connsiteY2" fmla="*/ 0 h 3266048"/>
                        <a:gd name="connsiteX3" fmla="*/ 13898880 w 13898880"/>
                        <a:gd name="connsiteY3" fmla="*/ 544352 h 3266048"/>
                        <a:gd name="connsiteX4" fmla="*/ 13898880 w 13898880"/>
                        <a:gd name="connsiteY4" fmla="*/ 2721695 h 3266048"/>
                        <a:gd name="connsiteX5" fmla="*/ 13269996 w 13898880"/>
                        <a:gd name="connsiteY5" fmla="*/ 3266047 h 3266048"/>
                        <a:gd name="connsiteX6" fmla="*/ 628884 w 13898880"/>
                        <a:gd name="connsiteY6" fmla="*/ 3266047 h 3266048"/>
                        <a:gd name="connsiteX7" fmla="*/ 0 w 13898880"/>
                        <a:gd name="connsiteY7" fmla="*/ 2721695 h 3266048"/>
                        <a:gd name="connsiteX8" fmla="*/ 0 w 13898880"/>
                        <a:gd name="connsiteY8" fmla="*/ 544352 h 3266048"/>
                        <a:gd name="connsiteX0" fmla="*/ 0 w 13898880"/>
                        <a:gd name="connsiteY0" fmla="*/ 544352 h 3266048"/>
                        <a:gd name="connsiteX1" fmla="*/ 628884 w 13898880"/>
                        <a:gd name="connsiteY1" fmla="*/ 0 h 3266048"/>
                        <a:gd name="connsiteX2" fmla="*/ 13269996 w 13898880"/>
                        <a:gd name="connsiteY2" fmla="*/ 0 h 3266048"/>
                        <a:gd name="connsiteX3" fmla="*/ 13898880 w 13898880"/>
                        <a:gd name="connsiteY3" fmla="*/ 544352 h 3266048"/>
                        <a:gd name="connsiteX4" fmla="*/ 13898880 w 13898880"/>
                        <a:gd name="connsiteY4" fmla="*/ 2721695 h 3266048"/>
                        <a:gd name="connsiteX5" fmla="*/ 13269996 w 13898880"/>
                        <a:gd name="connsiteY5" fmla="*/ 3266047 h 3266048"/>
                        <a:gd name="connsiteX6" fmla="*/ 628884 w 13898880"/>
                        <a:gd name="connsiteY6" fmla="*/ 3266047 h 3266048"/>
                        <a:gd name="connsiteX7" fmla="*/ 0 w 13898880"/>
                        <a:gd name="connsiteY7" fmla="*/ 2721695 h 3266048"/>
                        <a:gd name="connsiteX8" fmla="*/ 0 w 13898880"/>
                        <a:gd name="connsiteY8" fmla="*/ 544352 h 3266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3898880" h="3266048" fill="none" extrusionOk="0">
                          <a:moveTo>
                            <a:pt x="0" y="544352"/>
                          </a:moveTo>
                          <a:cubicBezTo>
                            <a:pt x="-64744" y="251143"/>
                            <a:pt x="348635" y="55598"/>
                            <a:pt x="628884" y="0"/>
                          </a:cubicBezTo>
                          <a:cubicBezTo>
                            <a:pt x="5220004" y="276791"/>
                            <a:pt x="8120352" y="-475487"/>
                            <a:pt x="13269996" y="0"/>
                          </a:cubicBezTo>
                          <a:cubicBezTo>
                            <a:pt x="13680050" y="-42979"/>
                            <a:pt x="13824589" y="169439"/>
                            <a:pt x="13898880" y="544352"/>
                          </a:cubicBezTo>
                          <a:cubicBezTo>
                            <a:pt x="13776652" y="1399960"/>
                            <a:pt x="13742016" y="1997314"/>
                            <a:pt x="13898880" y="2721695"/>
                          </a:cubicBezTo>
                          <a:cubicBezTo>
                            <a:pt x="13939363" y="3018455"/>
                            <a:pt x="13627322" y="3230106"/>
                            <a:pt x="13269996" y="3266047"/>
                          </a:cubicBezTo>
                          <a:cubicBezTo>
                            <a:pt x="9548018" y="3429218"/>
                            <a:pt x="3431037" y="3134059"/>
                            <a:pt x="628884" y="3266047"/>
                          </a:cubicBezTo>
                          <a:cubicBezTo>
                            <a:pt x="314440" y="3273049"/>
                            <a:pt x="92147" y="3024720"/>
                            <a:pt x="0" y="2721695"/>
                          </a:cubicBezTo>
                          <a:cubicBezTo>
                            <a:pt x="-28709" y="1852587"/>
                            <a:pt x="-17702" y="1490234"/>
                            <a:pt x="0" y="544352"/>
                          </a:cubicBezTo>
                          <a:close/>
                        </a:path>
                        <a:path w="13898880" h="3266048" stroke="0" extrusionOk="0">
                          <a:moveTo>
                            <a:pt x="0" y="544352"/>
                          </a:moveTo>
                          <a:cubicBezTo>
                            <a:pt x="-91201" y="247057"/>
                            <a:pt x="234875" y="17147"/>
                            <a:pt x="628884" y="0"/>
                          </a:cubicBezTo>
                          <a:cubicBezTo>
                            <a:pt x="2515345" y="-116037"/>
                            <a:pt x="11939533" y="25404"/>
                            <a:pt x="13269996" y="0"/>
                          </a:cubicBezTo>
                          <a:cubicBezTo>
                            <a:pt x="13636417" y="-21033"/>
                            <a:pt x="13976551" y="300462"/>
                            <a:pt x="13898880" y="544352"/>
                          </a:cubicBezTo>
                          <a:cubicBezTo>
                            <a:pt x="13759420" y="1197185"/>
                            <a:pt x="13903788" y="1718507"/>
                            <a:pt x="13898880" y="2721695"/>
                          </a:cubicBezTo>
                          <a:cubicBezTo>
                            <a:pt x="13954396" y="3030850"/>
                            <a:pt x="13681733" y="3184956"/>
                            <a:pt x="13269996" y="3266047"/>
                          </a:cubicBezTo>
                          <a:cubicBezTo>
                            <a:pt x="9736007" y="3618467"/>
                            <a:pt x="3580906" y="3289269"/>
                            <a:pt x="628884" y="3266047"/>
                          </a:cubicBezTo>
                          <a:cubicBezTo>
                            <a:pt x="329149" y="3280160"/>
                            <a:pt x="-35337" y="3008441"/>
                            <a:pt x="0" y="2721695"/>
                          </a:cubicBezTo>
                          <a:cubicBezTo>
                            <a:pt x="-65388" y="1644345"/>
                            <a:pt x="-59956" y="1255864"/>
                            <a:pt x="0" y="544352"/>
                          </a:cubicBezTo>
                          <a:close/>
                        </a:path>
                        <a:path w="13898880" h="3266048" fill="none" stroke="0" extrusionOk="0">
                          <a:moveTo>
                            <a:pt x="0" y="544352"/>
                          </a:moveTo>
                          <a:cubicBezTo>
                            <a:pt x="-75785" y="262280"/>
                            <a:pt x="288183" y="28206"/>
                            <a:pt x="628884" y="0"/>
                          </a:cubicBezTo>
                          <a:cubicBezTo>
                            <a:pt x="5543687" y="17560"/>
                            <a:pt x="8280281" y="224784"/>
                            <a:pt x="13269996" y="0"/>
                          </a:cubicBezTo>
                          <a:cubicBezTo>
                            <a:pt x="13621853" y="41495"/>
                            <a:pt x="13876007" y="208484"/>
                            <a:pt x="13898880" y="544352"/>
                          </a:cubicBezTo>
                          <a:cubicBezTo>
                            <a:pt x="13822145" y="1457111"/>
                            <a:pt x="13619199" y="2052818"/>
                            <a:pt x="13898880" y="2721695"/>
                          </a:cubicBezTo>
                          <a:cubicBezTo>
                            <a:pt x="13934525" y="3018382"/>
                            <a:pt x="13647139" y="3219997"/>
                            <a:pt x="13269996" y="3266047"/>
                          </a:cubicBezTo>
                          <a:cubicBezTo>
                            <a:pt x="9393692" y="3501350"/>
                            <a:pt x="3246156" y="3393106"/>
                            <a:pt x="628884" y="3266047"/>
                          </a:cubicBezTo>
                          <a:cubicBezTo>
                            <a:pt x="302660" y="3266785"/>
                            <a:pt x="96141" y="3010857"/>
                            <a:pt x="0" y="2721695"/>
                          </a:cubicBezTo>
                          <a:cubicBezTo>
                            <a:pt x="-39534" y="1831535"/>
                            <a:pt x="-4198" y="1554297"/>
                            <a:pt x="0" y="5443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3337719" y="2745746"/>
            <a:ext cx="11414317" cy="284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029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-đáp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về sự vật, hoạt động được nói đến trong đoạn thơ.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chia sẻ, t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029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  <a:endParaRPr lang="en-029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029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b="51771"/>
          <a:stretch/>
        </p:blipFill>
        <p:spPr>
          <a:xfrm>
            <a:off x="4785519" y="737356"/>
            <a:ext cx="7015072" cy="13094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14" y="-30760500"/>
            <a:ext cx="1474301" cy="1474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627FF389-29BA-3953-0C95-367D5DBA7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67620" y="6186263"/>
            <a:ext cx="3886412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365919" y="203200"/>
            <a:ext cx="15494000" cy="87376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10170312" y="-1"/>
            <a:ext cx="6096000" cy="2458065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884572" y="1054756"/>
            <a:ext cx="14507472" cy="8089243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99119" y="1533832"/>
            <a:ext cx="4267200" cy="42672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533832"/>
            <a:ext cx="4267200" cy="4267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884573" y="3130099"/>
            <a:ext cx="265055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267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</a:t>
            </a:r>
            <a:endParaRPr lang="en-US" sz="4267" b="1" dirty="0">
              <a:solidFill>
                <a:srgbClr val="800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12727616" y="3133825"/>
            <a:ext cx="265055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267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  <a:endParaRPr lang="en-US" sz="4267" b="1" dirty="0">
              <a:solidFill>
                <a:srgbClr val="8000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3828" y="296369"/>
            <a:ext cx="6698052" cy="16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519" y="152400"/>
            <a:ext cx="145758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919" y="5715000"/>
          <a:ext cx="15544800" cy="317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0775" y="6773316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 ?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4719" y="7696200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67119" y="6773316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?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52038" y="769620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Dã</a:t>
            </a:r>
            <a:r>
              <a:rPr lang="en-US" dirty="0"/>
              <a:t> </a:t>
            </a:r>
            <a:r>
              <a:rPr lang="en-US" dirty="0" err="1"/>
              <a:t>tràng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.</a:t>
            </a:r>
          </a:p>
        </p:txBody>
      </p:sp>
      <p:pic>
        <p:nvPicPr>
          <p:cNvPr id="2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508919" y="962312"/>
            <a:ext cx="14645514" cy="45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919" y="4953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11C2DA-C46D-4623-A460-501205F88517}"/>
              </a:ext>
            </a:extLst>
          </p:cNvPr>
          <p:cNvCxnSpPr>
            <a:cxnSpLocks/>
          </p:cNvCxnSpPr>
          <p:nvPr/>
        </p:nvCxnSpPr>
        <p:spPr>
          <a:xfrm>
            <a:off x="2042319" y="74676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ADEE6D-D61C-485D-911A-E4D825A56772}"/>
              </a:ext>
            </a:extLst>
          </p:cNvPr>
          <p:cNvCxnSpPr>
            <a:cxnSpLocks/>
          </p:cNvCxnSpPr>
          <p:nvPr/>
        </p:nvCxnSpPr>
        <p:spPr>
          <a:xfrm>
            <a:off x="12024519" y="74676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8193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2409" y="381000"/>
            <a:ext cx="145758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92507"/>
              </p:ext>
            </p:extLst>
          </p:nvPr>
        </p:nvGraphicFramePr>
        <p:xfrm>
          <a:off x="518319" y="1752600"/>
          <a:ext cx="15544800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3605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303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61319" y="3056491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err="1"/>
              <a:t>thức</a:t>
            </a:r>
            <a:r>
              <a:rPr lang="en-US"/>
              <a:t> dậy 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13719" y="4023434"/>
            <a:ext cx="6101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3719" y="5208762"/>
            <a:ext cx="6016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err="1"/>
              <a:t>lon</a:t>
            </a:r>
            <a:r>
              <a:rPr lang="en-US"/>
              <a:t> xon 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13719" y="6085925"/>
            <a:ext cx="647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23636" y="3159171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Dã</a:t>
            </a:r>
            <a:r>
              <a:rPr lang="en-US" dirty="0"/>
              <a:t> </a:t>
            </a:r>
            <a:r>
              <a:rPr lang="en-US" dirty="0" err="1"/>
              <a:t>tràng</a:t>
            </a:r>
            <a:r>
              <a:rPr lang="en-US" dirty="0"/>
              <a:t> </a:t>
            </a:r>
            <a:r>
              <a:rPr lang="en-US" err="1"/>
              <a:t>làm</a:t>
            </a:r>
            <a:r>
              <a:rPr lang="en-US"/>
              <a:t> gì 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13129" y="4086199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5345" y="5323104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err="1"/>
              <a:t>làm</a:t>
            </a:r>
            <a:r>
              <a:rPr lang="en-US"/>
              <a:t> gì 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93957" y="6061768"/>
            <a:ext cx="734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1902451" y="7172267"/>
            <a:ext cx="6235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err="1"/>
              <a:t>trẻ</a:t>
            </a:r>
            <a:r>
              <a:rPr lang="en-US"/>
              <a:t> con 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07423" y="8076965"/>
            <a:ext cx="559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8519" y="7261486"/>
            <a:ext cx="373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Sóng</a:t>
            </a:r>
            <a:r>
              <a:rPr lang="en-US" dirty="0"/>
              <a:t> </a:t>
            </a:r>
            <a:r>
              <a:rPr lang="en-US" err="1"/>
              <a:t>làm</a:t>
            </a:r>
            <a:r>
              <a:rPr lang="en-US"/>
              <a:t> gì 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505345" y="8051070"/>
            <a:ext cx="6909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9440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5274015" y="-735781"/>
            <a:ext cx="4761915" cy="3828952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3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333" b="1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Pacifico" panose="00000500000000000000" pitchFamily="2" charset="0"/>
                  <a:ea typeface="华康POP2体W9(P)" panose="040B0900000000000000" pitchFamily="82" charset="-122"/>
                </a:rPr>
                <a:t>3</a:t>
              </a:r>
              <a:endParaRPr lang="zh-CN" altLang="en-US" sz="15333" b="1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Pacifico" panose="00000500000000000000" pitchFamily="2" charset="0"/>
                <a:ea typeface="华康POP2体W9(P)" panose="040B0900000000000000" pitchFamily="82" charset="-122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4543010" y="5170602"/>
            <a:ext cx="7026112" cy="41729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3947144" y="2351625"/>
            <a:ext cx="7862730" cy="292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400" b="1" dirty="0" err="1">
                <a:solidFill>
                  <a:srgbClr val="FF0000"/>
                </a:solidFill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Củng</a:t>
            </a:r>
            <a:r>
              <a:rPr lang="en-US" sz="18400" b="1" dirty="0">
                <a:solidFill>
                  <a:srgbClr val="FF0000"/>
                </a:solidFill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 </a:t>
            </a:r>
            <a:r>
              <a:rPr lang="en-US" sz="18400" b="1" dirty="0" err="1">
                <a:solidFill>
                  <a:srgbClr val="FF0000"/>
                </a:solidFill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cố</a:t>
            </a:r>
            <a:endParaRPr lang="en-US" sz="18400" b="1" dirty="0">
              <a:solidFill>
                <a:srgbClr val="FF0000"/>
              </a:solidFill>
              <a:latin typeface="Baloo 2" panose="03080502040302020200" pitchFamily="66" charset="0"/>
              <a:ea typeface="Arial-Rounded" panose="020B0500000000000000" pitchFamily="34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" y="2486"/>
            <a:ext cx="16269338" cy="11619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9" y="1201001"/>
            <a:ext cx="5138309" cy="7069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31" y="790470"/>
            <a:ext cx="9448888" cy="310983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84" y="4222304"/>
            <a:ext cx="2614410" cy="990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93" y="5458805"/>
            <a:ext cx="1860116" cy="1274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29" y="6439133"/>
            <a:ext cx="2614410" cy="783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4" y="5458805"/>
            <a:ext cx="1860116" cy="12749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0" y="6439133"/>
            <a:ext cx="2614410" cy="7831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703" y="6747978"/>
            <a:ext cx="1860116" cy="1274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238" y="7728305"/>
            <a:ext cx="2614410" cy="783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741" y="7887565"/>
            <a:ext cx="1016821" cy="10217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26" y="6714011"/>
            <a:ext cx="1860116" cy="1274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62" y="7694338"/>
            <a:ext cx="2614410" cy="783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9" y="9135877"/>
            <a:ext cx="16256000" cy="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3021305" y="11400400"/>
            <a:ext cx="120628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40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Khởi động</a:t>
            </a:r>
            <a:endParaRPr lang="en-US" sz="38266" b="1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18" y="2997200"/>
            <a:ext cx="11132203" cy="27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19" y="-2476955"/>
            <a:ext cx="16269338" cy="11620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9" y="-2467427"/>
            <a:ext cx="16256000" cy="1161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8" y="-2477954"/>
            <a:ext cx="16269338" cy="11619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619" y="6954640"/>
            <a:ext cx="1796444" cy="1292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4505" y="6954641"/>
            <a:ext cx="1796444" cy="1284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619" y="4073011"/>
            <a:ext cx="1796444" cy="1292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4505" y="4073011"/>
            <a:ext cx="1796444" cy="12924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0319" y="0"/>
            <a:ext cx="162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559" y="7876807"/>
            <a:ext cx="2850855" cy="392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62" y="5003306"/>
            <a:ext cx="1559362" cy="1951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326" y="3286721"/>
            <a:ext cx="5877044" cy="2485255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557642" y="6202141"/>
            <a:ext cx="5868408" cy="2485252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9846270" y="3286722"/>
            <a:ext cx="5888434" cy="2485252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9889550" y="6220718"/>
            <a:ext cx="5871637" cy="2485252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gà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05" y="1731105"/>
            <a:ext cx="837186" cy="837186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7005" y="658516"/>
            <a:ext cx="837186" cy="83718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91929" y="214811"/>
            <a:ext cx="14836631" cy="26792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1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sự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45168"/>
              <a:ext cx="909210" cy="6847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340" y="564627"/>
            <a:ext cx="1770869" cy="1770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213482" y="564628"/>
            <a:ext cx="1772058" cy="1772058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60017" y="5877231"/>
            <a:ext cx="649818" cy="649818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42479" y="3835196"/>
            <a:ext cx="649818" cy="6498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315977" y="2715998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163234" y="4833443"/>
            <a:ext cx="1707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65462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19" y="-2476955"/>
            <a:ext cx="16269338" cy="11620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9" y="-2467427"/>
            <a:ext cx="16256000" cy="1161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8" y="-2477954"/>
            <a:ext cx="16269338" cy="11619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547" y="6954640"/>
            <a:ext cx="1796444" cy="1292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59" y="6958706"/>
            <a:ext cx="1796444" cy="1284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955" y="4052348"/>
            <a:ext cx="1791452" cy="1292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4151" y="4052348"/>
            <a:ext cx="1780184" cy="12924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0319" y="0"/>
            <a:ext cx="162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62" y="5003306"/>
            <a:ext cx="1559362" cy="1951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9844543" y="3274634"/>
            <a:ext cx="5862144" cy="2494779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nhảy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571092" y="6202141"/>
            <a:ext cx="5868408" cy="2485252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65045" y="3279100"/>
            <a:ext cx="5880501" cy="248585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lan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9839797" y="6202141"/>
            <a:ext cx="5871637" cy="2485252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17189" y="212061"/>
            <a:ext cx="14836631" cy="26792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15">
                  <a:defRPr/>
                </a:pP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45168"/>
              <a:ext cx="909210" cy="6847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215">
                <a:defRPr/>
              </a:pPr>
              <a:r>
                <a:rPr lang="en-US" sz="5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340" y="564627"/>
            <a:ext cx="1770869" cy="1770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213482" y="564628"/>
            <a:ext cx="1772058" cy="1772058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48617" y="5877231"/>
            <a:ext cx="649818" cy="649818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37247" y="3705508"/>
            <a:ext cx="649818" cy="649818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05" y="1731105"/>
            <a:ext cx="837186" cy="837186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7005" y="658516"/>
            <a:ext cx="837186" cy="837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471466" y="2715998"/>
            <a:ext cx="2318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Âm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thanh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chọn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Đúng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338764" y="4704456"/>
            <a:ext cx="1994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Âm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thanh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chọn</a:t>
            </a:r>
            <a:r>
              <a:rPr lang="en-US" sz="2400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041308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21" y="1848362"/>
            <a:ext cx="4507376" cy="4876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8782" y="6741638"/>
            <a:ext cx="6138127" cy="125497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lvl="0" algn="ctr">
              <a:defRPr/>
            </a:pPr>
            <a:r>
              <a:rPr lang="en-US" sz="4300">
                <a:solidFill>
                  <a:prstClr val="white"/>
                </a:solidFill>
              </a:rPr>
              <a:t>Đúng </a:t>
            </a:r>
            <a:endParaRPr lang="en-US" sz="43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839731" y="6741638"/>
            <a:ext cx="6138127" cy="125497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lvl="0" algn="ctr">
              <a:defRPr/>
            </a:pPr>
            <a:r>
              <a:rPr lang="en-US" sz="4300">
                <a:solidFill>
                  <a:prstClr val="white"/>
                </a:solidFill>
              </a:rPr>
              <a:t>Sai </a:t>
            </a:r>
            <a:endParaRPr lang="en-US" sz="43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44" y="1848362"/>
            <a:ext cx="4507376" cy="4876800"/>
          </a:xfrm>
          <a:prstGeom prst="rect">
            <a:avLst/>
          </a:prstGeom>
        </p:spPr>
      </p:pic>
      <p:pic>
        <p:nvPicPr>
          <p:cNvPr id="2" name="antelo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812800"/>
            <a:ext cx="813832" cy="812800"/>
          </a:xfrm>
          <a:prstGeom prst="rect">
            <a:avLst/>
          </a:prstGeom>
        </p:spPr>
      </p:pic>
      <p:pic>
        <p:nvPicPr>
          <p:cNvPr id="3" name="buffalo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066" y="-812800"/>
            <a:ext cx="813832" cy="812800"/>
          </a:xfrm>
          <a:prstGeom prst="rect">
            <a:avLst/>
          </a:prstGeom>
        </p:spPr>
      </p:pic>
      <p:pic>
        <p:nvPicPr>
          <p:cNvPr id="7" name="rhinoceros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2132" y="-812800"/>
            <a:ext cx="813832" cy="812800"/>
          </a:xfrm>
          <a:prstGeom prst="rect">
            <a:avLst/>
          </a:prstGeom>
        </p:spPr>
      </p:pic>
      <p:pic>
        <p:nvPicPr>
          <p:cNvPr id="11" name="moose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33198" y="-812800"/>
            <a:ext cx="813832" cy="812800"/>
          </a:xfrm>
          <a:prstGeom prst="rect">
            <a:avLst/>
          </a:prstGeom>
        </p:spPr>
      </p:pic>
      <p:pic>
        <p:nvPicPr>
          <p:cNvPr id="13" name="moos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44263" y="-812800"/>
            <a:ext cx="813832" cy="812800"/>
          </a:xfrm>
          <a:prstGeom prst="rect">
            <a:avLst/>
          </a:prstGeom>
        </p:spPr>
      </p:pic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90FEF9D6-EC07-497F-8D81-6BCC783CDDFF}"/>
              </a:ext>
            </a:extLst>
          </p:cNvPr>
          <p:cNvSpPr/>
          <p:nvPr/>
        </p:nvSpPr>
        <p:spPr>
          <a:xfrm>
            <a:off x="1317982" y="304800"/>
            <a:ext cx="13449737" cy="17496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dùng để </a:t>
            </a:r>
            <a:r>
              <a:rPr lang="vi-VN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con người</a:t>
            </a:r>
            <a:r>
              <a:rPr lang="en-US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(bộ phận con người), con vật (bộ phận con vật) </a:t>
            </a:r>
            <a:r>
              <a:rPr lang="vi-VN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đồ 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hiện tượng, cảnh vật</a:t>
            </a:r>
            <a:r>
              <a:rPr lang="en-US" sz="4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sự vật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hay sai ?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2367265"/>
            <a:ext cx="5966307" cy="440947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17982" y="7005964"/>
            <a:ext cx="6138127" cy="125497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lvl="0" algn="ctr"/>
            <a:r>
              <a:rPr lang="en-US" sz="4300">
                <a:solidFill>
                  <a:prstClr val="white"/>
                </a:solidFill>
              </a:rPr>
              <a:t>Từ chỉ đặc điểm</a:t>
            </a:r>
            <a:endParaRPr lang="en-US" sz="43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803907" y="7005964"/>
            <a:ext cx="6138127" cy="125497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lvl="0" algn="ctr">
              <a:defRPr/>
            </a:pPr>
            <a:r>
              <a:rPr lang="en-US" sz="4300">
                <a:solidFill>
                  <a:prstClr val="white"/>
                </a:solidFill>
              </a:rPr>
              <a:t>Từ chỉ hoạt động</a:t>
            </a:r>
            <a:endParaRPr lang="en-US" sz="43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82" y="2367265"/>
            <a:ext cx="5966307" cy="4409470"/>
          </a:xfrm>
          <a:prstGeom prst="rect">
            <a:avLst/>
          </a:prstGeom>
        </p:spPr>
      </p:pic>
      <p:pic>
        <p:nvPicPr>
          <p:cNvPr id="4" name="pand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-812800"/>
            <a:ext cx="813832" cy="812800"/>
          </a:xfrm>
          <a:prstGeom prst="rect">
            <a:avLst/>
          </a:prstGeom>
        </p:spPr>
      </p:pic>
      <p:pic>
        <p:nvPicPr>
          <p:cNvPr id="5" name="sheep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066" y="-812800"/>
            <a:ext cx="813832" cy="812800"/>
          </a:xfrm>
          <a:prstGeom prst="rect">
            <a:avLst/>
          </a:prstGeom>
        </p:spPr>
      </p:pic>
      <p:pic>
        <p:nvPicPr>
          <p:cNvPr id="8" name="tige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2132" y="-812800"/>
            <a:ext cx="813832" cy="812800"/>
          </a:xfrm>
          <a:prstGeom prst="rect">
            <a:avLst/>
          </a:prstGeom>
        </p:spPr>
      </p:pic>
      <p:pic>
        <p:nvPicPr>
          <p:cNvPr id="10" name="li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33198" y="-812800"/>
            <a:ext cx="813832" cy="812800"/>
          </a:xfrm>
          <a:prstGeom prst="rect">
            <a:avLst/>
          </a:prstGeom>
        </p:spPr>
      </p:pic>
      <p:pic>
        <p:nvPicPr>
          <p:cNvPr id="14" name="l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44263" y="-812800"/>
            <a:ext cx="813832" cy="812800"/>
          </a:xfrm>
          <a:prstGeom prst="rect">
            <a:avLst/>
          </a:prstGeom>
        </p:spPr>
      </p:pic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B32DE2CB-FF93-4D60-A997-917F85E16CCE}"/>
              </a:ext>
            </a:extLst>
          </p:cNvPr>
          <p:cNvSpPr/>
          <p:nvPr/>
        </p:nvSpPr>
        <p:spPr>
          <a:xfrm>
            <a:off x="2182922" y="482244"/>
            <a:ext cx="11910793" cy="18479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từ chỉ sự vận động của con người, con vật mà chúng ta có thể nhìn thấy được bên ngoài.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8" y="2679353"/>
            <a:ext cx="6361853" cy="6581227"/>
          </a:xfrm>
          <a:prstGeom prst="rect">
            <a:avLst/>
          </a:prstGeom>
        </p:spPr>
      </p:pic>
      <p:pic>
        <p:nvPicPr>
          <p:cNvPr id="8" name="Picture 4" descr="HINH NEN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4179984" y="215343"/>
            <a:ext cx="11736649" cy="575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文本框 9"/>
          <p:cNvSpPr txBox="1"/>
          <p:nvPr/>
        </p:nvSpPr>
        <p:spPr>
          <a:xfrm>
            <a:off x="5334457" y="1632914"/>
            <a:ext cx="9427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Khám</a:t>
            </a:r>
            <a:r>
              <a:rPr lang="en-US" altLang="zh-CN" sz="128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phá</a:t>
            </a:r>
            <a:endParaRPr lang="zh-CN" altLang="en-US" sz="12800" b="1" spc="400" dirty="0">
              <a:solidFill>
                <a:srgbClr val="FF0000"/>
              </a:solidFill>
              <a:latin typeface="Times New Roman" pitchFamily="18" charset="0"/>
              <a:ea typeface="字体管家天蝎座" panose="00020600040101010101" charset="-122"/>
              <a:cs typeface="Times New Roman" pitchFamily="18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E193E069-064C-2089-BD50-E0963481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71920" y="3698985"/>
            <a:ext cx="4823900" cy="5330276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290A562F-29D4-2CAD-AAA5-A4275A2D55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5932" y="247012"/>
            <a:ext cx="1694635" cy="17095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187">
        <p14:glitter pattern="hexagon"/>
      </p:transition>
    </mc:Choice>
    <mc:Fallback xmlns="">
      <p:transition spd="slow" advTm="8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2120426" y="1528043"/>
            <a:ext cx="11108266" cy="4644157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50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2426" y="-2133107"/>
            <a:ext cx="812612" cy="812612"/>
          </a:xfrm>
          <a:prstGeom prst="rect">
            <a:avLst/>
          </a:prstGeom>
        </p:spPr>
      </p:pic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584186" y="1553646"/>
            <a:ext cx="11108265" cy="116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 eaLnBrk="1" fontAlgn="auto" hangingPunct="1">
              <a:defRPr/>
            </a:pPr>
            <a:r>
              <a:rPr lang="en-US" sz="4800" b="1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Năm, </a:t>
            </a:r>
            <a:r>
              <a:rPr lang="en-US" sz="4800" b="1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4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800" b="1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5">
            <a:extLst>
              <a:ext uri="{FF2B5EF4-FFF2-40B4-BE49-F238E27FC236}">
                <a16:creationId xmlns:a16="http://schemas.microsoft.com/office/drawing/2014/main" id="{A288D82A-B927-4DB2-98D9-CD11CF396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244" y="4208527"/>
            <a:ext cx="887614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5400" b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Từ </a:t>
            </a:r>
            <a:r>
              <a:rPr lang="en-GB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chỉ</a:t>
            </a:r>
            <a:r>
              <a:rPr lang="en-GB" sz="54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sự</a:t>
            </a:r>
            <a:r>
              <a:rPr lang="en-GB" sz="54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vật</a:t>
            </a:r>
            <a:r>
              <a:rPr lang="en-GB" sz="5400" b="1" dirty="0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GB" sz="5400" b="1" err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GB" sz="5400" b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 động; </a:t>
            </a:r>
          </a:p>
          <a:p>
            <a:pPr algn="ctr"/>
            <a:r>
              <a:rPr lang="en-GB" sz="5400" b="1">
                <a:solidFill>
                  <a:srgbClr val="FF0000"/>
                </a:solidFill>
                <a:latin typeface="HP001 5 hàng" panose="020B0603050302020204" pitchFamily="34" charset="0"/>
                <a:cs typeface="Times New Roman" pitchFamily="18" charset="0"/>
              </a:rPr>
              <a:t>Hỏi-đáp về sự vật, hoạt động.</a:t>
            </a:r>
            <a:endParaRPr lang="en-GB" sz="5400" b="1" dirty="0">
              <a:solidFill>
                <a:srgbClr val="FF0000"/>
              </a:solidFill>
              <a:latin typeface="HP001 5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A324E-5B1D-4F7B-A030-8F9740C44331}"/>
              </a:ext>
            </a:extLst>
          </p:cNvPr>
          <p:cNvSpPr txBox="1"/>
          <p:nvPr/>
        </p:nvSpPr>
        <p:spPr>
          <a:xfrm>
            <a:off x="6233319" y="3224227"/>
            <a:ext cx="4267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latin typeface="HP001 5 hàng" panose="020B0603050302020204" pitchFamily="34" charset="0"/>
                <a:cs typeface="Times New Roman" pitchFamily="18" charset="0"/>
              </a:rPr>
              <a:t>Luyện từ và câu</a:t>
            </a:r>
            <a:endParaRPr lang="en-US" sz="4400" b="1" u="sng" dirty="0">
              <a:latin typeface="HP001 5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5197815" y="743049"/>
            <a:ext cx="4761915" cy="3828952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3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333" b="1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Pacifico" panose="00000500000000000000" pitchFamily="2" charset="0"/>
                  <a:ea typeface="华康POP2体W9(P)" panose="040B0900000000000000" pitchFamily="82" charset="-122"/>
                </a:rPr>
                <a:t>1</a:t>
              </a:r>
              <a:endParaRPr lang="zh-CN" altLang="en-US" sz="15333" b="1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Pacifico" panose="00000500000000000000" pitchFamily="2" charset="0"/>
                <a:ea typeface="华康POP2体W9(P)" panose="040B0900000000000000" pitchFamily="8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75" y="4365719"/>
            <a:ext cx="12062997" cy="29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2435" y="381000"/>
            <a:ext cx="3241466" cy="643920"/>
            <a:chOff x="1508919" y="1888664"/>
            <a:chExt cx="3733800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029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99319" y="1330491"/>
            <a:ext cx="1493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img.loigiaihay.com/picture/2022/0316/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20" y="2057400"/>
            <a:ext cx="13492372" cy="56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47119" y="7772400"/>
            <a:ext cx="129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4919" y="77724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761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71519" y="777240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289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576719" y="7772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176919" y="7772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7919" y="7772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8365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53733" y="10668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312039"/>
              </p:ext>
            </p:extLst>
          </p:nvPr>
        </p:nvGraphicFramePr>
        <p:xfrm>
          <a:off x="1524877" y="4261243"/>
          <a:ext cx="13852442" cy="40902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26221">
                  <a:extLst>
                    <a:ext uri="{9D8B030D-6E8A-4147-A177-3AD203B41FA5}">
                      <a16:colId xmlns:a16="http://schemas.microsoft.com/office/drawing/2014/main" val="3788473049"/>
                    </a:ext>
                  </a:extLst>
                </a:gridCol>
                <a:gridCol w="6926221">
                  <a:extLst>
                    <a:ext uri="{9D8B030D-6E8A-4147-A177-3AD203B41FA5}">
                      <a16:colId xmlns:a16="http://schemas.microsoft.com/office/drawing/2014/main" val="1408455536"/>
                    </a:ext>
                  </a:extLst>
                </a:gridCol>
              </a:tblGrid>
              <a:tr h="932498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316206"/>
                  </a:ext>
                </a:extLst>
              </a:tr>
              <a:tr h="3157779"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30543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759159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64322" y="29718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74122" y="2971799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1922" y="2971798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79322" y="2971798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066359" y="2991851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646067" y="2991851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878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004689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248E-6 3.61111E-6 L 0.00702 0.30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725E-6 3.61111E-6 L 0.00702 0.30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418E-6 3.61111E-6 L 0.29719 0.306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0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2824E-7 3.61111E-6 L 0.30655 0.306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8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853E-6 3.61111E-6 L -0.19422 0.306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569E-6 3.61111E-6 L 0.19423 0.306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46E-6 3.61111E-6 L -0.28783 0.30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496E-6 3.61111E-6 L -0.53355 0.3814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77" y="19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10331</TotalTime>
  <Words>841</Words>
  <Application>Microsoft Office PowerPoint</Application>
  <PresentationFormat>Custom</PresentationFormat>
  <Paragraphs>134</Paragraphs>
  <Slides>22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Baloo 2</vt:lpstr>
      <vt:lpstr>Calibri</vt:lpstr>
      <vt:lpstr>Calibri Light</vt:lpstr>
      <vt:lpstr>HP001 5 hàng</vt:lpstr>
      <vt:lpstr>Odibee Sans</vt:lpstr>
      <vt:lpstr>Pacifico</vt:lpstr>
      <vt:lpstr>Pattaya</vt:lpstr>
      <vt:lpstr>Times New Roman</vt:lpstr>
      <vt:lpstr>Wingdings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1146</cp:revision>
  <dcterms:created xsi:type="dcterms:W3CDTF">2008-09-09T22:52:10Z</dcterms:created>
  <dcterms:modified xsi:type="dcterms:W3CDTF">2023-12-20T14:08:56Z</dcterms:modified>
</cp:coreProperties>
</file>