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11"/>
  </p:notesMasterIdLst>
  <p:sldIdLst>
    <p:sldId id="269" r:id="rId4"/>
    <p:sldId id="289" r:id="rId5"/>
    <p:sldId id="293" r:id="rId6"/>
    <p:sldId id="290" r:id="rId7"/>
    <p:sldId id="291" r:id="rId8"/>
    <p:sldId id="292" r:id="rId9"/>
    <p:sldId id="272" r:id="rId10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C7"/>
    <a:srgbClr val="FF6699"/>
    <a:srgbClr val="0000FF"/>
    <a:srgbClr val="800080"/>
    <a:srgbClr val="CC00FF"/>
    <a:srgbClr val="FF0000"/>
    <a:srgbClr val="3333FF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9" autoAdjust="0"/>
  </p:normalViewPr>
  <p:slideViewPr>
    <p:cSldViewPr>
      <p:cViewPr varScale="1">
        <p:scale>
          <a:sx n="48" d="100"/>
          <a:sy n="48" d="100"/>
        </p:scale>
        <p:origin x="858" y="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53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451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thừa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thừa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sang </a:t>
            </a:r>
            <a:r>
              <a:rPr lang="en-US" dirty="0" err="1"/>
              <a:t>trái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17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Bước 1: Đặt tính sao cho các chữ số cùng hàng thẳng cột với nhau.</a:t>
            </a:r>
            <a:endParaRPr lang="en-US" dirty="0"/>
          </a:p>
          <a:p>
            <a:r>
              <a:rPr lang="vi-VN" dirty="0"/>
              <a:t>Bước 2: Tính theo thứ tự từ phải sang trái.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39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mèo</a:t>
            </a:r>
            <a:r>
              <a:rPr lang="en-US" dirty="0"/>
              <a:t> =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hải</a:t>
            </a:r>
            <a:r>
              <a:rPr lang="en-US" dirty="0"/>
              <a:t> </a:t>
            </a:r>
            <a:r>
              <a:rPr lang="en-US" dirty="0" err="1"/>
              <a:t>âu</a:t>
            </a:r>
            <a:r>
              <a:rPr lang="en-US" dirty="0"/>
              <a:t> x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66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12/5/2024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12/5/2024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12/5/2024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690019" y="678658"/>
            <a:ext cx="10896600" cy="306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450512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 SỐ CÓ BA CHỮ SỐ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450512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SỐ CÓ MỘT CHỮ SỐ (T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76" y="39624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4" y="6627116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8" t="29614" r="36227" b="63357"/>
          <a:stretch/>
        </p:blipFill>
        <p:spPr bwMode="auto">
          <a:xfrm>
            <a:off x="-167481" y="1371063"/>
            <a:ext cx="2733448" cy="99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2" t="40834" r="35126" b="54917"/>
          <a:stretch/>
        </p:blipFill>
        <p:spPr bwMode="auto">
          <a:xfrm>
            <a:off x="27456" y="2663964"/>
            <a:ext cx="4120309" cy="120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8907" y="3986480"/>
            <a:ext cx="1211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0000FF"/>
                </a:solidFill>
              </a:rPr>
              <a:t>140</a:t>
            </a:r>
          </a:p>
          <a:p>
            <a:pPr algn="r"/>
            <a:r>
              <a:rPr lang="en-US" sz="4000" b="1" dirty="0">
                <a:solidFill>
                  <a:srgbClr val="0000FF"/>
                </a:solidFill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07318" y="5257800"/>
            <a:ext cx="90640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0803" y="41910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0319" y="523875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00869" y="527685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5119" y="52578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24642" y="3946088"/>
            <a:ext cx="5811206" cy="2286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3800" b="1" dirty="0">
                <a:solidFill>
                  <a:srgbClr val="0000FF"/>
                </a:solidFill>
              </a:rPr>
              <a:t>- 2 </a:t>
            </a:r>
            <a:r>
              <a:rPr lang="en-US" sz="3800" b="1" dirty="0" err="1">
                <a:solidFill>
                  <a:srgbClr val="0000FF"/>
                </a:solidFill>
              </a:rPr>
              <a:t>nhân</a:t>
            </a:r>
            <a:r>
              <a:rPr lang="en-US" sz="3800" b="1" dirty="0">
                <a:solidFill>
                  <a:srgbClr val="0000FF"/>
                </a:solidFill>
              </a:rPr>
              <a:t> 0 </a:t>
            </a:r>
            <a:r>
              <a:rPr lang="en-US" sz="3800" b="1" dirty="0" err="1">
                <a:solidFill>
                  <a:srgbClr val="0000FF"/>
                </a:solidFill>
              </a:rPr>
              <a:t>bằng</a:t>
            </a:r>
            <a:r>
              <a:rPr lang="en-US" sz="3800" b="1" dirty="0">
                <a:solidFill>
                  <a:srgbClr val="0000FF"/>
                </a:solidFill>
              </a:rPr>
              <a:t> 0, </a:t>
            </a:r>
            <a:r>
              <a:rPr lang="en-US" sz="3800" b="1" dirty="0" err="1">
                <a:solidFill>
                  <a:srgbClr val="0000FF"/>
                </a:solidFill>
              </a:rPr>
              <a:t>viết</a:t>
            </a:r>
            <a:r>
              <a:rPr lang="en-US" sz="3800" b="1" dirty="0">
                <a:solidFill>
                  <a:srgbClr val="0000FF"/>
                </a:solidFill>
              </a:rPr>
              <a:t> 0.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3800" b="1" dirty="0">
                <a:solidFill>
                  <a:srgbClr val="0000FF"/>
                </a:solidFill>
              </a:rPr>
              <a:t>- 2 </a:t>
            </a:r>
            <a:r>
              <a:rPr lang="en-US" sz="3800" b="1" dirty="0" err="1">
                <a:solidFill>
                  <a:srgbClr val="0000FF"/>
                </a:solidFill>
              </a:rPr>
              <a:t>nhân</a:t>
            </a:r>
            <a:r>
              <a:rPr lang="en-US" sz="3800" b="1" dirty="0">
                <a:solidFill>
                  <a:srgbClr val="0000FF"/>
                </a:solidFill>
              </a:rPr>
              <a:t> 4 </a:t>
            </a:r>
            <a:r>
              <a:rPr lang="en-US" sz="3800" b="1" dirty="0" err="1">
                <a:solidFill>
                  <a:srgbClr val="0000FF"/>
                </a:solidFill>
              </a:rPr>
              <a:t>bằng</a:t>
            </a:r>
            <a:r>
              <a:rPr lang="en-US" sz="3800" b="1" dirty="0">
                <a:solidFill>
                  <a:srgbClr val="0000FF"/>
                </a:solidFill>
              </a:rPr>
              <a:t> 8, </a:t>
            </a:r>
            <a:r>
              <a:rPr lang="en-US" sz="3800" b="1" dirty="0" err="1">
                <a:solidFill>
                  <a:srgbClr val="0000FF"/>
                </a:solidFill>
              </a:rPr>
              <a:t>viết</a:t>
            </a:r>
            <a:r>
              <a:rPr lang="en-US" sz="3800" b="1" dirty="0">
                <a:solidFill>
                  <a:srgbClr val="0000FF"/>
                </a:solidFill>
              </a:rPr>
              <a:t> 8.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3800" b="1" dirty="0">
                <a:solidFill>
                  <a:srgbClr val="0000FF"/>
                </a:solidFill>
              </a:rPr>
              <a:t>- 2 </a:t>
            </a:r>
            <a:r>
              <a:rPr lang="en-US" sz="3800" b="1" dirty="0" err="1">
                <a:solidFill>
                  <a:srgbClr val="0000FF"/>
                </a:solidFill>
              </a:rPr>
              <a:t>nhân</a:t>
            </a:r>
            <a:r>
              <a:rPr lang="en-US" sz="3800" b="1" dirty="0">
                <a:solidFill>
                  <a:srgbClr val="0000FF"/>
                </a:solidFill>
              </a:rPr>
              <a:t> 1 </a:t>
            </a:r>
            <a:r>
              <a:rPr lang="en-US" sz="3800" b="1" dirty="0" err="1">
                <a:solidFill>
                  <a:srgbClr val="0000FF"/>
                </a:solidFill>
              </a:rPr>
              <a:t>bằng</a:t>
            </a:r>
            <a:r>
              <a:rPr lang="en-US" sz="3800" b="1" dirty="0">
                <a:solidFill>
                  <a:srgbClr val="0000FF"/>
                </a:solidFill>
              </a:rPr>
              <a:t> 2, </a:t>
            </a:r>
            <a:r>
              <a:rPr lang="en-US" sz="3800" b="1" dirty="0" err="1">
                <a:solidFill>
                  <a:srgbClr val="0000FF"/>
                </a:solidFill>
              </a:rPr>
              <a:t>viết</a:t>
            </a:r>
            <a:r>
              <a:rPr lang="en-US" sz="3800" b="1" dirty="0">
                <a:solidFill>
                  <a:srgbClr val="0000FF"/>
                </a:solidFill>
              </a:rPr>
              <a:t> 2.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87479" y="2895600"/>
            <a:ext cx="1040670" cy="707886"/>
          </a:xfrm>
          <a:prstGeom prst="rect">
            <a:avLst/>
          </a:prstGeom>
          <a:solidFill>
            <a:srgbClr val="FFABC7"/>
          </a:solidFill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4000" b="1" dirty="0">
                <a:solidFill>
                  <a:srgbClr val="0000FF"/>
                </a:solidFill>
              </a:rPr>
              <a:t>280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5849" y="1981201"/>
            <a:ext cx="7840790" cy="71628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090319" y="0"/>
            <a:ext cx="6187912" cy="1194375"/>
            <a:chOff x="4539228" y="60959"/>
            <a:chExt cx="6083499" cy="1194374"/>
          </a:xfrm>
        </p:grpSpPr>
        <p:sp>
          <p:nvSpPr>
            <p:cNvPr id="34" name="TextBox 33"/>
            <p:cNvSpPr txBox="1"/>
            <p:nvPr/>
          </p:nvSpPr>
          <p:spPr>
            <a:xfrm>
              <a:off x="4539228" y="60959"/>
              <a:ext cx="60834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sáu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 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13 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 12 năm 202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44496" y="670559"/>
              <a:ext cx="1340444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3109119" y="1238320"/>
            <a:ext cx="9982200" cy="51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SỐ CÓ BA CHỮ SỐ VỚI SỐ CÓ MỘT CHỮ SỐ ( T 1)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26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8" t="29614" r="36227" b="63357"/>
          <a:stretch/>
        </p:blipFill>
        <p:spPr bwMode="auto">
          <a:xfrm>
            <a:off x="-167481" y="1072485"/>
            <a:ext cx="2733448" cy="99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2" t="59953" r="34785" b="36098"/>
          <a:stretch/>
        </p:blipFill>
        <p:spPr bwMode="auto">
          <a:xfrm>
            <a:off x="470146" y="6372186"/>
            <a:ext cx="4114800" cy="91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874427" y="6882484"/>
            <a:ext cx="10406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rgbClr val="0000FF"/>
                </a:solidFill>
              </a:rPr>
              <a:t>215</a:t>
            </a:r>
          </a:p>
          <a:p>
            <a:pPr algn="r"/>
            <a:r>
              <a:rPr lang="en-US" sz="4000" b="1" dirty="0">
                <a:solidFill>
                  <a:srgbClr val="0000FF"/>
                </a:solidFill>
              </a:rPr>
              <a:t>4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941562" y="8127129"/>
            <a:ext cx="90640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80719" y="71628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86663" y="8079339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90369" y="809625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85569" y="809321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08805" y="6610052"/>
            <a:ext cx="9449514" cy="2286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3800" b="1" dirty="0">
                <a:solidFill>
                  <a:srgbClr val="0000FF"/>
                </a:solidFill>
              </a:rPr>
              <a:t>- 4 </a:t>
            </a:r>
            <a:r>
              <a:rPr lang="en-US" sz="3800" b="1" dirty="0" err="1">
                <a:solidFill>
                  <a:srgbClr val="0000FF"/>
                </a:solidFill>
              </a:rPr>
              <a:t>nhân</a:t>
            </a:r>
            <a:r>
              <a:rPr lang="en-US" sz="3800" b="1" dirty="0">
                <a:solidFill>
                  <a:srgbClr val="0000FF"/>
                </a:solidFill>
              </a:rPr>
              <a:t> 5 </a:t>
            </a:r>
            <a:r>
              <a:rPr lang="en-US" sz="3800" b="1" dirty="0" err="1">
                <a:solidFill>
                  <a:srgbClr val="0000FF"/>
                </a:solidFill>
              </a:rPr>
              <a:t>bằng</a:t>
            </a:r>
            <a:r>
              <a:rPr lang="en-US" sz="3800" b="1" dirty="0">
                <a:solidFill>
                  <a:srgbClr val="0000FF"/>
                </a:solidFill>
              </a:rPr>
              <a:t> 20, </a:t>
            </a:r>
            <a:r>
              <a:rPr lang="en-US" sz="3800" b="1" dirty="0" err="1">
                <a:solidFill>
                  <a:srgbClr val="0000FF"/>
                </a:solidFill>
              </a:rPr>
              <a:t>viết</a:t>
            </a:r>
            <a:r>
              <a:rPr lang="en-US" sz="3800" b="1" dirty="0">
                <a:solidFill>
                  <a:srgbClr val="0000FF"/>
                </a:solidFill>
              </a:rPr>
              <a:t> 0 </a:t>
            </a:r>
            <a:r>
              <a:rPr lang="en-US" sz="3800" b="1" dirty="0" err="1">
                <a:solidFill>
                  <a:srgbClr val="0000FF"/>
                </a:solidFill>
              </a:rPr>
              <a:t>nhớ</a:t>
            </a:r>
            <a:r>
              <a:rPr lang="en-US" sz="3800" b="1" dirty="0">
                <a:solidFill>
                  <a:srgbClr val="0000FF"/>
                </a:solidFill>
              </a:rPr>
              <a:t> 2.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3800" b="1" dirty="0">
                <a:solidFill>
                  <a:srgbClr val="0000FF"/>
                </a:solidFill>
              </a:rPr>
              <a:t>- 4 </a:t>
            </a:r>
            <a:r>
              <a:rPr lang="en-US" sz="3800" b="1" dirty="0" err="1">
                <a:solidFill>
                  <a:srgbClr val="0000FF"/>
                </a:solidFill>
              </a:rPr>
              <a:t>nhân</a:t>
            </a:r>
            <a:r>
              <a:rPr lang="en-US" sz="3800" b="1" dirty="0">
                <a:solidFill>
                  <a:srgbClr val="0000FF"/>
                </a:solidFill>
              </a:rPr>
              <a:t> 1 </a:t>
            </a:r>
            <a:r>
              <a:rPr lang="en-US" sz="3800" b="1" dirty="0" err="1">
                <a:solidFill>
                  <a:srgbClr val="0000FF"/>
                </a:solidFill>
              </a:rPr>
              <a:t>bằng</a:t>
            </a:r>
            <a:r>
              <a:rPr lang="en-US" sz="3800" b="1" dirty="0">
                <a:solidFill>
                  <a:srgbClr val="0000FF"/>
                </a:solidFill>
              </a:rPr>
              <a:t> 4, </a:t>
            </a:r>
            <a:r>
              <a:rPr lang="en-US" sz="3800" b="1" dirty="0" err="1">
                <a:solidFill>
                  <a:srgbClr val="0000FF"/>
                </a:solidFill>
              </a:rPr>
              <a:t>thêm</a:t>
            </a:r>
            <a:r>
              <a:rPr lang="en-US" sz="3800" b="1" dirty="0">
                <a:solidFill>
                  <a:srgbClr val="0000FF"/>
                </a:solidFill>
              </a:rPr>
              <a:t> 2 </a:t>
            </a:r>
            <a:r>
              <a:rPr lang="en-US" sz="3800" b="1" dirty="0" err="1">
                <a:solidFill>
                  <a:srgbClr val="0000FF"/>
                </a:solidFill>
              </a:rPr>
              <a:t>bằng</a:t>
            </a:r>
            <a:r>
              <a:rPr lang="en-US" sz="3800" b="1" dirty="0">
                <a:solidFill>
                  <a:srgbClr val="0000FF"/>
                </a:solidFill>
              </a:rPr>
              <a:t> 6, </a:t>
            </a:r>
            <a:r>
              <a:rPr lang="en-US" sz="3800" b="1" dirty="0" err="1">
                <a:solidFill>
                  <a:srgbClr val="0000FF"/>
                </a:solidFill>
              </a:rPr>
              <a:t>viết</a:t>
            </a:r>
            <a:r>
              <a:rPr lang="en-US" sz="3800" b="1" dirty="0">
                <a:solidFill>
                  <a:srgbClr val="0000FF"/>
                </a:solidFill>
              </a:rPr>
              <a:t> 6.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3800" b="1" dirty="0">
                <a:solidFill>
                  <a:srgbClr val="0000FF"/>
                </a:solidFill>
              </a:rPr>
              <a:t>- 4 </a:t>
            </a:r>
            <a:r>
              <a:rPr lang="en-US" sz="3800" b="1" dirty="0" err="1">
                <a:solidFill>
                  <a:srgbClr val="0000FF"/>
                </a:solidFill>
              </a:rPr>
              <a:t>nhân</a:t>
            </a:r>
            <a:r>
              <a:rPr lang="en-US" sz="3800" b="1" dirty="0">
                <a:solidFill>
                  <a:srgbClr val="0000FF"/>
                </a:solidFill>
              </a:rPr>
              <a:t> 2 </a:t>
            </a:r>
            <a:r>
              <a:rPr lang="en-US" sz="3800" b="1" dirty="0" err="1">
                <a:solidFill>
                  <a:srgbClr val="0000FF"/>
                </a:solidFill>
              </a:rPr>
              <a:t>bằng</a:t>
            </a:r>
            <a:r>
              <a:rPr lang="en-US" sz="3800" b="1" dirty="0">
                <a:solidFill>
                  <a:srgbClr val="0000FF"/>
                </a:solidFill>
              </a:rPr>
              <a:t> 8, </a:t>
            </a:r>
            <a:r>
              <a:rPr lang="en-US" sz="3800" b="1" dirty="0" err="1">
                <a:solidFill>
                  <a:srgbClr val="0000FF"/>
                </a:solidFill>
              </a:rPr>
              <a:t>viết</a:t>
            </a:r>
            <a:r>
              <a:rPr lang="en-US" sz="3800" b="1" dirty="0">
                <a:solidFill>
                  <a:srgbClr val="0000FF"/>
                </a:solidFill>
              </a:rPr>
              <a:t> 8.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445230" y="6428542"/>
            <a:ext cx="997389" cy="677108"/>
          </a:xfrm>
          <a:prstGeom prst="rect">
            <a:avLst/>
          </a:prstGeom>
          <a:solidFill>
            <a:srgbClr val="FFABC7"/>
          </a:solidFill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800" b="1" dirty="0">
                <a:solidFill>
                  <a:srgbClr val="0000FF"/>
                </a:solidFill>
              </a:rPr>
              <a:t>860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967" y="1808956"/>
            <a:ext cx="12049352" cy="4560194"/>
          </a:xfrm>
          <a:prstGeom prst="rect">
            <a:avLst/>
          </a:prstGeom>
          <a:ln>
            <a:noFill/>
          </a:ln>
        </p:spPr>
      </p:pic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3109119" y="1238320"/>
            <a:ext cx="9982200" cy="51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SỐ CÓ BA CHỮ SỐ VỚI SỐ CÓ MỘT CHỮ SỐ ( T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014119" y="0"/>
            <a:ext cx="6187912" cy="1194375"/>
            <a:chOff x="4539228" y="60959"/>
            <a:chExt cx="6083499" cy="1194374"/>
          </a:xfrm>
        </p:grpSpPr>
        <p:sp>
          <p:nvSpPr>
            <p:cNvPr id="34" name="TextBox 33"/>
            <p:cNvSpPr txBox="1"/>
            <p:nvPr/>
          </p:nvSpPr>
          <p:spPr>
            <a:xfrm>
              <a:off x="4539228" y="60959"/>
              <a:ext cx="60834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sáu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 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tháng 12 năm 202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44496" y="670559"/>
              <a:ext cx="1340444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185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6713" r="84408" b="65382"/>
          <a:stretch/>
        </p:blipFill>
        <p:spPr bwMode="auto">
          <a:xfrm>
            <a:off x="1035423" y="1653988"/>
            <a:ext cx="2326341" cy="103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34619" r="89382" b="62065"/>
          <a:stretch/>
        </p:blipFill>
        <p:spPr bwMode="auto">
          <a:xfrm>
            <a:off x="1035422" y="2689412"/>
            <a:ext cx="1519519" cy="56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t="38339" r="86737" b="54202"/>
          <a:stretch/>
        </p:blipFill>
        <p:spPr bwMode="auto">
          <a:xfrm>
            <a:off x="1572247" y="3536576"/>
            <a:ext cx="1971022" cy="225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9" t="38339" r="77827" b="54202"/>
          <a:stretch/>
        </p:blipFill>
        <p:spPr bwMode="auto">
          <a:xfrm>
            <a:off x="5374917" y="3536576"/>
            <a:ext cx="1971022" cy="225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8" t="38339" r="68718" b="54202"/>
          <a:stretch/>
        </p:blipFill>
        <p:spPr bwMode="auto">
          <a:xfrm>
            <a:off x="9256632" y="3536576"/>
            <a:ext cx="2005887" cy="225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3" t="38339" r="59808" b="54202"/>
          <a:stretch/>
        </p:blipFill>
        <p:spPr bwMode="auto">
          <a:xfrm>
            <a:off x="13174211" y="3536576"/>
            <a:ext cx="1971022" cy="225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4" t="41171" r="79134" b="58055"/>
          <a:stretch/>
        </p:blipFill>
        <p:spPr bwMode="auto">
          <a:xfrm>
            <a:off x="1572247" y="5638800"/>
            <a:ext cx="1971022" cy="85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4" t="41171" r="79134" b="58055"/>
          <a:stretch/>
        </p:blipFill>
        <p:spPr bwMode="auto">
          <a:xfrm>
            <a:off x="5388736" y="5626234"/>
            <a:ext cx="1971022" cy="85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4" t="41171" r="79134" b="58055"/>
          <a:stretch/>
        </p:blipFill>
        <p:spPr bwMode="auto">
          <a:xfrm>
            <a:off x="9248882" y="5703793"/>
            <a:ext cx="2013637" cy="85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4" t="41171" r="79134" b="58055"/>
          <a:stretch/>
        </p:blipFill>
        <p:spPr bwMode="auto">
          <a:xfrm>
            <a:off x="13174211" y="5710516"/>
            <a:ext cx="1971022" cy="85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55333" y="5406479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93471" y="540395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/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20831" y="540395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/>
              <a:t>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58010" y="53340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719469" y="533760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687560" y="535305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6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576002" y="0"/>
            <a:ext cx="6290505" cy="1194375"/>
            <a:chOff x="4539228" y="60959"/>
            <a:chExt cx="6184361" cy="1194374"/>
          </a:xfrm>
        </p:grpSpPr>
        <p:sp>
          <p:nvSpPr>
            <p:cNvPr id="25" name="TextBox 24"/>
            <p:cNvSpPr txBox="1"/>
            <p:nvPr/>
          </p:nvSpPr>
          <p:spPr>
            <a:xfrm>
              <a:off x="4539228" y="60959"/>
              <a:ext cx="6184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 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sáu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 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tháng 12 năm 202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84081" y="670559"/>
              <a:ext cx="1340444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3109119" y="1238320"/>
            <a:ext cx="9982200" cy="51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SỐ CÓ BA CHỮ SỐ VỚI SỐ CÓ MỘT CHỮ SỐ ( T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7423" y="53412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9010" y="536137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430010" y="536137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011410" y="533760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386719" y="5352167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70389" y="491850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36507" y="5409481"/>
            <a:ext cx="46449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18027" y="478939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36937" y="4879519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244470" y="4723277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71810" y="49185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224919" y="4946755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2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1" grpId="0"/>
      <p:bldP spid="42" grpId="0"/>
      <p:bldP spid="43" grpId="0"/>
      <p:bldP spid="44" grpId="0"/>
      <p:bldP spid="45" grpId="0"/>
      <p:bldP spid="28" grpId="0"/>
      <p:bldP spid="31" grpId="0"/>
      <p:bldP spid="32" grpId="0"/>
      <p:bldP spid="46" grpId="0"/>
      <p:bldP spid="47" grpId="0"/>
      <p:bldP spid="8" grpId="0"/>
      <p:bldP spid="10" grpId="0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47746" r="58329" b="44231"/>
          <a:stretch/>
        </p:blipFill>
        <p:spPr bwMode="auto">
          <a:xfrm>
            <a:off x="899318" y="2590800"/>
            <a:ext cx="1423396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6713" r="84408" b="65382"/>
          <a:stretch/>
        </p:blipFill>
        <p:spPr bwMode="auto">
          <a:xfrm>
            <a:off x="1035423" y="1653988"/>
            <a:ext cx="2326341" cy="103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605079" y="4902875"/>
            <a:ext cx="1163710" cy="1323439"/>
            <a:chOff x="2605079" y="4902875"/>
            <a:chExt cx="1163710" cy="1323439"/>
          </a:xfrm>
        </p:grpSpPr>
        <p:sp>
          <p:nvSpPr>
            <p:cNvPr id="10" name="TextBox 9"/>
            <p:cNvSpPr txBox="1"/>
            <p:nvPr/>
          </p:nvSpPr>
          <p:spPr>
            <a:xfrm>
              <a:off x="2728119" y="4902875"/>
              <a:ext cx="104067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 dirty="0">
                  <a:solidFill>
                    <a:srgbClr val="0000FF"/>
                  </a:solidFill>
                </a:rPr>
                <a:t>243</a:t>
              </a:r>
            </a:p>
            <a:p>
              <a:pPr algn="r"/>
              <a:r>
                <a:rPr lang="en-US" sz="4000" b="1" dirty="0">
                  <a:solidFill>
                    <a:srgbClr val="0000FF"/>
                  </a:solidFill>
                </a:rPr>
                <a:t>2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862388" y="6226314"/>
              <a:ext cx="90640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605079" y="5363685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600">
                  <a:solidFill>
                    <a:srgbClr val="0000FF"/>
                  </a:solidFill>
                </a:rPr>
                <a:t>x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88809" y="622631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rgbClr val="0000FF"/>
                </a:solidFill>
              </a:rPr>
              <a:t>6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924880" y="4902875"/>
            <a:ext cx="1163710" cy="1323439"/>
            <a:chOff x="2605079" y="4902875"/>
            <a:chExt cx="1163710" cy="1323439"/>
          </a:xfrm>
        </p:grpSpPr>
        <p:sp>
          <p:nvSpPr>
            <p:cNvPr id="18" name="TextBox 17"/>
            <p:cNvSpPr txBox="1"/>
            <p:nvPr/>
          </p:nvSpPr>
          <p:spPr>
            <a:xfrm>
              <a:off x="2728119" y="4902875"/>
              <a:ext cx="104067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 dirty="0">
                  <a:solidFill>
                    <a:srgbClr val="0000FF"/>
                  </a:solidFill>
                </a:rPr>
                <a:t>162</a:t>
              </a:r>
            </a:p>
            <a:p>
              <a:pPr algn="r"/>
              <a:r>
                <a:rPr lang="en-US" sz="4000" b="1" dirty="0">
                  <a:solidFill>
                    <a:srgbClr val="0000FF"/>
                  </a:solidFill>
                </a:rPr>
                <a:t>4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862388" y="6226314"/>
              <a:ext cx="90640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605079" y="5363685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600">
                  <a:solidFill>
                    <a:srgbClr val="0000FF"/>
                  </a:solidFill>
                </a:rPr>
                <a:t>x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677719" y="622631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rgbClr val="0000FF"/>
                </a:solidFill>
              </a:rPr>
              <a:t>8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310679" y="4902875"/>
            <a:ext cx="1163710" cy="1323439"/>
            <a:chOff x="2605079" y="4902875"/>
            <a:chExt cx="1163710" cy="1323439"/>
          </a:xfrm>
        </p:grpSpPr>
        <p:sp>
          <p:nvSpPr>
            <p:cNvPr id="23" name="TextBox 22"/>
            <p:cNvSpPr txBox="1"/>
            <p:nvPr/>
          </p:nvSpPr>
          <p:spPr>
            <a:xfrm>
              <a:off x="2728119" y="4902875"/>
              <a:ext cx="104067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>
                  <a:solidFill>
                    <a:srgbClr val="0000FF"/>
                  </a:solidFill>
                </a:rPr>
                <a:t>250</a:t>
              </a:r>
            </a:p>
            <a:p>
              <a:pPr algn="r"/>
              <a:r>
                <a:rPr lang="en-US" sz="4000" b="1">
                  <a:solidFill>
                    <a:srgbClr val="0000FF"/>
                  </a:solidFill>
                </a:rPr>
                <a:t>3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862388" y="6226314"/>
              <a:ext cx="90640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605079" y="5363685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600">
                  <a:solidFill>
                    <a:srgbClr val="0000FF"/>
                  </a:solidFill>
                </a:rPr>
                <a:t>x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0063518" y="622631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2630480" y="4902875"/>
            <a:ext cx="1163710" cy="1323439"/>
            <a:chOff x="2605079" y="4902875"/>
            <a:chExt cx="1163710" cy="1323439"/>
          </a:xfrm>
        </p:grpSpPr>
        <p:sp>
          <p:nvSpPr>
            <p:cNvPr id="28" name="TextBox 27"/>
            <p:cNvSpPr txBox="1"/>
            <p:nvPr/>
          </p:nvSpPr>
          <p:spPr>
            <a:xfrm>
              <a:off x="2728119" y="4902875"/>
              <a:ext cx="104067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>
                  <a:solidFill>
                    <a:srgbClr val="0000FF"/>
                  </a:solidFill>
                </a:rPr>
                <a:t>108</a:t>
              </a:r>
            </a:p>
            <a:p>
              <a:pPr algn="r"/>
              <a:r>
                <a:rPr lang="en-US" sz="4000" b="1">
                  <a:solidFill>
                    <a:srgbClr val="0000FF"/>
                  </a:solidFill>
                </a:rPr>
                <a:t>5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862388" y="6226314"/>
              <a:ext cx="90640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605079" y="5363685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600">
                  <a:solidFill>
                    <a:srgbClr val="0000FF"/>
                  </a:solidFill>
                </a:rPr>
                <a:t>x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3383319" y="622631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86675" y="622631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89531" y="622631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03846" y="622631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80919" y="622631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745788" y="6226313"/>
            <a:ext cx="443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401608" y="6226313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058187" y="622453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737379" y="622453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462919" y="568685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842478" y="5656073"/>
            <a:ext cx="470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94442" y="5686850"/>
            <a:ext cx="470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61426" y="5564594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733299" y="5583644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381120" y="5602694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5576002" y="0"/>
            <a:ext cx="6187912" cy="1194375"/>
            <a:chOff x="4539228" y="60959"/>
            <a:chExt cx="6083499" cy="1194374"/>
          </a:xfrm>
        </p:grpSpPr>
        <p:sp>
          <p:nvSpPr>
            <p:cNvPr id="45" name="TextBox 44"/>
            <p:cNvSpPr txBox="1"/>
            <p:nvPr/>
          </p:nvSpPr>
          <p:spPr>
            <a:xfrm>
              <a:off x="4539228" y="60959"/>
              <a:ext cx="60834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sáu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ngày 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tháng 12 năm 202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84081" y="670559"/>
              <a:ext cx="1340444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3109119" y="1238320"/>
            <a:ext cx="9982200" cy="51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SỐ CÓ BA CHỮ SỐ VỚI SỐ CÓ MỘT CHỮ SỐ ( T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6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1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6713" r="84408" b="65382"/>
          <a:stretch/>
        </p:blipFill>
        <p:spPr bwMode="auto">
          <a:xfrm>
            <a:off x="-15081" y="1495460"/>
            <a:ext cx="2326341" cy="103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65920" y="2514600"/>
            <a:ext cx="15910717" cy="1418237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3.</a:t>
            </a: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Hôm nay, hải âu được 118 ngày tuổi, số ngày tuổi của mèo gấp 3 lần số ngày tuổi của hải âu. Hỏi hôm nay mèo được bao nhiêu ngày tuổi?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309519" y="4287798"/>
            <a:ext cx="0" cy="44752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4181713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3600" b="1" kern="12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5175923"/>
            <a:ext cx="2821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Hải âu</a:t>
            </a:r>
            <a:r>
              <a:rPr lang="en-US" altLang="en-US" sz="32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6386729"/>
            <a:ext cx="2514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Tuổi mèo: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38126" y="4975868"/>
            <a:ext cx="1497013" cy="639232"/>
            <a:chOff x="1915771" y="5303728"/>
            <a:chExt cx="2994024" cy="639232"/>
          </a:xfrm>
        </p:grpSpPr>
        <p:grpSp>
          <p:nvGrpSpPr>
            <p:cNvPr id="16" name="Group 15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771" y="5303728"/>
              <a:ext cx="29940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118 ngày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rot="5400000">
            <a:off x="3529707" y="5934747"/>
            <a:ext cx="972151" cy="3215880"/>
            <a:chOff x="5699920" y="3912837"/>
            <a:chExt cx="972151" cy="352496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435988" y="5390505"/>
              <a:ext cx="19489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ngày tuổi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ight Brace 22"/>
            <p:cNvSpPr/>
            <p:nvPr/>
          </p:nvSpPr>
          <p:spPr>
            <a:xfrm>
              <a:off x="5699920" y="3912837"/>
              <a:ext cx="448926" cy="352496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3523874" y="5653182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434642" y="5613626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8556" y="4181713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1519" y="4800600"/>
            <a:ext cx="815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Mèo được số ngày tuổi là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6519" y="5659398"/>
            <a:ext cx="1922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118 x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9503" y="6758796"/>
            <a:ext cx="44422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354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423319" y="6614398"/>
            <a:ext cx="3200400" cy="259796"/>
            <a:chOff x="2423319" y="6614398"/>
            <a:chExt cx="3200400" cy="259796"/>
          </a:xfrm>
        </p:grpSpPr>
        <p:grpSp>
          <p:nvGrpSpPr>
            <p:cNvPr id="25" name="Group 24"/>
            <p:cNvGrpSpPr/>
            <p:nvPr/>
          </p:nvGrpSpPr>
          <p:grpSpPr>
            <a:xfrm>
              <a:off x="2423319" y="6614398"/>
              <a:ext cx="3200400" cy="232937"/>
              <a:chOff x="3105046" y="6212800"/>
              <a:chExt cx="3200400" cy="23293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105046" y="6212800"/>
                <a:ext cx="3200400" cy="232022"/>
                <a:chOff x="2691070" y="6212800"/>
                <a:chExt cx="3100788" cy="233256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2691070" y="6214034"/>
                  <a:ext cx="3100788" cy="232022"/>
                  <a:chOff x="2578001" y="5522045"/>
                  <a:chExt cx="2116893" cy="232022"/>
                </a:xfrm>
              </p:grpSpPr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2578001" y="5638058"/>
                    <a:ext cx="2116893" cy="1571"/>
                  </a:xfrm>
                  <a:prstGeom prst="line">
                    <a:avLst/>
                  </a:prstGeom>
                  <a:ln>
                    <a:solidFill>
                      <a:srgbClr val="0000FF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2578001" y="5522045"/>
                    <a:ext cx="0" cy="232022"/>
                  </a:xfrm>
                  <a:prstGeom prst="line">
                    <a:avLst/>
                  </a:prstGeom>
                  <a:ln>
                    <a:solidFill>
                      <a:srgbClr val="0000FF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4820265" y="6212800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Straight Connector 26"/>
              <p:cNvCxnSpPr/>
              <p:nvPr/>
            </p:nvCxnSpPr>
            <p:spPr>
              <a:xfrm>
                <a:off x="4205601" y="621371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/>
            <p:nvPr/>
          </p:nvCxnSpPr>
          <p:spPr>
            <a:xfrm>
              <a:off x="5623719" y="6643399"/>
              <a:ext cx="0" cy="23079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576002" y="0"/>
            <a:ext cx="6187912" cy="1194375"/>
            <a:chOff x="4539228" y="60959"/>
            <a:chExt cx="6083499" cy="1194374"/>
          </a:xfrm>
        </p:grpSpPr>
        <p:sp>
          <p:nvSpPr>
            <p:cNvPr id="41" name="TextBox 40"/>
            <p:cNvSpPr txBox="1"/>
            <p:nvPr/>
          </p:nvSpPr>
          <p:spPr>
            <a:xfrm>
              <a:off x="4539228" y="60959"/>
              <a:ext cx="60834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sáu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ngày 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tháng 12 năm 202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84081" y="670559"/>
              <a:ext cx="1340444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3109119" y="1238320"/>
            <a:ext cx="9982200" cy="51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SỐ CÓ BA CHỮ SỐ VỚI SỐ CÓ MỘT CHỮ SỐ ( T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489664" y="6031311"/>
            <a:ext cx="1163710" cy="1323439"/>
            <a:chOff x="2605079" y="4902875"/>
            <a:chExt cx="1163710" cy="1323439"/>
          </a:xfrm>
        </p:grpSpPr>
        <p:sp>
          <p:nvSpPr>
            <p:cNvPr id="45" name="TextBox 44"/>
            <p:cNvSpPr txBox="1"/>
            <p:nvPr/>
          </p:nvSpPr>
          <p:spPr>
            <a:xfrm>
              <a:off x="2756396" y="4902875"/>
              <a:ext cx="101239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 dirty="0">
                  <a:solidFill>
                    <a:srgbClr val="0000FF"/>
                  </a:solidFill>
                </a:rPr>
                <a:t>118</a:t>
              </a:r>
            </a:p>
            <a:p>
              <a:pPr algn="r"/>
              <a:r>
                <a:rPr lang="en-US" sz="4000" b="1" dirty="0">
                  <a:solidFill>
                    <a:srgbClr val="0000FF"/>
                  </a:solidFill>
                </a:rPr>
                <a:t>3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862388" y="6226314"/>
              <a:ext cx="90640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605079" y="5363685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600">
                  <a:solidFill>
                    <a:srgbClr val="0000FF"/>
                  </a:solidFill>
                </a:rPr>
                <a:t>x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195129" y="7293114"/>
            <a:ext cx="428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04691" y="6874194"/>
            <a:ext cx="428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80346" y="7293114"/>
            <a:ext cx="428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12930" y="7293114"/>
            <a:ext cx="428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776331" y="6971504"/>
            <a:ext cx="633033" cy="5340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4393" y="5640169"/>
            <a:ext cx="31341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354 (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188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33" grpId="0"/>
      <p:bldP spid="34" grpId="0"/>
      <p:bldP spid="35" grpId="0"/>
      <p:bldP spid="36" grpId="0"/>
      <p:bldP spid="8" grpId="0"/>
      <p:bldP spid="48" grpId="0"/>
      <p:bldP spid="49" grpId="0"/>
      <p:bldP spid="50" grpId="0"/>
      <p:bldP spid="37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413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4175919" y="3505200"/>
            <a:ext cx="8305800" cy="151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</a:t>
            </a: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2322</TotalTime>
  <Words>454</Words>
  <Application>Microsoft Office PowerPoint</Application>
  <PresentationFormat>Custom</PresentationFormat>
  <Paragraphs>109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Administrator</cp:lastModifiedBy>
  <cp:revision>202</cp:revision>
  <dcterms:created xsi:type="dcterms:W3CDTF">2006-10-26T15:18:53Z</dcterms:created>
  <dcterms:modified xsi:type="dcterms:W3CDTF">2024-12-05T15:01:08Z</dcterms:modified>
</cp:coreProperties>
</file>