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1"/>
  </p:notesMasterIdLst>
  <p:sldIdLst>
    <p:sldId id="269" r:id="rId3"/>
    <p:sldId id="270" r:id="rId4"/>
    <p:sldId id="271" r:id="rId5"/>
    <p:sldId id="292" r:id="rId6"/>
    <p:sldId id="293" r:id="rId7"/>
    <p:sldId id="294" r:id="rId8"/>
    <p:sldId id="296" r:id="rId9"/>
    <p:sldId id="295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3689" autoAdjust="0"/>
  </p:normalViewPr>
  <p:slideViewPr>
    <p:cSldViewPr>
      <p:cViewPr varScale="1">
        <p:scale>
          <a:sx n="59" d="100"/>
          <a:sy n="59" d="100"/>
        </p:scale>
        <p:origin x="-797" y="-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huankienthuc\kinhnghiemdayhoc\Chuong%20trinh%20GDPT%20moi\Nam%20hoc%202022%20-2023\Tai%20lieu%20lop%203\Tai%20lieu%20sach%20Ket%20Noi\Bai%20giang%20lop%203\Mon%20Toan\TUAN%2013\Bai%2034%20Thuc%20hanh%20trai%20nghiem%20(T1)\Cau%20hoi\Cau%201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E:\Chuankienthuc\kinhnghiemdayhoc\Chuong%20trinh%20GDPT%20moi\Nam%20hoc%202022%20-2023\Tai%20lieu%20lop%203\Tai%20lieu%20sach%20Ket%20Noi\Bai%20giang%20lop%203\Mon%20Toan\TUAN%2013\Bai%2034%20Thuc%20hanh%20trai%20nghiem%20(T1)\Cau%20hoi\Cau%204.pptx" TargetMode="External"/><Relationship Id="rId5" Type="http://schemas.openxmlformats.org/officeDocument/2006/relationships/hyperlink" Target="file:///E:\Chuankienthuc\kinhnghiemdayhoc\Chuong%20trinh%20GDPT%20moi\Nam%20hoc%202022%20-2023\Tai%20lieu%20lop%203\Tai%20lieu%20sach%20Ket%20Noi\Bai%20giang%20lop%203\Mon%20Toan\TUAN%2013\Bai%2034%20Thuc%20hanh%20trai%20nghiem%20(T1)\Cau%20hoi\Cau%202.pptx" TargetMode="External"/><Relationship Id="rId4" Type="http://schemas.openxmlformats.org/officeDocument/2006/relationships/hyperlink" Target="file:///E:\Chuankienthuc\kinhnghiemdayhoc\Chuong%20trinh%20GDPT%20moi\Nam%20hoc%202022%20-2023\Tai%20lieu%20lop%203\Tai%20lieu%20sach%20Ket%20Noi\Bai%20giang%20lop%203\Mon%20Toan\TUAN%2013\Bai%2034%20Thuc%20hanh%20trai%20nghiem%20(T1)\Cau%20hoi\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3"/>
            <a:ext cx="13944600" cy="216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 : THỰC HÀNH VÀ TRẢI NGHIỆM VỚI CÁC ĐƠN VỊ MI-LI-MÉT, GAM, MI-LI-LÍT, ĐỘ C.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03498" y="37563"/>
            <a:ext cx="5492209" cy="930734"/>
            <a:chOff x="4830454" y="172432"/>
            <a:chExt cx="5399534" cy="930733"/>
          </a:xfrm>
        </p:grpSpPr>
        <p:grpSp>
          <p:nvGrpSpPr>
            <p:cNvPr id="3" name="Group 2"/>
            <p:cNvGrpSpPr/>
            <p:nvPr/>
          </p:nvGrpSpPr>
          <p:grpSpPr>
            <a:xfrm>
              <a:off x="4830454" y="172432"/>
              <a:ext cx="5399534" cy="930733"/>
              <a:chOff x="4830454" y="172432"/>
              <a:chExt cx="5399534" cy="93073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830454" y="172432"/>
                <a:ext cx="5399534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35303" y="641501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15449" y="1033838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775149" y="948022"/>
            <a:ext cx="81383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BIỂN ĐẢO VIỆT NAM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"/>
          <a:stretch/>
        </p:blipFill>
        <p:spPr>
          <a:xfrm>
            <a:off x="9738519" y="1657620"/>
            <a:ext cx="5765583" cy="679703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1306418" y="2648634"/>
            <a:ext cx="607051" cy="228600"/>
          </a:xfrm>
          <a:prstGeom prst="roundRect">
            <a:avLst/>
          </a:prstGeom>
          <a:noFill/>
          <a:ln>
            <a:solidFill>
              <a:srgbClr val="FFC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722268" y="4053840"/>
            <a:ext cx="607051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2151402" y="4608529"/>
            <a:ext cx="530953" cy="2514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253119" y="6374130"/>
            <a:ext cx="671662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1276759" y="7105650"/>
            <a:ext cx="671662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512050" y="7178040"/>
            <a:ext cx="728775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845301" y="7105650"/>
            <a:ext cx="655319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2910955" y="5849034"/>
            <a:ext cx="1752600" cy="1626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682355" y="3486834"/>
            <a:ext cx="1219200" cy="1304575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341268" y="3200400"/>
            <a:ext cx="607051" cy="342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ounded Rectangle 25">
            <a:hlinkClick r:id="rId3" action="ppaction://hlinkpres?slideindex=1&amp;slidetitle="/>
          </p:cNvPr>
          <p:cNvSpPr/>
          <p:nvPr/>
        </p:nvSpPr>
        <p:spPr>
          <a:xfrm>
            <a:off x="1508885" y="2633394"/>
            <a:ext cx="3124234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smtClean="0">
                <a:solidFill>
                  <a:srgbClr val="FF0000"/>
                </a:solidFill>
              </a:rPr>
              <a:t>Quần đảo Trường Sa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hlinkClick r:id="rId4" action="ppaction://hlinkpres?slideindex=1&amp;slidetitle="/>
          </p:cNvPr>
          <p:cNvSpPr/>
          <p:nvPr/>
        </p:nvSpPr>
        <p:spPr>
          <a:xfrm>
            <a:off x="1442450" y="4843194"/>
            <a:ext cx="3114469" cy="1219200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smtClean="0">
                <a:solidFill>
                  <a:srgbClr val="FF0000"/>
                </a:solidFill>
              </a:rPr>
              <a:t>Đảo Cát Bà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28" name="Rounded Rectangle 27">
            <a:hlinkClick r:id="rId5" action="ppaction://hlinkpres?slideindex=1&amp;slidetitle="/>
          </p:cNvPr>
          <p:cNvSpPr/>
          <p:nvPr/>
        </p:nvSpPr>
        <p:spPr>
          <a:xfrm>
            <a:off x="5299346" y="2633394"/>
            <a:ext cx="3143773" cy="1219200"/>
          </a:xfrm>
          <a:prstGeom prst="roundRect">
            <a:avLst/>
          </a:prstGeom>
          <a:solidFill>
            <a:srgbClr val="18B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smtClean="0"/>
              <a:t>Quần đảo Hoàng Sa</a:t>
            </a:r>
            <a:endParaRPr lang="en-US" sz="2500" b="1"/>
          </a:p>
        </p:txBody>
      </p:sp>
      <p:sp>
        <p:nvSpPr>
          <p:cNvPr id="29" name="Rounded Rectangle 28">
            <a:hlinkClick r:id="rId6" action="ppaction://hlinkpres?slideindex=1&amp;slidetitle="/>
          </p:cNvPr>
          <p:cNvSpPr/>
          <p:nvPr/>
        </p:nvSpPr>
        <p:spPr>
          <a:xfrm>
            <a:off x="5351268" y="4859989"/>
            <a:ext cx="3091851" cy="1219200"/>
          </a:xfrm>
          <a:prstGeom prst="roundRect">
            <a:avLst/>
          </a:prstGeom>
          <a:solidFill>
            <a:srgbClr val="6B9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smtClean="0"/>
              <a:t>Đảo </a:t>
            </a:r>
          </a:p>
          <a:p>
            <a:pPr algn="ctr"/>
            <a:r>
              <a:rPr lang="en-US" sz="2500" b="1" smtClean="0"/>
              <a:t>Bạch Long Vĩ</a:t>
            </a: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08919" y="36952"/>
            <a:ext cx="13494906" cy="1884170"/>
            <a:chOff x="1508919" y="36952"/>
            <a:chExt cx="13494906" cy="1884170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1" y="36952"/>
              <a:ext cx="6255239" cy="953652"/>
              <a:chOff x="4539228" y="172432"/>
              <a:chExt cx="6149689" cy="95365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89" cy="953651"/>
                <a:chOff x="4539228" y="172432"/>
                <a:chExt cx="6149689" cy="95365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1" y="602864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100210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508919" y="914400"/>
              <a:ext cx="13494906" cy="1006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34 : THỰC HÀNH VÀ TRẢI NGHIỆM VỚI CÁC ĐƠN VỊ MI-LI-MÉT, GAM, MI-LI-LÍT, ĐỘ </a:t>
              </a:r>
              <a:r>
                <a:rPr lang="vi-VN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(T1)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74332" y="1921154"/>
            <a:ext cx="3620788" cy="661631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40102" t="50257" r="38938" b="38023"/>
          <a:stretch/>
        </p:blipFill>
        <p:spPr bwMode="auto">
          <a:xfrm>
            <a:off x="2068162" y="3505200"/>
            <a:ext cx="13156757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35909" y="7633337"/>
            <a:ext cx="12716451" cy="700668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- HS thực hành đo và trả lời.</a:t>
            </a:r>
            <a:endParaRPr lang="en-US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89919" y="2575115"/>
            <a:ext cx="10242684" cy="711973"/>
            <a:chOff x="1705635" y="2570822"/>
            <a:chExt cx="10242684" cy="711973"/>
          </a:xfrm>
        </p:grpSpPr>
        <p:sp>
          <p:nvSpPr>
            <p:cNvPr id="14" name="Rectangle 13"/>
            <p:cNvSpPr/>
            <p:nvPr/>
          </p:nvSpPr>
          <p:spPr>
            <a:xfrm>
              <a:off x="2284872" y="2570822"/>
              <a:ext cx="9663447" cy="700668"/>
            </a:xfrm>
            <a:prstGeom prst="rect">
              <a:avLst/>
            </a:prstGeom>
          </p:spPr>
          <p:txBody>
            <a:bodyPr wrap="square" lIns="145252" tIns="72626" rIns="145252" bIns="72626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Số: </a:t>
              </a:r>
              <a:r>
                <a:rPr lang="vi-VN" sz="3600" b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Đo </a:t>
              </a:r>
              <a:r>
                <a:rPr lang="vi-VN" sz="36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độ dài các đồ vật theo đơn vị mi-li-mét</a:t>
              </a:r>
              <a:r>
                <a:rPr lang="vi-VN" sz="3600" b="1">
                  <a:solidFill>
                    <a:srgbClr val="FF0000"/>
                  </a:solidFill>
                  <a:latin typeface="Times New Roman"/>
                  <a:ea typeface="Times New Roman"/>
                </a:rPr>
                <a:t>. </a:t>
              </a:r>
              <a:endParaRPr lang="en-US" sz="3600" b="1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705635" y="2582127"/>
              <a:ext cx="660547" cy="700668"/>
              <a:chOff x="823119" y="2668902"/>
              <a:chExt cx="660547" cy="70066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23119" y="2712491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75203" y="2668902"/>
                <a:ext cx="608463" cy="700668"/>
              </a:xfrm>
              <a:prstGeom prst="rect">
                <a:avLst/>
              </a:prstGeom>
            </p:spPr>
            <p:txBody>
              <a:bodyPr wrap="square" lIns="145252" tIns="72626" rIns="145252" bIns="72626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600" b="1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/>
                  <a:ea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08919" y="36952"/>
            <a:ext cx="13494906" cy="1884170"/>
            <a:chOff x="1508919" y="36952"/>
            <a:chExt cx="13494906" cy="1884170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1" y="36952"/>
              <a:ext cx="6255239" cy="953652"/>
              <a:chOff x="4539228" y="172432"/>
              <a:chExt cx="6149689" cy="95365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89" cy="953651"/>
                <a:chOff x="4539228" y="172432"/>
                <a:chExt cx="6149689" cy="95365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1" y="602864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100210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508919" y="914400"/>
              <a:ext cx="13494906" cy="1006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34 : THỰC HÀNH VÀ TRẢI NGHIỆM VỚI CÁC ĐƠN VỊ MI-LI-MÉT, GAM, MI-LI-LÍT, ĐỘ </a:t>
              </a:r>
              <a:r>
                <a:rPr lang="vi-VN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(T1)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74332" y="1921154"/>
            <a:ext cx="3620788" cy="661631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61319" y="2640827"/>
            <a:ext cx="10668000" cy="711973"/>
            <a:chOff x="1705635" y="2570822"/>
            <a:chExt cx="10668000" cy="711973"/>
          </a:xfrm>
        </p:grpSpPr>
        <p:sp>
          <p:nvSpPr>
            <p:cNvPr id="16" name="Rectangle 15"/>
            <p:cNvSpPr/>
            <p:nvPr/>
          </p:nvSpPr>
          <p:spPr>
            <a:xfrm>
              <a:off x="2284872" y="2570822"/>
              <a:ext cx="10088763" cy="700668"/>
            </a:xfrm>
            <a:prstGeom prst="rect">
              <a:avLst/>
            </a:prstGeom>
          </p:spPr>
          <p:txBody>
            <a:bodyPr wrap="square" lIns="145252" tIns="72626" rIns="145252" bIns="72626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Chọn số đo phù hợp với mỗi đồ vật trong thực tế</a:t>
              </a:r>
              <a:endParaRPr lang="en-US" sz="3600" b="1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705635" y="2582127"/>
              <a:ext cx="660547" cy="700668"/>
              <a:chOff x="823119" y="2668902"/>
              <a:chExt cx="660547" cy="70066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23119" y="2712491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75203" y="2668902"/>
                <a:ext cx="608463" cy="700668"/>
              </a:xfrm>
              <a:prstGeom prst="rect">
                <a:avLst/>
              </a:prstGeom>
            </p:spPr>
            <p:txBody>
              <a:bodyPr wrap="square" lIns="145252" tIns="72626" rIns="145252" bIns="72626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600" b="1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1186319" y="4038599"/>
            <a:ext cx="4001787" cy="2209801"/>
            <a:chOff x="10131103" y="4192893"/>
            <a:chExt cx="4001787" cy="2209801"/>
          </a:xfrm>
        </p:grpSpPr>
        <p:pic>
          <p:nvPicPr>
            <p:cNvPr id="1032" name="Picture 8" descr="Bí xanh hữu cơ | Organic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" t="18816" r="8000" b="14930"/>
            <a:stretch/>
          </p:blipFill>
          <p:spPr bwMode="auto">
            <a:xfrm>
              <a:off x="10195719" y="4192894"/>
              <a:ext cx="2785691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10131103" y="4192893"/>
              <a:ext cx="4001787" cy="22098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28519" y="4038599"/>
            <a:ext cx="4001787" cy="2209800"/>
            <a:chOff x="5928519" y="4192893"/>
            <a:chExt cx="4001787" cy="2209800"/>
          </a:xfrm>
        </p:grpSpPr>
        <p:pic>
          <p:nvPicPr>
            <p:cNvPr id="1030" name="Picture 6" descr="Sữa đặc có đường Ông Thọ đỏ 380g giá tốt tại Bách hoá XANH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9" r="21357"/>
            <a:stretch/>
          </p:blipFill>
          <p:spPr bwMode="auto">
            <a:xfrm>
              <a:off x="6157119" y="4343400"/>
              <a:ext cx="1404707" cy="190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5928519" y="4192893"/>
              <a:ext cx="4001787" cy="22098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27919" y="4038600"/>
            <a:ext cx="4001787" cy="2209800"/>
            <a:chOff x="1127919" y="4192894"/>
            <a:chExt cx="4001787" cy="2209800"/>
          </a:xfrm>
        </p:grpSpPr>
        <p:grpSp>
          <p:nvGrpSpPr>
            <p:cNvPr id="13" name="Group 12"/>
            <p:cNvGrpSpPr/>
            <p:nvPr/>
          </p:nvGrpSpPr>
          <p:grpSpPr>
            <a:xfrm>
              <a:off x="1127919" y="4192894"/>
              <a:ext cx="4001787" cy="2209800"/>
              <a:chOff x="1774332" y="4192894"/>
              <a:chExt cx="4001787" cy="2209800"/>
            </a:xfrm>
          </p:grpSpPr>
          <p:pic>
            <p:nvPicPr>
              <p:cNvPr id="1028" name="Picture 4" descr="Giải mã một huyền thoại trong suốt quãng đời đi học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04" t="13843" r="16291" b="3956"/>
              <a:stretch/>
            </p:blipFill>
            <p:spPr bwMode="auto">
              <a:xfrm>
                <a:off x="1886331" y="4625668"/>
                <a:ext cx="2099660" cy="1344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1774332" y="4192894"/>
                <a:ext cx="4001787" cy="2209800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661319" y="59436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Cục tẩy</a:t>
              </a:r>
              <a:endParaRPr lang="en-US" b="1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84726" y="447137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20 kg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65352" y="531930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20 g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21643" y="4493906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400 g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02269" y="534183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4</a:t>
            </a:r>
            <a:r>
              <a:rPr lang="en-US" sz="3600" b="1" smtClean="0">
                <a:solidFill>
                  <a:srgbClr val="0000FF"/>
                </a:solidFill>
              </a:rPr>
              <a:t>0 g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84243" y="449390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3</a:t>
            </a:r>
            <a:r>
              <a:rPr lang="en-US" sz="3600" b="1" smtClean="0">
                <a:solidFill>
                  <a:srgbClr val="0000FF"/>
                </a:solidFill>
              </a:rPr>
              <a:t> kg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64869" y="534183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3</a:t>
            </a:r>
            <a:r>
              <a:rPr lang="en-US" sz="3600" b="1" smtClean="0">
                <a:solidFill>
                  <a:srgbClr val="0000FF"/>
                </a:solidFill>
              </a:rPr>
              <a:t> g</a:t>
            </a:r>
            <a:endParaRPr lang="en-US" sz="3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3" grpId="0"/>
      <p:bldP spid="34" grpId="0"/>
      <p:bldP spid="35" grpId="0"/>
      <p:bldP spid="35" grpId="1"/>
      <p:bldP spid="36" grpId="0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08919" y="36952"/>
            <a:ext cx="13494906" cy="1884170"/>
            <a:chOff x="1508919" y="36952"/>
            <a:chExt cx="13494906" cy="1884170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1" y="36952"/>
              <a:ext cx="6255239" cy="953652"/>
              <a:chOff x="4539228" y="172432"/>
              <a:chExt cx="6149689" cy="95365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89" cy="953651"/>
                <a:chOff x="4539228" y="172432"/>
                <a:chExt cx="6149689" cy="95365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1" y="602864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100210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508919" y="914400"/>
              <a:ext cx="13494906" cy="1006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34 : THỰC HÀNH VÀ TRẢI NGHIỆM VỚI CÁC ĐƠN VỊ MI-LI-MÉT, GAM, MI-LI-LÍT, ĐỘ </a:t>
              </a:r>
              <a:r>
                <a:rPr lang="vi-VN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(T1)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74332" y="1921154"/>
            <a:ext cx="3620788" cy="661631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61319" y="2640827"/>
            <a:ext cx="13563600" cy="1254666"/>
            <a:chOff x="1705635" y="2570822"/>
            <a:chExt cx="13563600" cy="1254666"/>
          </a:xfrm>
        </p:grpSpPr>
        <p:sp>
          <p:nvSpPr>
            <p:cNvPr id="16" name="Rectangle 15"/>
            <p:cNvSpPr/>
            <p:nvPr/>
          </p:nvSpPr>
          <p:spPr>
            <a:xfrm>
              <a:off x="2284872" y="2570822"/>
              <a:ext cx="12984363" cy="1254666"/>
            </a:xfrm>
            <a:prstGeom prst="rect">
              <a:avLst/>
            </a:prstGeom>
          </p:spPr>
          <p:txBody>
            <a:bodyPr wrap="square" lIns="145252" tIns="72626" rIns="145252" bIns="72626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Em hãy giúp Mai chọn các quả cân thích hợp để cân được đúng 1kg gạo từ một thúng gạo.</a:t>
              </a:r>
              <a:endParaRPr lang="en-US" sz="3600" b="1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705635" y="2582127"/>
              <a:ext cx="660547" cy="700668"/>
              <a:chOff x="823119" y="2668902"/>
              <a:chExt cx="660547" cy="70066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23119" y="2712491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75203" y="2668902"/>
                <a:ext cx="608463" cy="700668"/>
              </a:xfrm>
              <a:prstGeom prst="rect">
                <a:avLst/>
              </a:prstGeom>
            </p:spPr>
            <p:txBody>
              <a:bodyPr wrap="square" lIns="145252" tIns="72626" rIns="145252" bIns="72626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600" b="1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724647" y="4074156"/>
            <a:ext cx="12690600" cy="3270324"/>
            <a:chOff x="1673069" y="4829577"/>
            <a:chExt cx="12690600" cy="32703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88" t="45869" r="7605" b="37400"/>
            <a:stretch/>
          </p:blipFill>
          <p:spPr bwMode="auto">
            <a:xfrm>
              <a:off x="5526741" y="4829577"/>
              <a:ext cx="8836928" cy="3270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9" t="54871" r="38513" b="37400"/>
            <a:stretch/>
          </p:blipFill>
          <p:spPr bwMode="auto">
            <a:xfrm>
              <a:off x="1673069" y="6589059"/>
              <a:ext cx="3853672" cy="1510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508919" y="7334071"/>
            <a:ext cx="14173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 trái bỏ quả cân 500g + 2 quả cân 200g và 1 quả cân 100 g sẽ được 1000g. Đĩa bên phải đổ gạo vào đến ki cân thăng bằng sẽ được 1 kg gạo.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08919" y="36952"/>
            <a:ext cx="13494906" cy="1884170"/>
            <a:chOff x="1508919" y="36952"/>
            <a:chExt cx="13494906" cy="1884170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1" y="36952"/>
              <a:ext cx="6255239" cy="953652"/>
              <a:chOff x="4539228" y="172432"/>
              <a:chExt cx="6149689" cy="95365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89" cy="953651"/>
                <a:chOff x="4539228" y="172432"/>
                <a:chExt cx="6149689" cy="95365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1" y="602864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100210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508919" y="914400"/>
              <a:ext cx="13494906" cy="1006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34 : THỰC HÀNH VÀ TRẢI NGHIỆM VỚI CÁC ĐƠN VỊ MI-LI-MÉT, GAM, MI-LI-LÍT, ĐỘ </a:t>
              </a:r>
              <a:r>
                <a:rPr lang="vi-VN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(T1)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74332" y="1921154"/>
            <a:ext cx="3620788" cy="661631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61319" y="2640827"/>
            <a:ext cx="13716000" cy="1254666"/>
            <a:chOff x="1705635" y="2570822"/>
            <a:chExt cx="13716000" cy="1254666"/>
          </a:xfrm>
        </p:grpSpPr>
        <p:sp>
          <p:nvSpPr>
            <p:cNvPr id="16" name="Rectangle 15"/>
            <p:cNvSpPr/>
            <p:nvPr/>
          </p:nvSpPr>
          <p:spPr>
            <a:xfrm>
              <a:off x="2284872" y="2570822"/>
              <a:ext cx="13136763" cy="1254666"/>
            </a:xfrm>
            <a:prstGeom prst="rect">
              <a:avLst/>
            </a:prstGeom>
          </p:spPr>
          <p:txBody>
            <a:bodyPr wrap="square" lIns="145252" tIns="72626" rIns="145252" bIns="72626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Sử dụng nhiệt kế, em hãy đo nhiệt độ không khí vào một số ngày trong tuần rồi ghi lại theo bảng.</a:t>
              </a:r>
              <a:endParaRPr lang="en-US" sz="3600" b="1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705635" y="2582127"/>
              <a:ext cx="660547" cy="700668"/>
              <a:chOff x="823119" y="2668902"/>
              <a:chExt cx="660547" cy="70066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23119" y="2712491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75203" y="2668902"/>
                <a:ext cx="608463" cy="700668"/>
              </a:xfrm>
              <a:prstGeom prst="rect">
                <a:avLst/>
              </a:prstGeom>
            </p:spPr>
            <p:txBody>
              <a:bodyPr wrap="square" lIns="145252" tIns="72626" rIns="145252" bIns="72626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600" b="1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/>
                  <a:ea typeface="Times New Roman"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3" t="65877" r="5119" b="24824"/>
          <a:stretch/>
        </p:blipFill>
        <p:spPr bwMode="auto">
          <a:xfrm>
            <a:off x="2321866" y="4114800"/>
            <a:ext cx="12177966" cy="251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01439" y="5425226"/>
            <a:ext cx="838200" cy="838200"/>
            <a:chOff x="6601440" y="5860424"/>
            <a:chExt cx="8382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6601440" y="5860424"/>
              <a:ext cx="838200" cy="838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84605" y="5976334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/>
                <a:t>27</a:t>
              </a:r>
              <a:endParaRPr lang="en-US" sz="3600" b="1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07961" y="5423079"/>
            <a:ext cx="838200" cy="838200"/>
            <a:chOff x="6601440" y="5860424"/>
            <a:chExt cx="838200" cy="838200"/>
          </a:xfrm>
        </p:grpSpPr>
        <p:sp>
          <p:nvSpPr>
            <p:cNvPr id="22" name="Rounded Rectangle 21"/>
            <p:cNvSpPr/>
            <p:nvPr/>
          </p:nvSpPr>
          <p:spPr>
            <a:xfrm>
              <a:off x="6601440" y="5860424"/>
              <a:ext cx="838200" cy="838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4605" y="5976334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/>
                <a:t>31</a:t>
              </a:r>
              <a:endParaRPr lang="en-US" sz="3600" b="1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201603" y="5426540"/>
            <a:ext cx="838200" cy="838200"/>
            <a:chOff x="6601440" y="5860424"/>
            <a:chExt cx="838200" cy="838200"/>
          </a:xfrm>
        </p:grpSpPr>
        <p:sp>
          <p:nvSpPr>
            <p:cNvPr id="25" name="Rounded Rectangle 24"/>
            <p:cNvSpPr/>
            <p:nvPr/>
          </p:nvSpPr>
          <p:spPr>
            <a:xfrm>
              <a:off x="6601440" y="5860424"/>
              <a:ext cx="838200" cy="838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84605" y="5976334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/>
                <a:t>30</a:t>
              </a:r>
              <a:endParaRPr lang="en-US" sz="3600" b="1"/>
            </a:p>
          </p:txBody>
        </p:sp>
      </p:grpSp>
    </p:spTree>
    <p:extLst>
      <p:ext uri="{BB962C8B-B14F-4D97-AF65-F5344CB8AC3E}">
        <p14:creationId xmlns:p14="http://schemas.microsoft.com/office/powerpoint/2010/main" val="11625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08919" y="36952"/>
            <a:ext cx="13494906" cy="1884170"/>
            <a:chOff x="1508919" y="36952"/>
            <a:chExt cx="13494906" cy="1884170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1" y="36952"/>
              <a:ext cx="6255239" cy="953652"/>
              <a:chOff x="4539228" y="172432"/>
              <a:chExt cx="6149689" cy="95365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89" cy="953651"/>
                <a:chOff x="4539228" y="172432"/>
                <a:chExt cx="6149689" cy="95365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1" y="602864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100210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508919" y="914400"/>
              <a:ext cx="13494906" cy="1006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34 : THỰC HÀNH VÀ TRẢI NGHIỆM VỚI CÁC ĐƠN VỊ MI-LI-MÉT, GAM, MI-LI-LÍT, ĐỘ </a:t>
              </a:r>
              <a:r>
                <a:rPr lang="vi-VN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(T1)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74332" y="1921154"/>
            <a:ext cx="3620788" cy="661631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6719" y="2640827"/>
            <a:ext cx="10515600" cy="700668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/>
                <a:ea typeface="Times New Roman"/>
              </a:rPr>
              <a:t>Về nhà cân một số loại đồ vật và ghi chép kết quả.</a:t>
            </a:r>
            <a:endParaRPr lang="en-US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5121"/>
              </p:ext>
            </p:extLst>
          </p:nvPr>
        </p:nvGraphicFramePr>
        <p:xfrm>
          <a:off x="2760774" y="3962400"/>
          <a:ext cx="10748252" cy="2514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7063"/>
                <a:gridCol w="2687063"/>
                <a:gridCol w="2687063"/>
                <a:gridCol w="2687063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mtClean="0"/>
                        <a:t>Các</a:t>
                      </a:r>
                      <a:r>
                        <a:rPr lang="en-US" baseline="0" smtClean="0"/>
                        <a:t> loại đồ vật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</a:t>
                      </a:r>
                      <a:r>
                        <a:rPr lang="en-US" baseline="0" smtClean="0"/>
                        <a:t> quả cà chua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 quả</a:t>
                      </a:r>
                      <a:r>
                        <a:rPr lang="en-US" baseline="0" smtClean="0"/>
                        <a:t> ổi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r>
                        <a:rPr lang="en-US" baseline="0" smtClean="0"/>
                        <a:t> quả dưa leo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Cân</a:t>
                      </a:r>
                      <a:r>
                        <a:rPr lang="en-US" sz="4000" b="1" baseline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nặng</a:t>
                      </a:r>
                      <a:endParaRPr lang="en-US" sz="4000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7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9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443</Words>
  <Application>Microsoft Office PowerPoint</Application>
  <PresentationFormat>Custom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220</cp:revision>
  <dcterms:created xsi:type="dcterms:W3CDTF">2006-10-26T15:18:53Z</dcterms:created>
  <dcterms:modified xsi:type="dcterms:W3CDTF">2022-08-08T16:52:42Z</dcterms:modified>
</cp:coreProperties>
</file>