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m4a" ContentType="audio/mp4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69" r:id="rId2"/>
    <p:sldMasterId id="2147483785" r:id="rId3"/>
    <p:sldMasterId id="2147483813" r:id="rId4"/>
  </p:sldMasterIdLst>
  <p:notesMasterIdLst>
    <p:notesMasterId r:id="rId25"/>
  </p:notesMasterIdLst>
  <p:sldIdLst>
    <p:sldId id="263" r:id="rId5"/>
    <p:sldId id="519" r:id="rId6"/>
    <p:sldId id="562" r:id="rId7"/>
    <p:sldId id="556" r:id="rId8"/>
    <p:sldId id="571" r:id="rId9"/>
    <p:sldId id="572" r:id="rId10"/>
    <p:sldId id="573" r:id="rId11"/>
    <p:sldId id="568" r:id="rId12"/>
    <p:sldId id="561" r:id="rId13"/>
    <p:sldId id="545" r:id="rId14"/>
    <p:sldId id="550" r:id="rId15"/>
    <p:sldId id="296" r:id="rId16"/>
    <p:sldId id="298" r:id="rId17"/>
    <p:sldId id="544" r:id="rId18"/>
    <p:sldId id="269" r:id="rId19"/>
    <p:sldId id="271" r:id="rId20"/>
    <p:sldId id="272" r:id="rId21"/>
    <p:sldId id="569" r:id="rId22"/>
    <p:sldId id="287" r:id="rId23"/>
    <p:sldId id="5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FF"/>
    <a:srgbClr val="0066FF"/>
    <a:srgbClr val="CCECFF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4" autoAdjust="0"/>
    <p:restoredTop sz="95190" autoAdjust="0"/>
  </p:normalViewPr>
  <p:slideViewPr>
    <p:cSldViewPr snapToGrid="0">
      <p:cViewPr varScale="1">
        <p:scale>
          <a:sx n="67" d="100"/>
          <a:sy n="67" d="100"/>
        </p:scale>
        <p:origin x="-282" y="-10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AA8A9-21EC-4DA7-AFE0-2CDE06AC70A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688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0256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4937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AA8A9-21EC-4DA7-AFE0-2CDE06AC70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67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13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1.mp3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svg"/><Relationship Id="rId4" Type="http://schemas.openxmlformats.org/officeDocument/2006/relationships/image" Target="../media/image3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svg"/><Relationship Id="rId4" Type="http://schemas.openxmlformats.org/officeDocument/2006/relationships/image" Target="../media/image3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85598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488253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13260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xmlns="" val="83725543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320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44859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7020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327175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0841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33797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404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59837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430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8765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419439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1770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8191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46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6229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4494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xmlns="" val="189529547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536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00967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054771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F18D-3290-4F7A-B497-F2F226AE6E6A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7BBB-07B0-4BA7-A934-658DFB689B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8493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492649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234629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950028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756427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943256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97305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93874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630945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25501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55558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1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8" y="1879378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2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4" y="4825114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9799472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/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3664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5363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/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3" name="Oval 12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xmlns="" val="3508441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4759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9796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362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2435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982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091896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736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5348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3131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0333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333009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92126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694055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12011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56603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827" r:id="rId16"/>
    <p:sldLayoutId id="214748382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84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80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2999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5.jpe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hyperlink" Target="https://pixabay.com/id/bingkai-sekolah-anak-globe-papan-3518725/" TargetMode="External"/><Relationship Id="rId4" Type="http://schemas.openxmlformats.org/officeDocument/2006/relationships/image" Target="../media/image34.jpeg"/><Relationship Id="rId9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nonlafhun.blogspot.com/2010/09/blog-post_06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1.xml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microsoft.com/office/2007/relationships/media" Target="../media/media4.m4a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44.xml"/><Relationship Id="rId1" Type="http://schemas.openxmlformats.org/officeDocument/2006/relationships/video" Target="NULL" TargetMode="External"/><Relationship Id="rId6" Type="http://schemas.microsoft.com/office/2007/relationships/media" Target="../media/media7.mp4"/><Relationship Id="rId5" Type="http://schemas.openxmlformats.org/officeDocument/2006/relationships/image" Target="../media/image49.png"/><Relationship Id="rId4" Type="http://schemas.microsoft.com/office/2007/relationships/media" Target="../media/media6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50+ Hình Ảnh Gia Đình Hạnh Phúc Đẹp Ý Nghĩa Và Ấm Cúng, Tranh Vẽ Về Đề Tài Gia  Đình Đẹp Nhất">
            <a:extLst>
              <a:ext uri="{FF2B5EF4-FFF2-40B4-BE49-F238E27FC236}">
                <a16:creationId xmlns:a16="http://schemas.microsoft.com/office/drawing/2014/main" xmlns="" id="{DA4100C7-C88F-4D95-AFA4-7B8AA3848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34153" y="2925763"/>
            <a:ext cx="6491591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1E111E2B-4EA9-49E5-9F0C-4EA101037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8051" y="260249"/>
            <a:ext cx="4295898" cy="6112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BÀI 6 -Học hát BA NGỌN NẾN LUNG LINH ( có lời )">
            <a:hlinkClick r:id="" action="ppaction://media"/>
            <a:extLst>
              <a:ext uri="{FF2B5EF4-FFF2-40B4-BE49-F238E27FC236}">
                <a16:creationId xmlns:a16="http://schemas.microsoft.com/office/drawing/2014/main" xmlns="" id="{E6924F43-45B0-5B73-FCE8-05B92ED5D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860" y="871449"/>
            <a:ext cx="5266910" cy="3820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7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7646" y="2484886"/>
            <a:ext cx="72111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5221" y="3833243"/>
            <a:ext cx="72136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221" y="5181600"/>
            <a:ext cx="72136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1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build="allAtOnce" animBg="1"/>
      <p:bldP spid="8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xmlns="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xmlns="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xmlns="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xmlns="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492379" y="2315323"/>
            <a:ext cx="9314166" cy="8642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1. Hai chị em đã viết gì trong tấm thiệp tặng bố? </a:t>
            </a:r>
            <a:endParaRPr kumimoji="0" lang="vi-VN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indent="0"/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xmlns="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16" name="Picture 1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7064" y="659581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C3F198-70F5-7E6E-A8A9-A9B4555BF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30" y="3389790"/>
            <a:ext cx="9228005" cy="34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5795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282151" y="848402"/>
            <a:ext cx="8254327" cy="18327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 dưới đây thể hiện cảm xúc của bố khi nhận quà của hai chị em?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76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indent="0">
              <a:spcAft>
                <a:spcPts val="500"/>
              </a:spcAft>
              <a:buSzTx/>
              <a:defRPr/>
            </a:pPr>
            <a:r>
              <a:rPr lang="en-US" sz="3200" dirty="0">
                <a:solidFill>
                  <a:srgbClr val="576000"/>
                </a:solidFill>
                <a:latin typeface="Arial" panose="020B0604020202020204" pitchFamily="34" charset="0"/>
              </a:rPr>
              <a:t>a</a:t>
            </a:r>
            <a:r>
              <a:rPr lang="vi-VN" sz="3200" dirty="0">
                <a:solidFill>
                  <a:srgbClr val="576000"/>
                </a:solidFill>
                <a:latin typeface="Arial" panose="020B0604020202020204" pitchFamily="34" charset="0"/>
              </a:rPr>
              <a:t>. băn khoăn</a:t>
            </a:r>
            <a:endParaRPr lang="en-US" sz="3200" dirty="0">
              <a:solidFill>
                <a:srgbClr val="576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576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đăm chiêu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576000"/>
                </a:solidFill>
                <a:latin typeface="Arial" panose="020B0604020202020204" pitchFamily="34" charset="0"/>
              </a:rPr>
              <a:t>c. hồi hộp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5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ngạc nhiên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FE3B93-F3DA-46AD-B1C4-F9600F5260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C70D9931-69AD-15A1-7410-8A1F0506B021}"/>
              </a:ext>
            </a:extLst>
          </p:cNvPr>
          <p:cNvSpPr/>
          <p:nvPr/>
        </p:nvSpPr>
        <p:spPr>
          <a:xfrm>
            <a:off x="2843776" y="6225301"/>
            <a:ext cx="499031" cy="4803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792;p36">
            <a:extLst>
              <a:ext uri="{FF2B5EF4-FFF2-40B4-BE49-F238E27FC236}">
                <a16:creationId xmlns:a16="http://schemas.microsoft.com/office/drawing/2014/main" xmlns="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839677" y="197110"/>
            <a:ext cx="10973632" cy="213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39700" indent="0"/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3.Vì sao bố rất vui khi nhận quà mà người chị lại rơm rớm nước mắt?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E012A4EC-E688-4FF0-8204-E2994F048523}"/>
              </a:ext>
            </a:extLst>
          </p:cNvPr>
          <p:cNvSpPr/>
          <p:nvPr/>
        </p:nvSpPr>
        <p:spPr>
          <a:xfrm>
            <a:off x="1031721" y="1603433"/>
            <a:ext cx="10647661" cy="138914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B3C5E3-BAEA-48F2-890A-B3E80CA78B31}"/>
              </a:ext>
            </a:extLst>
          </p:cNvPr>
          <p:cNvSpPr/>
          <p:nvPr/>
        </p:nvSpPr>
        <p:spPr>
          <a:xfrm>
            <a:off x="180109" y="3169339"/>
            <a:ext cx="1000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4. Bố đã làm gì để hai chị em cảm thấy rất vui?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B75362-438D-01EB-D1BD-E1A38A772DF5}"/>
              </a:ext>
            </a:extLst>
          </p:cNvPr>
          <p:cNvSpPr txBox="1"/>
          <p:nvPr/>
        </p:nvSpPr>
        <p:spPr>
          <a:xfrm>
            <a:off x="1149004" y="3923287"/>
            <a:ext cx="106827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157D781-7D02-349C-A598-F70BFFE37DDB}"/>
              </a:ext>
            </a:extLst>
          </p:cNvPr>
          <p:cNvSpPr txBox="1"/>
          <p:nvPr/>
        </p:nvSpPr>
        <p:spPr>
          <a:xfrm>
            <a:off x="1033876" y="5411450"/>
            <a:ext cx="11158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5. Em thích nhất chi tiết nào trong câu chuyện trên? Vì sao?</a:t>
            </a:r>
          </a:p>
        </p:txBody>
      </p:sp>
    </p:spTree>
    <p:extLst>
      <p:ext uri="{BB962C8B-B14F-4D97-AF65-F5344CB8AC3E}">
        <p14:creationId xmlns:p14="http://schemas.microsoft.com/office/powerpoint/2010/main" xmlns="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D4FB8AE-6AFB-4A43-B44D-29E004B72875}"/>
              </a:ext>
            </a:extLst>
          </p:cNvPr>
          <p:cNvSpPr/>
          <p:nvPr/>
        </p:nvSpPr>
        <p:spPr>
          <a:xfrm>
            <a:off x="1344656" y="4987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ững hình ảnh gia đình đẹp, hạnh phúc và ý nghĩa nhất">
            <a:extLst>
              <a:ext uri="{FF2B5EF4-FFF2-40B4-BE49-F238E27FC236}">
                <a16:creationId xmlns:a16="http://schemas.microsoft.com/office/drawing/2014/main" xmlns="" id="{14E2F279-ACF3-49C0-8DF9-D708560B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0999" y="3865417"/>
            <a:ext cx="3791001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D4FB8AE-6AFB-4A43-B44D-29E004B72875}"/>
              </a:ext>
            </a:extLst>
          </p:cNvPr>
          <p:cNvSpPr/>
          <p:nvPr/>
        </p:nvSpPr>
        <p:spPr>
          <a:xfrm>
            <a:off x="692726" y="1510091"/>
            <a:ext cx="10155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312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6850" y="0"/>
            <a:ext cx="4073347" cy="769378"/>
            <a:chOff x="685274" y="0"/>
            <a:chExt cx="6110020" cy="11540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43B2686-5CB0-486E-98C9-50DE505900F1}"/>
                </a:ext>
              </a:extLst>
            </p:cNvPr>
            <p:cNvSpPr txBox="1"/>
            <p:nvPr/>
          </p:nvSpPr>
          <p:spPr>
            <a:xfrm>
              <a:off x="1787237" y="0"/>
              <a:ext cx="5008057" cy="1154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04815">
                <a:lnSpc>
                  <a:spcPct val="150000"/>
                </a:lnSpc>
              </a:pPr>
              <a:r>
                <a:rPr lang="en-US" sz="2933" b="1" dirty="0">
                  <a:solidFill>
                    <a:srgbClr val="17479D"/>
                  </a:solidFill>
                  <a:latin typeface="Times New Roman" pitchFamily="18" charset="0"/>
                  <a:cs typeface="Times New Roman" pitchFamily="18" charset="0"/>
                </a:rPr>
                <a:t>LUYỆN </a:t>
              </a:r>
              <a:r>
                <a:rPr lang="vi-VN" sz="2933" b="1" dirty="0">
                  <a:solidFill>
                    <a:srgbClr val="17479D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933" b="1" dirty="0">
                  <a:solidFill>
                    <a:srgbClr val="17479D"/>
                  </a:solidFill>
                  <a:latin typeface="Times New Roman" pitchFamily="18" charset="0"/>
                  <a:cs typeface="Times New Roman" pitchFamily="18" charset="0"/>
                </a:rPr>
                <a:t> LẠI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4B075D2-4E03-4D2A-A1E7-D651A4F89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85274" y="0"/>
              <a:ext cx="1174717" cy="105945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A83C08-8537-49A4-8D6C-00A3D70F9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84382"/>
            <a:ext cx="551058" cy="520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66824B-4706-47B3-A06F-07ABDD0EAF3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0" y="3400846"/>
            <a:ext cx="551058" cy="551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222B6A-E259-5485-C734-C5FDA3398584}"/>
              </a:ext>
            </a:extLst>
          </p:cNvPr>
          <p:cNvSpPr txBox="1"/>
          <p:nvPr/>
        </p:nvSpPr>
        <p:spPr>
          <a:xfrm>
            <a:off x="596528" y="524780"/>
            <a:ext cx="11800763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Ừ.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 ngồi trước máy tính, mặt đăm chiêu. 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nhìn hai chị em.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hồi hộp nhìn bố. Bố ngạc nhiên mở quà, đọc chăm ch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Ngạc nhiên chưa? Hai chị em tặng bố. Còn tiết lộ bí mật bố nấu ăn không ngon nữa.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nhìn em. Em nhìn chị. Cả hai nhìn tấm thiệp. Thôi, quên x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nhỉ, sao cả hai chị em đều quên. Ba bố con cười vang cả nhà.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444400"/>
                </a:solidFill>
                <a:effectLst/>
                <a:uLnTx/>
                <a:uFillTx/>
              </a:rPr>
              <a:t>(Phong Điệp)</a:t>
            </a: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5EBD06-42C8-7436-D450-8C70EF184527}"/>
              </a:ext>
            </a:extLst>
          </p:cNvPr>
          <p:cNvSpPr txBox="1"/>
          <p:nvPr/>
        </p:nvSpPr>
        <p:spPr>
          <a:xfrm>
            <a:off x="4660106" y="-24482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82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281137" y="570763"/>
            <a:ext cx="2647547" cy="995209"/>
            <a:chOff x="337444" y="617893"/>
            <a:chExt cx="1645546" cy="14928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04815"/>
              <a:r>
                <a:rPr lang="en-US" sz="5867" dirty="0">
                  <a:solidFill>
                    <a:srgbClr val="5B9BD5">
                      <a:lumMod val="50000"/>
                    </a:srgbClr>
                  </a:solidFill>
                  <a:latin typeface="UTM Cookies" panose="02040603050506020204" pitchFamily="18" charset="0"/>
                </a:rPr>
                <a:t>BÀI 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13647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04815"/>
              <a:r>
                <a:rPr lang="en-US" sz="5867" dirty="0">
                  <a:solidFill>
                    <a:srgbClr val="5B9BD5"/>
                  </a:solidFill>
                  <a:latin typeface="UTM Cookies" panose="02040603050506020204" pitchFamily="18" charset="0"/>
                </a:rPr>
                <a:t>BÀI 18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8773CF-A7E1-9471-ECB2-2E02D4D1D5CF}"/>
              </a:ext>
            </a:extLst>
          </p:cNvPr>
          <p:cNvSpPr txBox="1"/>
          <p:nvPr/>
        </p:nvSpPr>
        <p:spPr>
          <a:xfrm>
            <a:off x="2516953" y="714424"/>
            <a:ext cx="6580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A44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MÓN QUÀ ĐẶC BIỆT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71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2941781" y="0"/>
            <a:ext cx="7530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 VIẾT CHỮ HOA G, H</a:t>
            </a:r>
          </a:p>
        </p:txBody>
      </p:sp>
      <p:sp>
        <p:nvSpPr>
          <p:cNvPr id="10" name="Oval 9"/>
          <p:cNvSpPr/>
          <p:nvPr/>
        </p:nvSpPr>
        <p:spPr>
          <a:xfrm>
            <a:off x="10881360" y="5913120"/>
            <a:ext cx="45720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815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AAF4C8C-9B9C-484A-9F12-FB31106D5450}"/>
              </a:ext>
            </a:extLst>
          </p:cNvPr>
          <p:cNvSpPr txBox="1"/>
          <p:nvPr/>
        </p:nvSpPr>
        <p:spPr>
          <a:xfrm>
            <a:off x="-126930" y="1933427"/>
            <a:ext cx="4601981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4815">
              <a:lnSpc>
                <a:spcPct val="150000"/>
              </a:lnSpc>
            </a:pPr>
            <a:r>
              <a:rPr lang="en-US" sz="29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 nhỏ)</a:t>
            </a:r>
            <a:endParaRPr lang="en-US" sz="26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59D6F5-571F-54CD-8387-119D681F9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81" y="435694"/>
            <a:ext cx="1615580" cy="1609483"/>
          </a:xfrm>
          <a:prstGeom prst="rect">
            <a:avLst/>
          </a:prstGeom>
        </p:spPr>
      </p:pic>
      <p:pic>
        <p:nvPicPr>
          <p:cNvPr id="3" name="Cách viết chữ G hoa cỡ nhỏ, chuẩn theo chương chương trình mới, có hướng dẫn cách viết.">
            <a:hlinkClick r:id="" action="ppaction://media"/>
            <a:extLst>
              <a:ext uri="{FF2B5EF4-FFF2-40B4-BE49-F238E27FC236}">
                <a16:creationId xmlns:a16="http://schemas.microsoft.com/office/drawing/2014/main" xmlns="" id="{FE204A52-76AA-8D90-2AD1-CE6470C48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164" y="2981695"/>
            <a:ext cx="5823836" cy="3554016"/>
          </a:xfrm>
          <a:prstGeom prst="rect">
            <a:avLst/>
          </a:prstGeom>
        </p:spPr>
      </p:pic>
      <p:pic>
        <p:nvPicPr>
          <p:cNvPr id="4" name="Chữ hoa H cỡ nhỏ">
            <a:hlinkClick r:id="" action="ppaction://media"/>
            <a:extLst>
              <a:ext uri="{FF2B5EF4-FFF2-40B4-BE49-F238E27FC236}">
                <a16:creationId xmlns:a16="http://schemas.microsoft.com/office/drawing/2014/main" xmlns="" id="{1DB3EAD8-69E1-0AE4-E3E6-2DBAD77C1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5534" y="2667000"/>
            <a:ext cx="5254661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CF4869-448D-D881-F055-758BECC70674}"/>
              </a:ext>
            </a:extLst>
          </p:cNvPr>
          <p:cNvSpPr txBox="1"/>
          <p:nvPr/>
        </p:nvSpPr>
        <p:spPr>
          <a:xfrm>
            <a:off x="7461959" y="1682221"/>
            <a:ext cx="4601981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4815">
              <a:lnSpc>
                <a:spcPct val="150000"/>
              </a:lnSpc>
            </a:pPr>
            <a:r>
              <a:rPr lang="en-US" sz="29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cỡ nhỏ)</a:t>
            </a:r>
            <a:endParaRPr lang="en-US" sz="26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8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ảng Con Cho Học Sinh Tập Viết - Hồng Hà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78" b="16387"/>
          <a:stretch/>
        </p:blipFill>
        <p:spPr bwMode="auto">
          <a:xfrm>
            <a:off x="2761343" y="1806501"/>
            <a:ext cx="7353300" cy="497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81918" y="3725138"/>
            <a:ext cx="5755345" cy="10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6067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6067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Hà</a:t>
            </a:r>
            <a:r>
              <a:rPr lang="en-US" sz="6067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6067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Giang</a:t>
            </a:r>
            <a:endParaRPr lang="en-US" sz="6067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2809976" y="570763"/>
            <a:ext cx="925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 TÊN RIÊNG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D7F6E6-80FA-09F7-9FD9-754B65118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78" y="435694"/>
            <a:ext cx="161558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80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2809976" y="532059"/>
            <a:ext cx="925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 CÂU ỨNG DỤNG</a:t>
            </a:r>
          </a:p>
        </p:txBody>
      </p:sp>
      <p:sp>
        <p:nvSpPr>
          <p:cNvPr id="10" name="Oval 9"/>
          <p:cNvSpPr/>
          <p:nvPr/>
        </p:nvSpPr>
        <p:spPr>
          <a:xfrm>
            <a:off x="10881360" y="5913120"/>
            <a:ext cx="45720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815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93354" y="1777881"/>
            <a:ext cx="9711911" cy="1611063"/>
            <a:chOff x="-36390" y="3858327"/>
            <a:chExt cx="17894480" cy="2968432"/>
          </a:xfrm>
        </p:grpSpPr>
        <p:pic>
          <p:nvPicPr>
            <p:cNvPr id="7" name="Picture 6" descr="DATA:Ke o li:ke oli-60%-08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1779" b="16772"/>
            <a:stretch/>
          </p:blipFill>
          <p:spPr bwMode="auto">
            <a:xfrm>
              <a:off x="-36390" y="3858327"/>
              <a:ext cx="17706108" cy="2968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942603" y="3987387"/>
              <a:ext cx="15160515" cy="10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04815"/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Kìa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Hà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Giang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sương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giăng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trắng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7307" y="5306473"/>
              <a:ext cx="17290783" cy="1190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04815"/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bừng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ra.</a:t>
              </a:r>
              <a:endPara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5A14ACB-BA2A-42D1-98F7-CA57672DDE68}"/>
              </a:ext>
            </a:extLst>
          </p:cNvPr>
          <p:cNvSpPr txBox="1"/>
          <p:nvPr/>
        </p:nvSpPr>
        <p:spPr>
          <a:xfrm>
            <a:off x="2325294" y="3639557"/>
            <a:ext cx="9604665" cy="2195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04815">
              <a:lnSpc>
                <a:spcPct val="150000"/>
              </a:lnSpc>
            </a:pPr>
            <a:r>
              <a:rPr lang="vi-VN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 defTabSz="304815">
              <a:lnSpc>
                <a:spcPct val="150000"/>
              </a:lnSpc>
            </a:pPr>
            <a:endParaRPr lang="vi-VN" sz="13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304815">
              <a:lnSpc>
                <a:spcPct val="150000"/>
              </a:lnSpc>
            </a:pPr>
            <a:r>
              <a:rPr lang="vi-VN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304815">
              <a:lnSpc>
                <a:spcPct val="150000"/>
              </a:lnSpc>
            </a:pPr>
            <a:endParaRPr lang="vi-VN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304815">
              <a:lnSpc>
                <a:spcPct val="150000"/>
              </a:lnSpc>
            </a:pP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1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2.5 li ?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9414" y="4204637"/>
            <a:ext cx="36285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vi-VN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K, H, 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0E950B-C8BB-4935-91C5-B7A3E6C7EADE}"/>
              </a:ext>
            </a:extLst>
          </p:cNvPr>
          <p:cNvSpPr txBox="1"/>
          <p:nvPr/>
        </p:nvSpPr>
        <p:spPr>
          <a:xfrm>
            <a:off x="2469414" y="4857901"/>
            <a:ext cx="8261481" cy="53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04815">
              <a:lnSpc>
                <a:spcPct val="150000"/>
              </a:lnSpc>
            </a:pPr>
            <a:r>
              <a:rPr lang="vi-VN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con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o.</a:t>
            </a:r>
            <a:endParaRPr lang="vi-VN" sz="213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0E950B-C8BB-4935-91C5-B7A3E6C7EADE}"/>
              </a:ext>
            </a:extLst>
          </p:cNvPr>
          <p:cNvSpPr txBox="1"/>
          <p:nvPr/>
        </p:nvSpPr>
        <p:spPr>
          <a:xfrm>
            <a:off x="2469414" y="5850657"/>
            <a:ext cx="82614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vi-VN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1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H, K, G, b, h, l, 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94CAE3-F1D1-8900-CB19-588B9C3CC9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423" y="364602"/>
            <a:ext cx="1618939" cy="16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84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/>
      <p:bldP spid="14" grpId="0" uiExpand="1"/>
      <p:bldP spid="16" grpId="0" uiExpan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0" y="5500255"/>
            <a:ext cx="12191999" cy="1355509"/>
            <a:chOff x="-53293" y="3185627"/>
            <a:chExt cx="9211855" cy="1956197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1842656" y="717485"/>
            <a:ext cx="8603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endParaRPr kumimoji="0" lang="en-US" sz="28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kumimoji="0" 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40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40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0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endParaRPr lang="en-US" sz="4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30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69170" y="5292436"/>
            <a:ext cx="11304176" cy="1233055"/>
            <a:chOff x="-53293" y="3185627"/>
            <a:chExt cx="9211855" cy="1956197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C6C0646-CAA6-6F63-9B8F-D4657851E72B}"/>
              </a:ext>
            </a:extLst>
          </p:cNvPr>
          <p:cNvSpPr txBox="1"/>
          <p:nvPr/>
        </p:nvSpPr>
        <p:spPr>
          <a:xfrm>
            <a:off x="3498004" y="1466802"/>
            <a:ext cx="5755345" cy="10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6067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60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0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6740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B90C8C-0BF5-6FE1-BEB9-07ED3686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45" y="997525"/>
            <a:ext cx="1676400" cy="9715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A0A00E6B-6241-B405-A70E-C56805027099}"/>
              </a:ext>
            </a:extLst>
          </p:cNvPr>
          <p:cNvSpPr txBox="1">
            <a:spLocks/>
          </p:cNvSpPr>
          <p:nvPr/>
        </p:nvSpPr>
        <p:spPr>
          <a:xfrm>
            <a:off x="2127408" y="987477"/>
            <a:ext cx="9804699" cy="1340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>
              <a:lnSpc>
                <a:spcPct val="150000"/>
              </a:lnSpc>
              <a:buClr>
                <a:prstClr val="black"/>
              </a:buClr>
            </a:pP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D4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D4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D4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4D4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AB29741-B355-5FF2-8E90-31DDEEC0FAE6}"/>
              </a:ext>
            </a:extLst>
          </p:cNvPr>
          <p:cNvSpPr txBox="1">
            <a:spLocks/>
          </p:cNvSpPr>
          <p:nvPr/>
        </p:nvSpPr>
        <p:spPr>
          <a:xfrm>
            <a:off x="395590" y="2407602"/>
            <a:ext cx="10562620" cy="29025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chúc bố mẹ ngủ ngon mỗi tối.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quan tâm mẹ khi mẹ ốm.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 đỡ bố mẹ những việc em có thể làm.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chơi với em bé để đỡ đần bố mẹ, em tự sắp xếp đồ đạc để không phiền bố mẹ.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686;p48"/>
          <p:cNvSpPr txBox="1">
            <a:spLocks/>
          </p:cNvSpPr>
          <p:nvPr/>
        </p:nvSpPr>
        <p:spPr>
          <a:xfrm>
            <a:off x="947354" y="223201"/>
            <a:ext cx="2640973" cy="6931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48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193655" y="0"/>
            <a:ext cx="1998345" cy="62345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3020291" y="0"/>
            <a:ext cx="5486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267297-8BD7-4274-8150-7EA3D59A7F45}"/>
              </a:ext>
            </a:extLst>
          </p:cNvPr>
          <p:cNvSpPr txBox="1"/>
          <p:nvPr/>
        </p:nvSpPr>
        <p:spPr>
          <a:xfrm>
            <a:off x="0" y="3718679"/>
            <a:ext cx="11800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26F129-14DD-06AE-D75A-1F3E3077C805}"/>
              </a:ext>
            </a:extLst>
          </p:cNvPr>
          <p:cNvSpPr txBox="1"/>
          <p:nvPr/>
        </p:nvSpPr>
        <p:spPr>
          <a:xfrm>
            <a:off x="0" y="347837"/>
            <a:ext cx="12192000" cy="6963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7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0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	 * </a:t>
            </a:r>
            <a:r>
              <a:rPr lang="en-US" sz="2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	 *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Ừ.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endParaRPr lang="en-US" sz="20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 ngồi trước máy tính, mặt đăm chiêu. </a:t>
            </a:r>
            <a:endParaRPr lang="en-US" sz="20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lang="en-US" sz="20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 hai chị em. </a:t>
            </a:r>
            <a:endParaRPr lang="en-US" sz="20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lang="en-US" sz="20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lang="en-US" sz="20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  <a:endParaRPr lang="vi-VN" sz="2000" b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 em hồi hộp nhìn bố. Bố ngạc nhiên mở quà, đọc chăm ch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lang="en-US" sz="20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Ngạc nhiên chưa? Hai chị em tặng bố. Còn tiết lộ bí mật bố nấu ăn không ngon nữa.</a:t>
            </a:r>
            <a:endParaRPr lang="vi-VN" sz="2000" b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 em. Em nhìn chị. Cả hai nhìn tấm thiệp. Thôi, quên x</a:t>
            </a:r>
            <a:r>
              <a:rPr lang="en-US" sz="2000" b="0" i="0" u="none" strike="noStrike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lang="en-US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  <a:endParaRPr lang="vi-VN" sz="2000" b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20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7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1700" b="0" i="0" u="none" strike="noStrike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nhỉ, sao cả hai chị em đều quên. Ba bố con cười vang cả nhà.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(Phong Điệp</a:t>
            </a:r>
            <a:r>
              <a:rPr kumimoji="0" lang="vi-VN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endParaRPr kumimoji="0" lang="vi-VN" sz="17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CB6855-1CB4-FEF4-5472-D160A635F4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72945" y="1245147"/>
            <a:ext cx="3364157" cy="23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14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/>
      <p:bldP spid="19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2706881" y="2536910"/>
            <a:ext cx="3600120" cy="6931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xmlns="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2971800" y="3309606"/>
            <a:ext cx="3228975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-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nắn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nót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xmlns="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3406500" y="40744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- </a:t>
            </a:r>
            <a:r>
              <a:rPr lang="en-US" sz="40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00407" y="829179"/>
            <a:ext cx="6972181" cy="1266841"/>
            <a:chOff x="2300407" y="829179"/>
            <a:chExt cx="7693187" cy="1266841"/>
          </a:xfrm>
        </p:grpSpPr>
        <p:grpSp>
          <p:nvGrpSpPr>
            <p:cNvPr id="3" name="Google Shape;378;p32">
              <a:extLst>
                <a:ext uri="{FF2B5EF4-FFF2-40B4-BE49-F238E27FC236}">
                  <a16:creationId xmlns:a16="http://schemas.microsoft.com/office/drawing/2014/main" xmlns="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101" name="Google Shape;379;p32">
                <a:extLst>
                  <a:ext uri="{FF2B5EF4-FFF2-40B4-BE49-F238E27FC236}">
                    <a16:creationId xmlns:a16="http://schemas.microsoft.com/office/drawing/2014/main" xmlns="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380;p32">
                <a:extLst>
                  <a:ext uri="{FF2B5EF4-FFF2-40B4-BE49-F238E27FC236}">
                    <a16:creationId xmlns:a16="http://schemas.microsoft.com/office/drawing/2014/main" xmlns="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381;p32">
                <a:extLst>
                  <a:ext uri="{FF2B5EF4-FFF2-40B4-BE49-F238E27FC236}">
                    <a16:creationId xmlns:a16="http://schemas.microsoft.com/office/drawing/2014/main" xmlns="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4" name="Google Shape;386;p32">
              <a:extLst>
                <a:ext uri="{FF2B5EF4-FFF2-40B4-BE49-F238E27FC236}">
                  <a16:creationId xmlns:a16="http://schemas.microsoft.com/office/drawing/2014/main" xmlns="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851021"/>
              <a:ext cx="653288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Montserrat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Nunito"/>
                </a:rPr>
                <a:t>LUYỆN ĐỌC TỪ KHÓ</a:t>
              </a:r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xmlns="" id="{80889A05-723F-91E4-2DD0-EE57DA80CD69}"/>
              </a:ext>
            </a:extLst>
          </p:cNvPr>
          <p:cNvGrpSpPr/>
          <p:nvPr/>
        </p:nvGrpSpPr>
        <p:grpSpPr>
          <a:xfrm>
            <a:off x="643319" y="877983"/>
            <a:ext cx="2371473" cy="738664"/>
            <a:chOff x="964978" y="1316974"/>
            <a:chExt cx="3557209" cy="110799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306CD49-EC08-CD1D-1BD8-C669FF6B1C22}"/>
                </a:ext>
              </a:extLst>
            </p:cNvPr>
            <p:cNvSpPr txBox="1"/>
            <p:nvPr/>
          </p:nvSpPr>
          <p:spPr>
            <a:xfrm>
              <a:off x="1552337" y="1316974"/>
              <a:ext cx="2969850" cy="10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04815">
                <a:lnSpc>
                  <a:spcPct val="150000"/>
                </a:lnSpc>
              </a:pPr>
              <a:r>
                <a:rPr lang="vi-VN" sz="2933" b="1" dirty="0">
                  <a:solidFill>
                    <a:srgbClr val="17479D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2933" b="1" dirty="0">
                <a:solidFill>
                  <a:srgbClr val="17479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747DAB48-63C3-41DF-33C8-D68CC3DB5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964978" y="1365515"/>
              <a:ext cx="1174718" cy="1059455"/>
            </a:xfrm>
            <a:prstGeom prst="rect">
              <a:avLst/>
            </a:prstGeom>
          </p:spPr>
        </p:pic>
      </p:grpSp>
      <p:sp>
        <p:nvSpPr>
          <p:cNvPr id="14" name="Google Shape;1686;p48">
            <a:extLst>
              <a:ext uri="{FF2B5EF4-FFF2-40B4-BE49-F238E27FC236}">
                <a16:creationId xmlns:a16="http://schemas.microsoft.com/office/drawing/2014/main" xmlns="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3086100" y="4941268"/>
            <a:ext cx="3339587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- </a:t>
            </a:r>
            <a:r>
              <a:rPr lang="en-US" sz="4000" kern="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4000" kern="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12189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6" grpId="0" build="p"/>
      <p:bldP spid="88" grpId="0"/>
      <p:bldP spid="8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3319" y="877983"/>
            <a:ext cx="2371473" cy="738664"/>
            <a:chOff x="964978" y="1316974"/>
            <a:chExt cx="3557209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43B2686-5CB0-486E-98C9-50DE505900F1}"/>
                </a:ext>
              </a:extLst>
            </p:cNvPr>
            <p:cNvSpPr txBox="1"/>
            <p:nvPr/>
          </p:nvSpPr>
          <p:spPr>
            <a:xfrm>
              <a:off x="1552337" y="1316974"/>
              <a:ext cx="2969850" cy="10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04815">
                <a:lnSpc>
                  <a:spcPct val="150000"/>
                </a:lnSpc>
              </a:pPr>
              <a:r>
                <a:rPr lang="vi-VN" sz="2933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2933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4B075D2-4E03-4D2A-A1E7-D651A4F89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964978" y="1365515"/>
              <a:ext cx="1174718" cy="105945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FC8999-1800-4051-92DC-AA454B63433B}"/>
              </a:ext>
            </a:extLst>
          </p:cNvPr>
          <p:cNvSpPr txBox="1"/>
          <p:nvPr/>
        </p:nvSpPr>
        <p:spPr>
          <a:xfrm>
            <a:off x="1198227" y="2118744"/>
            <a:ext cx="1103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4516710" y="896922"/>
            <a:ext cx="357721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4815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933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26419" y="2143907"/>
            <a:ext cx="216944" cy="235639"/>
          </a:xfrm>
          <a:prstGeom prst="ellipse">
            <a:avLst/>
          </a:prstGeom>
          <a:solidFill>
            <a:srgbClr val="ED9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81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726409" y="2071985"/>
            <a:ext cx="106438" cy="773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332762" y="2076940"/>
            <a:ext cx="106438" cy="773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508413" y="2128915"/>
            <a:ext cx="106438" cy="773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401975" y="2128915"/>
            <a:ext cx="106438" cy="773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3176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1686;p48">
            <a:extLst>
              <a:ext uri="{FF2B5EF4-FFF2-40B4-BE49-F238E27FC236}">
                <a16:creationId xmlns:a16="http://schemas.microsoft.com/office/drawing/2014/main" xmlns="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366530" y="3295734"/>
            <a:ext cx="2641053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buClr>
                <a:prstClr val="black"/>
              </a:buClr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00408" y="829180"/>
            <a:ext cx="2756501" cy="667112"/>
            <a:chOff x="2300407" y="829179"/>
            <a:chExt cx="7693187" cy="1266841"/>
          </a:xfrm>
        </p:grpSpPr>
        <p:grpSp>
          <p:nvGrpSpPr>
            <p:cNvPr id="3" name="Google Shape;378;p32">
              <a:extLst>
                <a:ext uri="{FF2B5EF4-FFF2-40B4-BE49-F238E27FC236}">
                  <a16:creationId xmlns:a16="http://schemas.microsoft.com/office/drawing/2014/main" xmlns="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101" name="Google Shape;379;p32">
                <a:extLst>
                  <a:ext uri="{FF2B5EF4-FFF2-40B4-BE49-F238E27FC236}">
                    <a16:creationId xmlns:a16="http://schemas.microsoft.com/office/drawing/2014/main" xmlns="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380;p32">
                <a:extLst>
                  <a:ext uri="{FF2B5EF4-FFF2-40B4-BE49-F238E27FC236}">
                    <a16:creationId xmlns:a16="http://schemas.microsoft.com/office/drawing/2014/main" xmlns="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381;p32">
                <a:extLst>
                  <a:ext uri="{FF2B5EF4-FFF2-40B4-BE49-F238E27FC236}">
                    <a16:creationId xmlns:a16="http://schemas.microsoft.com/office/drawing/2014/main" xmlns="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4" name="Google Shape;386;p32">
              <a:extLst>
                <a:ext uri="{FF2B5EF4-FFF2-40B4-BE49-F238E27FC236}">
                  <a16:creationId xmlns:a16="http://schemas.microsoft.com/office/drawing/2014/main" xmlns="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851021"/>
              <a:ext cx="7070401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lvl="0" indent="0">
                <a:buClr>
                  <a:prstClr val="black"/>
                </a:buClr>
                <a:defRPr/>
              </a:pPr>
              <a:r>
                <a:rPr lang="vi-VN" sz="4000" dirty="0">
                  <a:solidFill>
                    <a:srgbClr val="616100"/>
                  </a:solidFill>
                  <a:latin typeface="Arial" panose="020B0604020202020204" pitchFamily="34" charset="0"/>
                  <a:ea typeface="+mn-ea"/>
                  <a:cs typeface="+mn-cs"/>
                </a:rPr>
                <a:t>TỪ NGỮ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0ADA681-5176-DF2B-BF55-61D296DA44B7}"/>
              </a:ext>
            </a:extLst>
          </p:cNvPr>
          <p:cNvSpPr txBox="1"/>
          <p:nvPr/>
        </p:nvSpPr>
        <p:spPr>
          <a:xfrm>
            <a:off x="457200" y="3812425"/>
            <a:ext cx="7458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en-US" sz="3200" noProof="0" dirty="0">
                <a:solidFill>
                  <a:srgbClr val="616100"/>
                </a:solidFill>
                <a:latin typeface="Arial" panose="020B0604020202020204" pitchFamily="34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R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ơ</a:t>
            </a:r>
            <a:r>
              <a:rPr lang="vi-VN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m r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ớ</a:t>
            </a:r>
            <a:r>
              <a:rPr lang="vi-VN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m: </a:t>
            </a:r>
            <a:r>
              <a:rPr lang="en-US" sz="3200" noProof="0" dirty="0" smtClean="0">
                <a:solidFill>
                  <a:srgbClr val="616100"/>
                </a:solidFill>
                <a:latin typeface="Arial" panose="020B0604020202020204" pitchFamily="34" charset="0"/>
              </a:rPr>
              <a:t>ứ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616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nước mắt như sắp khóc.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A4E497-01D8-17B4-BF73-67DCB65E4E41}"/>
              </a:ext>
            </a:extLst>
          </p:cNvPr>
          <p:cNvSpPr txBox="1"/>
          <p:nvPr/>
        </p:nvSpPr>
        <p:spPr>
          <a:xfrm>
            <a:off x="471489" y="1707302"/>
            <a:ext cx="113014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hụi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gợi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616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tả dáng vẻ làm một việc gì đó một cách khó nhọc, kiên nhẫn.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C0A876-88A2-8AD5-808D-B9597125C047}"/>
              </a:ext>
            </a:extLst>
          </p:cNvPr>
          <p:cNvSpPr txBox="1"/>
          <p:nvPr/>
        </p:nvSpPr>
        <p:spPr>
          <a:xfrm>
            <a:off x="523876" y="3016293"/>
            <a:ext cx="116681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Đăm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chiêu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6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616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vẻ mặt suy nghĩ, băn khoăn về một điều gì đó.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77765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26F129-14DD-06AE-D75A-1F3E3077C805}"/>
              </a:ext>
            </a:extLst>
          </p:cNvPr>
          <p:cNvSpPr txBox="1"/>
          <p:nvPr/>
        </p:nvSpPr>
        <p:spPr>
          <a:xfrm>
            <a:off x="391237" y="620395"/>
            <a:ext cx="11800763" cy="6237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Ừ.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 ngồi trước máy tính, mặt đăm chiêu.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nhìn hai chị em.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hồi hộp nhìn bố. Bố ngạc nhiên mở quà, đọc chăm ch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Ngạc nhiên chưa? Hai chị em tặng bố. Còn tiết lộ bí mật bố nấu ăn không ngon nữa.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nhìn em. Em nhìn chị. Cả hai nhìn tấm thiệp. Thôi, quên x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B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nhỉ, sao cả hai chị em đều quên. Ba bố con cười vang cả nhà.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444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(Phong Điệp)</a:t>
            </a:r>
            <a:endParaRPr kumimoji="0" lang="vi-V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FB504B-821F-ABAB-B37E-CAF89F57C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18" y="874311"/>
            <a:ext cx="420811" cy="414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CF24E8-3461-C93F-C982-964374DBB1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29989"/>
            <a:ext cx="471055" cy="418556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A087FE5B-00EF-8568-4352-3272E59BD963}"/>
              </a:ext>
            </a:extLst>
          </p:cNvPr>
          <p:cNvSpPr/>
          <p:nvPr/>
        </p:nvSpPr>
        <p:spPr>
          <a:xfrm>
            <a:off x="7123399" y="1452739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3064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2873E136-3F6A-476D-ACB1-355B8F61C242}"/>
              </a:ext>
            </a:extLst>
          </p:cNvPr>
          <p:cNvSpPr/>
          <p:nvPr/>
        </p:nvSpPr>
        <p:spPr>
          <a:xfrm>
            <a:off x="8631875" y="1447512"/>
            <a:ext cx="3031910" cy="1821288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436821" y="-44195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FD4EF99C-C85D-4CFC-90C1-2332762C0D71}"/>
              </a:ext>
            </a:extLst>
          </p:cNvPr>
          <p:cNvSpPr/>
          <p:nvPr/>
        </p:nvSpPr>
        <p:spPr>
          <a:xfrm>
            <a:off x="322139" y="67862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E213DF3-F88A-4941-B9F7-FB983F8EDC0B}"/>
              </a:ext>
            </a:extLst>
          </p:cNvPr>
          <p:cNvSpPr/>
          <p:nvPr/>
        </p:nvSpPr>
        <p:spPr>
          <a:xfrm>
            <a:off x="450079" y="3566492"/>
            <a:ext cx="426440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E67561-4C16-5BAC-2514-926B40103235}"/>
              </a:ext>
            </a:extLst>
          </p:cNvPr>
          <p:cNvSpPr txBox="1"/>
          <p:nvPr/>
        </p:nvSpPr>
        <p:spPr>
          <a:xfrm>
            <a:off x="718588" y="509754"/>
            <a:ext cx="11897276" cy="3041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Ừ.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369CEB-DF37-B6ED-D416-B3D0A218E14C}"/>
              </a:ext>
            </a:extLst>
          </p:cNvPr>
          <p:cNvSpPr txBox="1"/>
          <p:nvPr/>
        </p:nvSpPr>
        <p:spPr>
          <a:xfrm>
            <a:off x="916680" y="3429000"/>
            <a:ext cx="10358640" cy="5106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đang ngồi trước máy tính, mặt đăm chiêu.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nhìn hai chị em.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hồi hộp nhìn bố. Bố ngạc nhiên mở quà, đọc chăm 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Ngạc nhiên chưa? Hai chị em tặng bố. Còn tiết lộ bí mật bố nấu ăn không ngon nữa.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nhìn em. Em nhìn chị. Cả hai nhìn tấm thiệp. Thôi, quên x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nhỉ, sao cả hai chị em đều quên. Ba bố con cười vang cả nhà.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4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(Phong Điệp)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9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3" grpId="0" animBg="1"/>
      <p:bldP spid="44" grpId="0" animBg="1"/>
      <p:bldP spid="16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1480</Words>
  <Application>Microsoft Office PowerPoint</Application>
  <PresentationFormat>Custom</PresentationFormat>
  <Paragraphs>159</Paragraphs>
  <Slides>20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6_Office Theme</vt:lpstr>
      <vt:lpstr>1_Office Theme</vt:lpstr>
      <vt:lpstr>Office Theme</vt:lpstr>
      <vt:lpstr>4_Office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FPT Shop</cp:lastModifiedBy>
  <cp:revision>106</cp:revision>
  <dcterms:created xsi:type="dcterms:W3CDTF">2021-06-19T10:18:58Z</dcterms:created>
  <dcterms:modified xsi:type="dcterms:W3CDTF">2022-11-08T07:10:55Z</dcterms:modified>
</cp:coreProperties>
</file>