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1"/>
  </p:notesMasterIdLst>
  <p:sldIdLst>
    <p:sldId id="2955" r:id="rId2"/>
    <p:sldId id="3051" r:id="rId3"/>
    <p:sldId id="3052" r:id="rId4"/>
    <p:sldId id="3026" r:id="rId5"/>
    <p:sldId id="3027" r:id="rId6"/>
    <p:sldId id="3053" r:id="rId7"/>
    <p:sldId id="3055" r:id="rId8"/>
    <p:sldId id="3058"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0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810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EE9BB57-3685-4F68-BF48-AF85A474229F}"/>
              </a:ext>
            </a:extLst>
          </p:cNvPr>
          <p:cNvPicPr>
            <a:picLocks noChangeAspect="1"/>
          </p:cNvPicPr>
          <p:nvPr userDrawn="1"/>
        </p:nvPicPr>
        <p:blipFill>
          <a:blip r:embed="rId2"/>
          <a:stretch>
            <a:fillRect/>
          </a:stretch>
        </p:blipFill>
        <p:spPr>
          <a:xfrm>
            <a:off x="11328949"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61" r:id="rId2"/>
    <p:sldLayoutId id="214748375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6.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a:extLst>
              <a:ext uri="{FF2B5EF4-FFF2-40B4-BE49-F238E27FC236}">
                <a16:creationId xmlns:a16="http://schemas.microsoft.com/office/drawing/2014/main" id="{EF2FB119-5E53-4714-A6B6-455AA4640E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527" y="828844"/>
            <a:ext cx="6815919" cy="2091109"/>
          </a:xfrm>
          <a:prstGeom prst="rect">
            <a:avLst/>
          </a:prstGeom>
        </p:spPr>
      </p:pic>
      <p:pic>
        <p:nvPicPr>
          <p:cNvPr id="5" name="Picture 4">
            <a:extLst>
              <a:ext uri="{FF2B5EF4-FFF2-40B4-BE49-F238E27FC236}">
                <a16:creationId xmlns:a16="http://schemas.microsoft.com/office/drawing/2014/main" id="{C5EBF956-C03B-4D96-A23D-4FFB55639EB9}"/>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id="{EA6932BD-7566-4DDC-A694-F2339BCDE252}"/>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1541526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57250" y="2958207"/>
            <a:ext cx="8905008" cy="2938052"/>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4828"/>
                <a:gd name="adj2" fmla="val -10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165511" y="3199128"/>
            <a:ext cx="8395855" cy="2335319"/>
          </a:xfrm>
          <a:prstGeom prst="rect">
            <a:avLst/>
          </a:prstGeom>
        </p:spPr>
        <p:txBody>
          <a:bodyPr wrap="square">
            <a:spAutoFit/>
          </a:bodyPr>
          <a:lstStyle/>
          <a:p>
            <a:pPr indent="342900" algn="just" defTabSz="342900">
              <a:lnSpc>
                <a:spcPct val="150000"/>
              </a:lnSpc>
            </a:pPr>
            <a:r>
              <a:rPr lang="vi-VN" sz="2000">
                <a:latin typeface="UTM Avo" panose="02040603050506020204" pitchFamily="18" charset="0"/>
                <a:cs typeface="Times New Roman" panose="02020603050405020304" pitchFamily="18" charset="0"/>
              </a:rPr>
              <a:t>Sau buổi thực hành đầu tiên, Khoa quan sát thấy có nhiều bạn đặt tay vào hàng phím </a:t>
            </a:r>
            <a:r>
              <a:rPr lang="en-US" sz="2000">
                <a:latin typeface="UTM Avo" panose="02040603050506020204" pitchFamily="18" charset="0"/>
                <a:cs typeface="Times New Roman" panose="02020603050405020304" pitchFamily="18" charset="0"/>
              </a:rPr>
              <a:t>số</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bạn đặt vào hàng phím chữ</a:t>
            </a:r>
            <a:r>
              <a:rPr lang="en-US" sz="2000">
                <a:latin typeface="UTM Avo" panose="02040603050506020204" pitchFamily="18" charset="0"/>
                <a:cs typeface="Times New Roman" panose="02020603050405020304" pitchFamily="18" charset="0"/>
              </a:rPr>
              <a:t>, c</a:t>
            </a:r>
            <a:r>
              <a:rPr lang="vi-VN" sz="2000">
                <a:latin typeface="UTM Avo" panose="02040603050506020204" pitchFamily="18" charset="0"/>
                <a:cs typeface="Times New Roman" panose="02020603050405020304" pitchFamily="18" charset="0"/>
              </a:rPr>
              <a:t>ó bạn gõ một tay. Khoa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băn khoăn muốn hỏi thầy giáo cách gõ bàn phím như thế nào cho đúng và nhanh. Chúng ta cùng tìm hiểu với bạn Khoa nhé.</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C2A6B08-FE37-4400-8D20-98F9E6C6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84" b="91379" l="9605" r="89831">
                        <a14:foregroundMark x1="44068" y1="7471" x2="44068" y2="7471"/>
                        <a14:foregroundMark x1="41808" y1="46264" x2="41808" y2="46264"/>
                        <a14:foregroundMark x1="41808" y1="45690" x2="42373" y2="64655"/>
                        <a14:foregroundMark x1="42373" y1="64655" x2="35028" y2="75862"/>
                        <a14:foregroundMark x1="58192" y1="39368" x2="58192" y2="39368"/>
                        <a14:foregroundMark x1="46328" y1="37069" x2="46328" y2="37069"/>
                        <a14:foregroundMark x1="66667" y1="90230" x2="66667" y2="90230"/>
                        <a14:foregroundMark x1="65537" y1="91092" x2="65537" y2="91092"/>
                        <a14:foregroundMark x1="33898" y1="91379" x2="33898" y2="91379"/>
                      </a14:backgroundRemoval>
                    </a14:imgEffect>
                  </a14:imgLayer>
                </a14:imgProps>
              </a:ext>
            </a:extLst>
          </a:blip>
          <a:stretch>
            <a:fillRect/>
          </a:stretch>
        </p:blipFill>
        <p:spPr>
          <a:xfrm>
            <a:off x="10223866" y="3567770"/>
            <a:ext cx="1605245" cy="3156075"/>
          </a:xfrm>
          <a:prstGeom prst="rect">
            <a:avLst/>
          </a:prstGeom>
        </p:spPr>
      </p:pic>
      <p:pic>
        <p:nvPicPr>
          <p:cNvPr id="14" name="Picture 13">
            <a:extLst>
              <a:ext uri="{FF2B5EF4-FFF2-40B4-BE49-F238E27FC236}">
                <a16:creationId xmlns:a16="http://schemas.microsoft.com/office/drawing/2014/main" id="{3955D21A-C41C-41DC-9408-91765CBA652D}"/>
              </a:ext>
            </a:extLst>
          </p:cNvPr>
          <p:cNvPicPr>
            <a:picLocks noChangeAspect="1"/>
          </p:cNvPicPr>
          <p:nvPr/>
        </p:nvPicPr>
        <p:blipFill>
          <a:blip r:embed="rId6"/>
          <a:stretch>
            <a:fillRect/>
          </a:stretch>
        </p:blipFill>
        <p:spPr>
          <a:xfrm>
            <a:off x="11341064" y="1322032"/>
            <a:ext cx="488048" cy="430855"/>
          </a:xfrm>
          <a:prstGeom prst="rect">
            <a:avLst/>
          </a:prstGeom>
        </p:spPr>
      </p:pic>
    </p:spTree>
    <p:extLst>
      <p:ext uri="{BB962C8B-B14F-4D97-AF65-F5344CB8AC3E}">
        <p14:creationId xmlns:p14="http://schemas.microsoft.com/office/powerpoint/2010/main" val="1630519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6"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BÀN PHÍM </a:t>
            </a:r>
            <a:r>
              <a:rPr lang="vi-VN" sz="2800" b="1">
                <a:solidFill>
                  <a:srgbClr val="F03C69"/>
                </a:solidFill>
                <a:latin typeface="SVN-SAF" panose="02040603050506020204" pitchFamily="18" charset="0"/>
                <a:cs typeface="Times New Roman" panose="02020603050405020304" pitchFamily="18" charset="0"/>
              </a:rPr>
              <a:t>MÁY TÍNH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hiểu về bàn phím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950325"/>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Quan sát bàn phím và các khu vực của bàn phím ở Hình 31, em hãy chỉ ra khu vực nào có nhiều phím nhất?</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5A2009BB-647F-46FB-BE93-05922FA959B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658723" y="2969401"/>
            <a:ext cx="7030504" cy="3215919"/>
          </a:xfrm>
          <a:prstGeom prst="rect">
            <a:avLst/>
          </a:prstGeom>
        </p:spPr>
      </p:pic>
      <p:pic>
        <p:nvPicPr>
          <p:cNvPr id="32" name="Picture 4" descr="Káº¿t quáº£ hÃ¬nh áº£nh cho right icon">
            <a:extLst>
              <a:ext uri="{FF2B5EF4-FFF2-40B4-BE49-F238E27FC236}">
                <a16:creationId xmlns:a16="http://schemas.microsoft.com/office/drawing/2014/main" id="{1AAF4534-E7E3-4D4E-944C-1497CEC2F59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7351" y="5739424"/>
            <a:ext cx="403990" cy="40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79C63E-707A-4710-B1EF-6FE9CA5EB067}"/>
              </a:ext>
            </a:extLst>
          </p:cNvPr>
          <p:cNvPicPr>
            <a:picLocks noChangeAspect="1"/>
          </p:cNvPicPr>
          <p:nvPr/>
        </p:nvPicPr>
        <p:blipFill>
          <a:blip r:embed="rId2"/>
          <a:stretch>
            <a:fillRect/>
          </a:stretch>
        </p:blipFill>
        <p:spPr>
          <a:xfrm>
            <a:off x="1051082" y="1638145"/>
            <a:ext cx="9883997" cy="3581710"/>
          </a:xfrm>
          <a:prstGeom prst="rect">
            <a:avLst/>
          </a:prstGeom>
        </p:spPr>
      </p:pic>
      <p:sp>
        <p:nvSpPr>
          <p:cNvPr id="5" name="Rectangle 4">
            <a:extLst>
              <a:ext uri="{FF2B5EF4-FFF2-40B4-BE49-F238E27FC236}">
                <a16:creationId xmlns:a16="http://schemas.microsoft.com/office/drawing/2014/main" id="{27478A4E-06BA-45DA-AB22-ADA7E3CBBA1E}"/>
              </a:ext>
            </a:extLst>
          </p:cNvPr>
          <p:cNvSpPr/>
          <p:nvPr/>
        </p:nvSpPr>
        <p:spPr>
          <a:xfrm>
            <a:off x="659402" y="534599"/>
            <a:ext cx="10667359"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Khu vực </a:t>
            </a:r>
            <a:r>
              <a:rPr lang="en-US" sz="2000">
                <a:latin typeface="UTM Avo" panose="02040603050506020204" pitchFamily="18" charset="0"/>
                <a:cs typeface="Times New Roman" panose="02020603050405020304" pitchFamily="18" charset="0"/>
              </a:rPr>
              <a:t>số</a:t>
            </a:r>
            <a:r>
              <a:rPr lang="vi-VN" sz="2000">
                <a:latin typeface="UTM Avo" panose="02040603050506020204" pitchFamily="18" charset="0"/>
                <a:cs typeface="Times New Roman" panose="02020603050405020304" pitchFamily="18" charset="0"/>
              </a:rPr>
              <a:t> 2 ở Hình 31 là khu vực chính của bàn phím. Khu vực này gồm có các hàng phím sau:</a:t>
            </a:r>
          </a:p>
        </p:txBody>
      </p:sp>
      <p:pic>
        <p:nvPicPr>
          <p:cNvPr id="6" name="Picture 5">
            <a:extLst>
              <a:ext uri="{FF2B5EF4-FFF2-40B4-BE49-F238E27FC236}">
                <a16:creationId xmlns:a16="http://schemas.microsoft.com/office/drawing/2014/main" id="{AFFDFFB2-CAD7-4A48-A9D5-A95A8F7F0092}"/>
              </a:ext>
            </a:extLst>
          </p:cNvPr>
          <p:cNvPicPr>
            <a:picLocks noChangeAspect="1"/>
          </p:cNvPicPr>
          <p:nvPr/>
        </p:nvPicPr>
        <p:blipFill>
          <a:blip r:embed="rId3"/>
          <a:stretch>
            <a:fillRect/>
          </a:stretch>
        </p:blipFill>
        <p:spPr>
          <a:xfrm>
            <a:off x="627279" y="479322"/>
            <a:ext cx="734513" cy="653278"/>
          </a:xfrm>
          <a:prstGeom prst="rect">
            <a:avLst/>
          </a:prstGeom>
        </p:spPr>
      </p:pic>
      <p:pic>
        <p:nvPicPr>
          <p:cNvPr id="7" name="Picture 6" descr="A child with a stethoscope around her neck&#10;&#10;Description automatically generated with medium confidence">
            <a:extLst>
              <a:ext uri="{FF2B5EF4-FFF2-40B4-BE49-F238E27FC236}">
                <a16:creationId xmlns:a16="http://schemas.microsoft.com/office/drawing/2014/main" id="{8D8FD8FD-C842-41A6-958C-AC1D7687055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742939" y="4288421"/>
            <a:ext cx="2429468" cy="2494935"/>
          </a:xfrm>
          <a:prstGeom prst="rect">
            <a:avLst/>
          </a:prstGeom>
        </p:spPr>
      </p:pic>
    </p:spTree>
    <p:extLst>
      <p:ext uri="{BB962C8B-B14F-4D97-AF65-F5344CB8AC3E}">
        <p14:creationId xmlns:p14="http://schemas.microsoft.com/office/powerpoint/2010/main" val="353661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A921B4-EBBD-416E-8330-F23B4CE15AE0}"/>
              </a:ext>
            </a:extLst>
          </p:cNvPr>
          <p:cNvPicPr>
            <a:picLocks noChangeAspect="1"/>
          </p:cNvPicPr>
          <p:nvPr/>
        </p:nvPicPr>
        <p:blipFill>
          <a:blip r:embed="rId2"/>
          <a:stretch>
            <a:fillRect/>
          </a:stretch>
        </p:blipFill>
        <p:spPr>
          <a:xfrm>
            <a:off x="5202282" y="1307914"/>
            <a:ext cx="6418176" cy="3157372"/>
          </a:xfrm>
          <a:prstGeom prst="rect">
            <a:avLst/>
          </a:prstGeom>
        </p:spPr>
      </p:pic>
      <p:sp>
        <p:nvSpPr>
          <p:cNvPr id="4" name="Rectangle 3">
            <a:extLst>
              <a:ext uri="{FF2B5EF4-FFF2-40B4-BE49-F238E27FC236}">
                <a16:creationId xmlns:a16="http://schemas.microsoft.com/office/drawing/2014/main" id="{32767867-57A1-49DA-AB79-523D962B78FF}"/>
              </a:ext>
            </a:extLst>
          </p:cNvPr>
          <p:cNvSpPr/>
          <p:nvPr/>
        </p:nvSpPr>
        <p:spPr>
          <a:xfrm>
            <a:off x="739708" y="393625"/>
            <a:ext cx="10541002" cy="1036117"/>
          </a:xfrm>
          <a:prstGeom prst="rect">
            <a:avLst/>
          </a:prstGeom>
        </p:spPr>
        <p:txBody>
          <a:bodyPr wrap="square">
            <a:spAutoFit/>
          </a:bodyPr>
          <a:lstStyle/>
          <a:p>
            <a:pPr algn="just" defTabSz="342900">
              <a:lnSpc>
                <a:spcPct val="150000"/>
              </a:lnSpc>
            </a:pPr>
            <a:r>
              <a:rPr lang="en-US" sz="2200" b="1">
                <a:solidFill>
                  <a:srgbClr val="FFC000"/>
                </a:solidFill>
                <a:latin typeface="UTM Avo" panose="02040603050506020204" pitchFamily="18" charset="0"/>
                <a:cs typeface="Times New Roman" panose="02020603050405020304" pitchFamily="18" charset="0"/>
              </a:rPr>
              <a:t>Cách đặt tay trên bàn phím</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Khi gõ bàn phím em đặt tay ở vị trí xuất phát trên hàng phím cơ sở (xem Hình 33).</a:t>
            </a:r>
          </a:p>
        </p:txBody>
      </p:sp>
      <p:sp>
        <p:nvSpPr>
          <p:cNvPr id="6" name="Rectangle 5">
            <a:extLst>
              <a:ext uri="{FF2B5EF4-FFF2-40B4-BE49-F238E27FC236}">
                <a16:creationId xmlns:a16="http://schemas.microsoft.com/office/drawing/2014/main" id="{E6C25B42-3710-4CE2-8D40-1FCE38493968}"/>
              </a:ext>
            </a:extLst>
          </p:cNvPr>
          <p:cNvSpPr/>
          <p:nvPr/>
        </p:nvSpPr>
        <p:spPr>
          <a:xfrm>
            <a:off x="739708" y="1429742"/>
            <a:ext cx="4294408"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Cách đặt tay ở vị trí xuất phát</a:t>
            </a:r>
            <a:r>
              <a:rPr lang="en-US" sz="2200">
                <a:latin typeface="UTM Avo" panose="02040603050506020204" pitchFamily="18" charset="0"/>
                <a:cs typeface="Times New Roman" panose="02020603050405020304" pitchFamily="18" charset="0"/>
              </a:rPr>
              <a:t>:</a:t>
            </a:r>
            <a:r>
              <a:rPr lang="vi-VN" sz="2200">
                <a:latin typeface="UTM Avo" panose="02040603050506020204" pitchFamily="18" charset="0"/>
                <a:cs typeface="Times New Roman" panose="02020603050405020304" pitchFamily="18" charset="0"/>
              </a:rPr>
              <a:t> Hai ngón trỏ đặt lên hai phím có gờ (F và J), hai ngón cái đặt vào phím cách, các ngón khác đặt tương ứng các phím trên hàng cơ sở. </a:t>
            </a:r>
            <a:endParaRPr lang="en-US"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712182D-182B-40D0-BE8B-8C49296704C6}"/>
              </a:ext>
            </a:extLst>
          </p:cNvPr>
          <p:cNvSpPr/>
          <p:nvPr/>
        </p:nvSpPr>
        <p:spPr>
          <a:xfrm>
            <a:off x="739708" y="4465286"/>
            <a:ext cx="10447696" cy="2051780"/>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Để gõ nhanh và chính xác mỗi ngón tay chỉ gõ một số phím nhất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định. </a:t>
            </a:r>
            <a:r>
              <a:rPr lang="vi-VN" sz="2200" b="1">
                <a:latin typeface="UTM Avo" panose="02040603050506020204" pitchFamily="18" charset="0"/>
                <a:cs typeface="Times New Roman" panose="02020603050405020304" pitchFamily="18" charset="0"/>
              </a:rPr>
              <a:t>Hình 33 </a:t>
            </a:r>
            <a:r>
              <a:rPr lang="vi-VN" sz="2200">
                <a:latin typeface="UTM Avo" panose="02040603050506020204" pitchFamily="18" charset="0"/>
                <a:cs typeface="Times New Roman" panose="02020603050405020304" pitchFamily="18" charset="0"/>
              </a:rPr>
              <a:t>minh hoạ các phím do ngón tay phụ trách. Em dùng đúng ngón tay để gõ đúng phím, Mỗi khi gõ xong, em đưa ngón tay về vị trí xuất phát trên hàng phím </a:t>
            </a: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ơ sở.</a:t>
            </a:r>
          </a:p>
        </p:txBody>
      </p:sp>
    </p:spTree>
    <p:extLst>
      <p:ext uri="{BB962C8B-B14F-4D97-AF65-F5344CB8AC3E}">
        <p14:creationId xmlns:p14="http://schemas.microsoft.com/office/powerpoint/2010/main" val="3682027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2C56621-5815-4F90-A76B-2D7D4D1D3A71}"/>
              </a:ext>
            </a:extLst>
          </p:cNvPr>
          <p:cNvGrpSpPr/>
          <p:nvPr/>
        </p:nvGrpSpPr>
        <p:grpSpPr>
          <a:xfrm>
            <a:off x="336588" y="284266"/>
            <a:ext cx="11226147" cy="3093766"/>
            <a:chOff x="191274" y="435050"/>
            <a:chExt cx="11226147" cy="3093766"/>
          </a:xfrm>
        </p:grpSpPr>
        <p:grpSp>
          <p:nvGrpSpPr>
            <p:cNvPr id="6" name="Group 5">
              <a:extLst>
                <a:ext uri="{FF2B5EF4-FFF2-40B4-BE49-F238E27FC236}">
                  <a16:creationId xmlns:a16="http://schemas.microsoft.com/office/drawing/2014/main" id="{7FCB5ADE-AF17-412C-B62E-1786F79D0558}"/>
                </a:ext>
              </a:extLst>
            </p:cNvPr>
            <p:cNvGrpSpPr/>
            <p:nvPr/>
          </p:nvGrpSpPr>
          <p:grpSpPr>
            <a:xfrm>
              <a:off x="191274" y="435050"/>
              <a:ext cx="11226147" cy="3093766"/>
              <a:chOff x="191274" y="435050"/>
              <a:chExt cx="11226147" cy="3093766"/>
            </a:xfrm>
          </p:grpSpPr>
          <p:grpSp>
            <p:nvGrpSpPr>
              <p:cNvPr id="8" name="Group 7">
                <a:extLst>
                  <a:ext uri="{FF2B5EF4-FFF2-40B4-BE49-F238E27FC236}">
                    <a16:creationId xmlns:a16="http://schemas.microsoft.com/office/drawing/2014/main" id="{AA2968F1-B047-4344-B076-57BC169FC099}"/>
                  </a:ext>
                </a:extLst>
              </p:cNvPr>
              <p:cNvGrpSpPr/>
              <p:nvPr/>
            </p:nvGrpSpPr>
            <p:grpSpPr>
              <a:xfrm>
                <a:off x="552795" y="917810"/>
                <a:ext cx="10864626" cy="2611006"/>
                <a:chOff x="1338207" y="943284"/>
                <a:chExt cx="9774290" cy="3851953"/>
              </a:xfrm>
            </p:grpSpPr>
            <p:sp>
              <p:nvSpPr>
                <p:cNvPr id="10" name="Rectangle: Rounded Corners 9">
                  <a:extLst>
                    <a:ext uri="{FF2B5EF4-FFF2-40B4-BE49-F238E27FC236}">
                      <a16:creationId xmlns:a16="http://schemas.microsoft.com/office/drawing/2014/main" id="{6BB72049-4C00-4153-8856-84F22C6B776B}"/>
                    </a:ext>
                  </a:extLst>
                </p:cNvPr>
                <p:cNvSpPr/>
                <p:nvPr/>
              </p:nvSpPr>
              <p:spPr>
                <a:xfrm>
                  <a:off x="1424711" y="1063553"/>
                  <a:ext cx="9687786" cy="373168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99CE156-71C8-49A0-BD06-1C45543F5F32}"/>
                    </a:ext>
                  </a:extLst>
                </p:cNvPr>
                <p:cNvSpPr/>
                <p:nvPr/>
              </p:nvSpPr>
              <p:spPr>
                <a:xfrm>
                  <a:off x="1338207" y="943284"/>
                  <a:ext cx="9687790" cy="373168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3EE23D12-BEE6-4D47-8A7E-5BDC6A73C2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7" name="Rectangle 6">
              <a:extLst>
                <a:ext uri="{FF2B5EF4-FFF2-40B4-BE49-F238E27FC236}">
                  <a16:creationId xmlns:a16="http://schemas.microsoft.com/office/drawing/2014/main" id="{4955E12F-86FA-4EB5-B8A5-060E6260EBEF}"/>
                </a:ext>
              </a:extLst>
            </p:cNvPr>
            <p:cNvSpPr/>
            <p:nvPr/>
          </p:nvSpPr>
          <p:spPr>
            <a:xfrm>
              <a:off x="852660" y="1095321"/>
              <a:ext cx="10196052" cy="2211631"/>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Khu vực chính gồm: hàng phím số, hàng phim trên, hàng phim cơ</a:t>
              </a:r>
              <a:r>
                <a:rPr lang="en-US" sz="2200" b="1">
                  <a:solidFill>
                    <a:srgbClr val="F03C69"/>
                  </a:solidFill>
                  <a:latin typeface="UTM Avo" panose="02040603050506020204" pitchFamily="18" charset="0"/>
                  <a:cs typeface="Times New Roman" panose="02020603050405020304" pitchFamily="18" charset="0"/>
                </a:rPr>
                <a:t> sở</a:t>
              </a:r>
              <a:r>
                <a:rPr lang="vi-VN" sz="2200" b="1">
                  <a:solidFill>
                    <a:srgbClr val="F03C69"/>
                  </a:solidFill>
                  <a:latin typeface="UTM Avo" panose="02040603050506020204" pitchFamily="18" charset="0"/>
                  <a:cs typeface="Times New Roman" panose="02020603050405020304" pitchFamily="18" charset="0"/>
                </a:rPr>
                <a:t>,</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hàng phím dưới và hàng phím chứa phím dấu cách.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spcBef>
                  <a:spcPts val="1200"/>
                </a:spcBef>
              </a:pPr>
              <a:r>
                <a:rPr lang="vi-VN" sz="2200" b="1">
                  <a:solidFill>
                    <a:srgbClr val="F03C69"/>
                  </a:solidFill>
                  <a:latin typeface="UTM Avo" panose="02040603050506020204" pitchFamily="18" charset="0"/>
                  <a:cs typeface="Times New Roman" panose="02020603050405020304" pitchFamily="18" charset="0"/>
                </a:rPr>
                <a:t>Mỗi ngón tay gõ đúng các phím phụ trách. Khi gõ xong,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đưa ngón tay về vị trí xuất phát trên hàng phím cơ sở.</a:t>
              </a:r>
            </a:p>
          </p:txBody>
        </p:sp>
      </p:grpSp>
      <p:pic>
        <p:nvPicPr>
          <p:cNvPr id="13" name="Picture 12">
            <a:extLst>
              <a:ext uri="{FF2B5EF4-FFF2-40B4-BE49-F238E27FC236}">
                <a16:creationId xmlns:a16="http://schemas.microsoft.com/office/drawing/2014/main" id="{F5E15503-265A-420E-98D1-4C620C94DA55}"/>
              </a:ext>
            </a:extLst>
          </p:cNvPr>
          <p:cNvPicPr>
            <a:picLocks noChangeAspect="1"/>
          </p:cNvPicPr>
          <p:nvPr/>
        </p:nvPicPr>
        <p:blipFill>
          <a:blip r:embed="rId3"/>
          <a:stretch>
            <a:fillRect/>
          </a:stretch>
        </p:blipFill>
        <p:spPr>
          <a:xfrm>
            <a:off x="336588" y="3606512"/>
            <a:ext cx="983065" cy="967824"/>
          </a:xfrm>
          <a:prstGeom prst="rect">
            <a:avLst/>
          </a:prstGeom>
        </p:spPr>
      </p:pic>
      <p:sp>
        <p:nvSpPr>
          <p:cNvPr id="14" name="Rectangle 13">
            <a:extLst>
              <a:ext uri="{FF2B5EF4-FFF2-40B4-BE49-F238E27FC236}">
                <a16:creationId xmlns:a16="http://schemas.microsoft.com/office/drawing/2014/main" id="{BC42DF52-FA78-44F1-BA57-609D33A3DD71}"/>
              </a:ext>
            </a:extLst>
          </p:cNvPr>
          <p:cNvSpPr/>
          <p:nvPr/>
        </p:nvSpPr>
        <p:spPr>
          <a:xfrm>
            <a:off x="1342485" y="3839087"/>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Các phím F, J thuộc hàng phím nào?</a:t>
            </a:r>
          </a:p>
        </p:txBody>
      </p:sp>
      <p:sp>
        <p:nvSpPr>
          <p:cNvPr id="15" name="Rectangle 14">
            <a:extLst>
              <a:ext uri="{FF2B5EF4-FFF2-40B4-BE49-F238E27FC236}">
                <a16:creationId xmlns:a16="http://schemas.microsoft.com/office/drawing/2014/main" id="{954058AD-6EBF-4037-8A3A-31EBF8F817F0}"/>
              </a:ext>
            </a:extLst>
          </p:cNvPr>
          <p:cNvSpPr/>
          <p:nvPr/>
        </p:nvSpPr>
        <p:spPr>
          <a:xfrm>
            <a:off x="1682940" y="4372310"/>
            <a:ext cx="3030194"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Hàng phím trên.</a:t>
            </a:r>
            <a:endParaRPr lang="vi-VN" sz="22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28D7E45D-32E8-4AC4-8441-D1C4362FCFB2}"/>
              </a:ext>
            </a:extLst>
          </p:cNvPr>
          <p:cNvSpPr/>
          <p:nvPr/>
        </p:nvSpPr>
        <p:spPr>
          <a:xfrm>
            <a:off x="8436392" y="4372310"/>
            <a:ext cx="3030194"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Hàng phím dưới. </a:t>
            </a:r>
          </a:p>
        </p:txBody>
      </p:sp>
      <p:sp>
        <p:nvSpPr>
          <p:cNvPr id="17" name="Rectangle 16">
            <a:extLst>
              <a:ext uri="{FF2B5EF4-FFF2-40B4-BE49-F238E27FC236}">
                <a16:creationId xmlns:a16="http://schemas.microsoft.com/office/drawing/2014/main" id="{B7C4E37B-AD51-49F6-A4DB-C00C7B8AF7E5}"/>
              </a:ext>
            </a:extLst>
          </p:cNvPr>
          <p:cNvSpPr/>
          <p:nvPr/>
        </p:nvSpPr>
        <p:spPr>
          <a:xfrm>
            <a:off x="5052317" y="4372309"/>
            <a:ext cx="3030195"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vi-VN" sz="2200">
                <a:latin typeface="UTM Avo" panose="02040603050506020204" pitchFamily="18" charset="0"/>
                <a:cs typeface="Times New Roman" panose="02020603050405020304" pitchFamily="18" charset="0"/>
              </a:rPr>
              <a:t>Hàng phím cơ sở.</a:t>
            </a:r>
          </a:p>
        </p:txBody>
      </p:sp>
      <p:sp>
        <p:nvSpPr>
          <p:cNvPr id="19" name="Rectangle 18">
            <a:extLst>
              <a:ext uri="{FF2B5EF4-FFF2-40B4-BE49-F238E27FC236}">
                <a16:creationId xmlns:a16="http://schemas.microsoft.com/office/drawing/2014/main" id="{6B4EDDDD-4B4C-4D5F-8B71-A8FEE297597B}"/>
              </a:ext>
            </a:extLst>
          </p:cNvPr>
          <p:cNvSpPr/>
          <p:nvPr/>
        </p:nvSpPr>
        <p:spPr>
          <a:xfrm>
            <a:off x="1334895" y="4943005"/>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Khi gõ xong, các ngón tay của em phải đặt ở hàng phím nào?</a:t>
            </a:r>
          </a:p>
        </p:txBody>
      </p:sp>
      <p:sp>
        <p:nvSpPr>
          <p:cNvPr id="20" name="Rectangle 19">
            <a:extLst>
              <a:ext uri="{FF2B5EF4-FFF2-40B4-BE49-F238E27FC236}">
                <a16:creationId xmlns:a16="http://schemas.microsoft.com/office/drawing/2014/main" id="{50F01CF9-F6B9-4ABE-98BD-6BEB26B0CF38}"/>
              </a:ext>
            </a:extLst>
          </p:cNvPr>
          <p:cNvSpPr/>
          <p:nvPr/>
        </p:nvSpPr>
        <p:spPr>
          <a:xfrm>
            <a:off x="1675350" y="5476228"/>
            <a:ext cx="3030194"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Hàng phím trên.</a:t>
            </a:r>
            <a:endParaRPr lang="vi-VN" sz="220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1246BBA0-4987-41DC-95CA-FC5244589A25}"/>
              </a:ext>
            </a:extLst>
          </p:cNvPr>
          <p:cNvSpPr/>
          <p:nvPr/>
        </p:nvSpPr>
        <p:spPr>
          <a:xfrm>
            <a:off x="8428802" y="5476228"/>
            <a:ext cx="3030194"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Hàng phím dưới. </a:t>
            </a:r>
          </a:p>
        </p:txBody>
      </p:sp>
      <p:sp>
        <p:nvSpPr>
          <p:cNvPr id="22" name="Rectangle 21">
            <a:extLst>
              <a:ext uri="{FF2B5EF4-FFF2-40B4-BE49-F238E27FC236}">
                <a16:creationId xmlns:a16="http://schemas.microsoft.com/office/drawing/2014/main" id="{3AE44A66-1195-4102-929C-F5EC2460277A}"/>
              </a:ext>
            </a:extLst>
          </p:cNvPr>
          <p:cNvSpPr/>
          <p:nvPr/>
        </p:nvSpPr>
        <p:spPr>
          <a:xfrm>
            <a:off x="5044727" y="5476227"/>
            <a:ext cx="3030195"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vi-VN" sz="2200">
                <a:latin typeface="UTM Avo" panose="02040603050506020204" pitchFamily="18" charset="0"/>
                <a:cs typeface="Times New Roman" panose="02020603050405020304" pitchFamily="18" charset="0"/>
              </a:rPr>
              <a:t>Hàng phím cơ sở.</a:t>
            </a:r>
          </a:p>
        </p:txBody>
      </p:sp>
      <p:sp>
        <p:nvSpPr>
          <p:cNvPr id="18" name="Oval 17">
            <a:extLst>
              <a:ext uri="{FF2B5EF4-FFF2-40B4-BE49-F238E27FC236}">
                <a16:creationId xmlns:a16="http://schemas.microsoft.com/office/drawing/2014/main" id="{A0F4F829-2969-4AE7-8555-5A4D17F2E947}"/>
              </a:ext>
            </a:extLst>
          </p:cNvPr>
          <p:cNvSpPr/>
          <p:nvPr/>
        </p:nvSpPr>
        <p:spPr>
          <a:xfrm>
            <a:off x="5019094" y="4480661"/>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Oval 22">
            <a:extLst>
              <a:ext uri="{FF2B5EF4-FFF2-40B4-BE49-F238E27FC236}">
                <a16:creationId xmlns:a16="http://schemas.microsoft.com/office/drawing/2014/main" id="{A890F8D7-D2B3-4BA7-940B-EBF8D4DC1309}"/>
              </a:ext>
            </a:extLst>
          </p:cNvPr>
          <p:cNvSpPr/>
          <p:nvPr/>
        </p:nvSpPr>
        <p:spPr>
          <a:xfrm>
            <a:off x="5019094" y="5565843"/>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661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p:bldP spid="20" grpId="0"/>
      <p:bldP spid="21" grpId="0"/>
      <p:bldP spid="22" grpId="0"/>
      <p:bldP spid="18"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6728666" cy="738664"/>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a:t>
            </a:r>
            <a:r>
              <a:rPr lang="en-US" sz="2800" b="1" smtClean="0">
                <a:solidFill>
                  <a:srgbClr val="F03C69"/>
                </a:solidFill>
                <a:latin typeface="SVN-SAF" panose="02040603050506020204" pitchFamily="18" charset="0"/>
                <a:cs typeface="Times New Roman" panose="02020603050405020304" pitchFamily="18" charset="0"/>
              </a:rPr>
              <a:t>Hoạt động luyện tập</a:t>
            </a:r>
            <a:endParaRPr lang="vi-VN" sz="2800" b="1">
              <a:solidFill>
                <a:srgbClr val="F03C69"/>
              </a:solidFill>
              <a:latin typeface="SVN-SAF"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C930B782-FE7B-45AD-AA97-96F6CD2EE0FF}"/>
              </a:ext>
            </a:extLst>
          </p:cNvPr>
          <p:cNvSpPr/>
          <p:nvPr/>
        </p:nvSpPr>
        <p:spPr>
          <a:xfrm>
            <a:off x="762219" y="2182254"/>
            <a:ext cx="10602467" cy="141199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Đặt các ngón tay đúng vị trí xuất phát trên hàng phím cơ sở như </a:t>
            </a:r>
            <a:r>
              <a:rPr lang="vi-VN" sz="2000" b="1">
                <a:latin typeface="UTM Avo" panose="02040603050506020204" pitchFamily="18" charset="0"/>
                <a:cs typeface="Times New Roman" panose="02020603050405020304" pitchFamily="18" charset="0"/>
              </a:rPr>
              <a:t>Hình 33</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Di chuyển các ngón tay đến các phím mà mỗi ngón phụ trách ở hàng trên và hàng dưới. </a:t>
            </a:r>
          </a:p>
        </p:txBody>
      </p:sp>
      <p:sp>
        <p:nvSpPr>
          <p:cNvPr id="7" name="Rectangle 6">
            <a:extLst>
              <a:ext uri="{FF2B5EF4-FFF2-40B4-BE49-F238E27FC236}">
                <a16:creationId xmlns:a16="http://schemas.microsoft.com/office/drawing/2014/main" id="{559C6AFC-3B14-4BBC-A6F1-AB870A3E40FA}"/>
              </a:ext>
            </a:extLst>
          </p:cNvPr>
          <p:cNvSpPr/>
          <p:nvPr/>
        </p:nvSpPr>
        <p:spPr>
          <a:xfrm>
            <a:off x="2135555" y="1095510"/>
            <a:ext cx="884133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đặt tay đúng cách trên bàn phím. </a:t>
            </a:r>
          </a:p>
        </p:txBody>
      </p:sp>
      <p:grpSp>
        <p:nvGrpSpPr>
          <p:cNvPr id="9" name="Group 8">
            <a:extLst>
              <a:ext uri="{FF2B5EF4-FFF2-40B4-BE49-F238E27FC236}">
                <a16:creationId xmlns:a16="http://schemas.microsoft.com/office/drawing/2014/main" id="{363716CA-1B0E-4B16-B5B7-81AE36E82D69}"/>
              </a:ext>
            </a:extLst>
          </p:cNvPr>
          <p:cNvGrpSpPr/>
          <p:nvPr/>
        </p:nvGrpSpPr>
        <p:grpSpPr>
          <a:xfrm>
            <a:off x="581290" y="1091471"/>
            <a:ext cx="1526272" cy="492699"/>
            <a:chOff x="581290" y="1091471"/>
            <a:chExt cx="1526272" cy="492699"/>
          </a:xfrm>
        </p:grpSpPr>
        <p:sp>
          <p:nvSpPr>
            <p:cNvPr id="8" name="Rectangle 7">
              <a:extLst>
                <a:ext uri="{FF2B5EF4-FFF2-40B4-BE49-F238E27FC236}">
                  <a16:creationId xmlns:a16="http://schemas.microsoft.com/office/drawing/2014/main"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7CEBE3B1-6D78-45E0-902F-A199D68DD0BB}"/>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FE9FEF3F-9E04-44CD-86C8-B63C40C1D614}"/>
              </a:ext>
            </a:extLst>
          </p:cNvPr>
          <p:cNvSpPr/>
          <p:nvPr/>
        </p:nvSpPr>
        <p:spPr>
          <a:xfrm>
            <a:off x="581290" y="1689555"/>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74E432F9-E289-4F67-8B65-E4DB34C37663}"/>
              </a:ext>
            </a:extLst>
          </p:cNvPr>
          <p:cNvPicPr>
            <a:picLocks noChangeAspect="1"/>
          </p:cNvPicPr>
          <p:nvPr/>
        </p:nvPicPr>
        <p:blipFill>
          <a:blip r:embed="rId2"/>
          <a:stretch>
            <a:fillRect/>
          </a:stretch>
        </p:blipFill>
        <p:spPr>
          <a:xfrm>
            <a:off x="3347134" y="3261924"/>
            <a:ext cx="6418176" cy="3157372"/>
          </a:xfrm>
          <a:prstGeom prst="rect">
            <a:avLst/>
          </a:prstGeom>
        </p:spPr>
      </p:pic>
    </p:spTree>
    <p:extLst>
      <p:ext uri="{BB962C8B-B14F-4D97-AF65-F5344CB8AC3E}">
        <p14:creationId xmlns:p14="http://schemas.microsoft.com/office/powerpoint/2010/main" val="266024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500"/>
                                        <p:tgtEl>
                                          <p:spTgt spid="22">
                                            <p:txEl>
                                              <p:pRg st="0" end="0"/>
                                            </p:txEl>
                                          </p:spTgt>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xEl>
                                              <p:pRg st="1" end="1"/>
                                            </p:txEl>
                                          </p:spTgt>
                                        </p:tgtEl>
                                        <p:attrNameLst>
                                          <p:attrName>style.visibility</p:attrName>
                                        </p:attrNameLst>
                                      </p:cBhvr>
                                      <p:to>
                                        <p:strVal val="visible"/>
                                      </p:to>
                                    </p:set>
                                    <p:animEffect transition="in" filter="fade">
                                      <p:cBhvr>
                                        <p:cTn id="39"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493148"/>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luyện tập thêm cách gõ phím bằng phần mềm Kiran's Typing Tutor.</a:t>
            </a:r>
          </a:p>
        </p:txBody>
      </p:sp>
      <p:pic>
        <p:nvPicPr>
          <p:cNvPr id="11" name="Picture 10" descr="A toy figurine on a table&#10;&#10;Description automatically generated with low confidence">
            <a:extLst>
              <a:ext uri="{FF2B5EF4-FFF2-40B4-BE49-F238E27FC236}">
                <a16:creationId xmlns:a16="http://schemas.microsoft.com/office/drawing/2014/main"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3070980" y="2189641"/>
            <a:ext cx="4745666" cy="4265217"/>
          </a:xfrm>
          <a:prstGeom prst="rect">
            <a:avLst/>
          </a:prstGeom>
        </p:spPr>
      </p:pic>
    </p:spTree>
    <p:extLst>
      <p:ext uri="{BB962C8B-B14F-4D97-AF65-F5344CB8AC3E}">
        <p14:creationId xmlns:p14="http://schemas.microsoft.com/office/powerpoint/2010/main" val="3047162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9471A51E-662A-4682-B870-767D840D89B6}"/>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5598</TotalTime>
  <Words>471</Words>
  <Application>Microsoft Office PowerPoint</Application>
  <PresentationFormat>Widescreen</PresentationFormat>
  <Paragraphs>45</Paragraphs>
  <Slides>9</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vt:i4>
      </vt:variant>
    </vt:vector>
  </HeadingPairs>
  <TitlesOfParts>
    <vt:vector size="23" baseType="lpstr">
      <vt:lpstr>微软雅黑</vt:lpstr>
      <vt:lpstr>Arial</vt:lpstr>
      <vt:lpstr>Calibri</vt:lpstr>
      <vt:lpstr>等线</vt:lpstr>
      <vt:lpstr>iCiel Cadena</vt:lpstr>
      <vt:lpstr>Segoe Print</vt:lpstr>
      <vt:lpstr>SVN-Androgyne</vt:lpstr>
      <vt:lpstr>SVN-SAF</vt:lpstr>
      <vt:lpstr>Times New Roman</vt:lpstr>
      <vt:lpstr>UTM Avo</vt:lpstr>
      <vt:lpstr>UTM Bienvenue</vt:lpstr>
      <vt:lpstr>UTM HelvetIns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Windows User</cp:lastModifiedBy>
  <cp:revision>184</cp:revision>
  <dcterms:created xsi:type="dcterms:W3CDTF">2021-11-14T08:33:55Z</dcterms:created>
  <dcterms:modified xsi:type="dcterms:W3CDTF">2022-08-11T18:04:36Z</dcterms:modified>
</cp:coreProperties>
</file>