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68" r:id="rId4"/>
    <p:sldId id="259" r:id="rId5"/>
    <p:sldId id="266" r:id="rId6"/>
    <p:sldId id="267" r:id="rId7"/>
    <p:sldId id="264"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30" y="8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812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2783821" y="4343401"/>
            <a:ext cx="1147115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NHÂN SỐ CÓ HAI CHỮ SỐ VỚI SỐ CÓ MỘT CHỮ SỐ (T1) </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83" y="40832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57043" r="17449" b="33334"/>
          <a:stretch/>
        </p:blipFill>
        <p:spPr bwMode="auto">
          <a:xfrm>
            <a:off x="4199253" y="6883400"/>
            <a:ext cx="6669044"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199253" y="2057400"/>
            <a:ext cx="9120666" cy="6443608"/>
            <a:chOff x="4199253" y="2057400"/>
            <a:chExt cx="9120666" cy="64436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28333" r="9245" b="42957"/>
            <a:stretch/>
          </p:blipFill>
          <p:spPr bwMode="auto">
            <a:xfrm>
              <a:off x="4199253" y="2057400"/>
              <a:ext cx="91206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551" t="57043" r="9245" b="33334"/>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9961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76" t="44630" r="39557" b="27685"/>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a:extLst>
              <a:ext uri="{FF2B5EF4-FFF2-40B4-BE49-F238E27FC236}">
                <a16:creationId xmlns:a16="http://schemas.microsoft.com/office/drawing/2014/main" id="{4158180C-824C-AA79-32C6-C3EA6C6A4782}"/>
              </a:ext>
            </a:extLst>
          </p:cNvPr>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a:extLst>
              <a:ext uri="{FF2B5EF4-FFF2-40B4-BE49-F238E27FC236}">
                <a16:creationId xmlns:a16="http://schemas.microsoft.com/office/drawing/2014/main" id="{46388216-7C6C-40A6-3B19-368273FD7B03}"/>
              </a:ext>
            </a:extLst>
          </p:cNvPr>
          <p:cNvSpPr>
            <a:spLocks noChangeShapeType="1"/>
          </p:cNvSpPr>
          <p:nvPr/>
        </p:nvSpPr>
        <p:spPr bwMode="auto">
          <a:xfrm>
            <a:off x="6309000" y="5959543"/>
            <a:ext cx="73334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a:extLst>
              <a:ext uri="{FF2B5EF4-FFF2-40B4-BE49-F238E27FC236}">
                <a16:creationId xmlns:a16="http://schemas.microsoft.com/office/drawing/2014/main" id="{412D7673-DDF2-ECD3-7976-92A177F494AA}"/>
              </a:ext>
            </a:extLst>
          </p:cNvPr>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a:extLst>
              <a:ext uri="{FF2B5EF4-FFF2-40B4-BE49-F238E27FC236}">
                <a16:creationId xmlns:a16="http://schemas.microsoft.com/office/drawing/2014/main" id="{A326793A-C5AA-6939-A0A5-A9B2B51805C1}"/>
              </a:ext>
            </a:extLst>
          </p:cNvPr>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a:extLst>
              <a:ext uri="{FF2B5EF4-FFF2-40B4-BE49-F238E27FC236}">
                <a16:creationId xmlns:a16="http://schemas.microsoft.com/office/drawing/2014/main" id="{61D06D84-8AB3-21F4-1EB7-1E29F35630AA}"/>
              </a:ext>
            </a:extLst>
          </p:cNvPr>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a:extLst>
              <a:ext uri="{FF2B5EF4-FFF2-40B4-BE49-F238E27FC236}">
                <a16:creationId xmlns:a16="http://schemas.microsoft.com/office/drawing/2014/main" id="{1907DE87-E62A-0E66-9B87-1B1C9FEB5F23}"/>
              </a:ext>
            </a:extLst>
          </p:cNvPr>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a:extLst>
              <a:ext uri="{FF2B5EF4-FFF2-40B4-BE49-F238E27FC236}">
                <a16:creationId xmlns:a16="http://schemas.microsoft.com/office/drawing/2014/main" id="{024C3300-6D95-85A6-2BE8-E79607BD3D13}"/>
              </a:ext>
            </a:extLst>
          </p:cNvPr>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a16="http://schemas.microsoft.com/office/drawing/2014/main" id="{6A7BE824-43F9-503E-5429-BFB622C15C51}"/>
              </a:ext>
            </a:extLst>
          </p:cNvPr>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a:extLst>
              <a:ext uri="{FF2B5EF4-FFF2-40B4-BE49-F238E27FC236}">
                <a16:creationId xmlns:a16="http://schemas.microsoft.com/office/drawing/2014/main" id="{2C8BD596-658D-3A84-82B3-DDAEA832ADF3}"/>
              </a:ext>
            </a:extLst>
          </p:cNvPr>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a:extLst>
              <a:ext uri="{FF2B5EF4-FFF2-40B4-BE49-F238E27FC236}">
                <a16:creationId xmlns:a16="http://schemas.microsoft.com/office/drawing/2014/main" id="{45A27676-55AA-99DD-968F-DDB4F5CE361A}"/>
              </a:ext>
            </a:extLst>
          </p:cNvPr>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76F5E710-335C-399B-326B-D28BBF3038EB}"/>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5582" r="4842" b="5585"/>
          <a:stretch/>
        </p:blipFill>
        <p:spPr>
          <a:xfrm>
            <a:off x="9144633" y="2133600"/>
            <a:ext cx="5270500" cy="2223358"/>
          </a:xfrm>
          <a:prstGeom prst="rect">
            <a:avLst/>
          </a:prstGeom>
        </p:spPr>
      </p:pic>
    </p:spTree>
    <p:extLst>
      <p:ext uri="{BB962C8B-B14F-4D97-AF65-F5344CB8AC3E}">
        <p14:creationId xmlns:p14="http://schemas.microsoft.com/office/powerpoint/2010/main" val="475767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410090" y="1041400"/>
            <a:ext cx="1166242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a:t>
              </a:r>
            </a:p>
          </p:txBody>
        </p:sp>
      </p:grpSp>
      <p:grpSp>
        <p:nvGrpSpPr>
          <p:cNvPr id="18" name="Group 43">
            <a:extLst>
              <a:ext uri="{FF2B5EF4-FFF2-40B4-BE49-F238E27FC236}">
                <a16:creationId xmlns:a16="http://schemas.microsoft.com/office/drawing/2014/main" id="{D10CE71C-0172-6F2D-66C2-A12B9575C040}"/>
              </a:ext>
            </a:extLst>
          </p:cNvPr>
          <p:cNvGrpSpPr>
            <a:grpSpLocks/>
          </p:cNvGrpSpPr>
          <p:nvPr/>
        </p:nvGrpSpPr>
        <p:grpSpPr bwMode="auto">
          <a:xfrm>
            <a:off x="4404520" y="5408612"/>
            <a:ext cx="1633538" cy="1482725"/>
            <a:chOff x="1033145" y="1233482"/>
            <a:chExt cx="1633855" cy="1482725"/>
          </a:xfrm>
        </p:grpSpPr>
        <p:sp>
          <p:nvSpPr>
            <p:cNvPr id="19" name="Text Box 6">
              <a:extLst>
                <a:ext uri="{FF2B5EF4-FFF2-40B4-BE49-F238E27FC236}">
                  <a16:creationId xmlns:a16="http://schemas.microsoft.com/office/drawing/2014/main" id="{E7100A1E-7B68-0374-0DD2-3AB2CCAC254A}"/>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34</a:t>
              </a:r>
            </a:p>
          </p:txBody>
        </p:sp>
        <p:sp>
          <p:nvSpPr>
            <p:cNvPr id="20" name="Text Box 7">
              <a:extLst>
                <a:ext uri="{FF2B5EF4-FFF2-40B4-BE49-F238E27FC236}">
                  <a16:creationId xmlns:a16="http://schemas.microsoft.com/office/drawing/2014/main" id="{C51DC223-B101-7ACD-0593-160BAA893979}"/>
                </a:ext>
              </a:extLst>
            </p:cNvPr>
            <p:cNvSpPr txBox="1">
              <a:spLocks noChangeArrowheads="1"/>
            </p:cNvSpPr>
            <p:nvPr/>
          </p:nvSpPr>
          <p:spPr bwMode="auto">
            <a:xfrm>
              <a:off x="1246685" y="1947857"/>
              <a:ext cx="83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2</a:t>
              </a:r>
            </a:p>
          </p:txBody>
        </p:sp>
        <p:sp>
          <p:nvSpPr>
            <p:cNvPr id="21" name="Text Box 8">
              <a:extLst>
                <a:ext uri="{FF2B5EF4-FFF2-40B4-BE49-F238E27FC236}">
                  <a16:creationId xmlns:a16="http://schemas.microsoft.com/office/drawing/2014/main" id="{80A0D196-1BAC-6050-DE21-9DE4191ABB52}"/>
                </a:ext>
              </a:extLst>
            </p:cNvPr>
            <p:cNvSpPr txBox="1">
              <a:spLocks noChangeArrowheads="1"/>
            </p:cNvSpPr>
            <p:nvPr/>
          </p:nvSpPr>
          <p:spPr bwMode="auto">
            <a:xfrm>
              <a:off x="1033145" y="1794188"/>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22" name="Text Box 31">
            <a:extLst>
              <a:ext uri="{FF2B5EF4-FFF2-40B4-BE49-F238E27FC236}">
                <a16:creationId xmlns:a16="http://schemas.microsoft.com/office/drawing/2014/main" id="{3BE2E67E-42A3-1DD0-1455-B501CF4AB700}"/>
              </a:ext>
            </a:extLst>
          </p:cNvPr>
          <p:cNvSpPr txBox="1">
            <a:spLocks noChangeArrowheads="1"/>
          </p:cNvSpPr>
          <p:nvPr/>
        </p:nvSpPr>
        <p:spPr bwMode="auto">
          <a:xfrm>
            <a:off x="4590258" y="68516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6</a:t>
            </a:r>
          </a:p>
        </p:txBody>
      </p:sp>
      <p:sp>
        <p:nvSpPr>
          <p:cNvPr id="23" name="Text Box 31">
            <a:extLst>
              <a:ext uri="{FF2B5EF4-FFF2-40B4-BE49-F238E27FC236}">
                <a16:creationId xmlns:a16="http://schemas.microsoft.com/office/drawing/2014/main" id="{2CFCBA8A-5417-3DBB-915B-BD292A0A0566}"/>
              </a:ext>
            </a:extLst>
          </p:cNvPr>
          <p:cNvSpPr txBox="1">
            <a:spLocks noChangeArrowheads="1"/>
          </p:cNvSpPr>
          <p:nvPr/>
        </p:nvSpPr>
        <p:spPr bwMode="auto">
          <a:xfrm>
            <a:off x="4895058" y="6851650"/>
            <a:ext cx="828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8</a:t>
            </a:r>
          </a:p>
        </p:txBody>
      </p:sp>
      <p:grpSp>
        <p:nvGrpSpPr>
          <p:cNvPr id="40" name="Group 43">
            <a:extLst>
              <a:ext uri="{FF2B5EF4-FFF2-40B4-BE49-F238E27FC236}">
                <a16:creationId xmlns:a16="http://schemas.microsoft.com/office/drawing/2014/main" id="{B838C4DE-D073-4925-C97C-7263C4A655D4}"/>
              </a:ext>
            </a:extLst>
          </p:cNvPr>
          <p:cNvGrpSpPr>
            <a:grpSpLocks/>
          </p:cNvGrpSpPr>
          <p:nvPr/>
        </p:nvGrpSpPr>
        <p:grpSpPr bwMode="auto">
          <a:xfrm>
            <a:off x="7648576" y="5421312"/>
            <a:ext cx="1742282" cy="1436687"/>
            <a:chOff x="924380" y="1233482"/>
            <a:chExt cx="1742620" cy="1436687"/>
          </a:xfrm>
        </p:grpSpPr>
        <p:sp>
          <p:nvSpPr>
            <p:cNvPr id="41" name="Text Box 6">
              <a:extLst>
                <a:ext uri="{FF2B5EF4-FFF2-40B4-BE49-F238E27FC236}">
                  <a16:creationId xmlns:a16="http://schemas.microsoft.com/office/drawing/2014/main" id="{DC72AB1B-0417-B52F-4C6A-B3074361A3E2}"/>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13</a:t>
              </a:r>
            </a:p>
          </p:txBody>
        </p:sp>
        <p:sp>
          <p:nvSpPr>
            <p:cNvPr id="42" name="Text Box 7">
              <a:extLst>
                <a:ext uri="{FF2B5EF4-FFF2-40B4-BE49-F238E27FC236}">
                  <a16:creationId xmlns:a16="http://schemas.microsoft.com/office/drawing/2014/main" id="{2DD8FFDC-4C12-A671-1289-92DEE8D0BEAE}"/>
                </a:ext>
              </a:extLst>
            </p:cNvPr>
            <p:cNvSpPr txBox="1">
              <a:spLocks noChangeArrowheads="1"/>
            </p:cNvSpPr>
            <p:nvPr/>
          </p:nvSpPr>
          <p:spPr bwMode="auto">
            <a:xfrm>
              <a:off x="1252228" y="1901819"/>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3</a:t>
              </a:r>
            </a:p>
          </p:txBody>
        </p:sp>
        <p:sp>
          <p:nvSpPr>
            <p:cNvPr id="43" name="Text Box 8">
              <a:extLst>
                <a:ext uri="{FF2B5EF4-FFF2-40B4-BE49-F238E27FC236}">
                  <a16:creationId xmlns:a16="http://schemas.microsoft.com/office/drawing/2014/main" id="{B47D1499-6002-3B58-7663-CE1753A93ED4}"/>
                </a:ext>
              </a:extLst>
            </p:cNvPr>
            <p:cNvSpPr txBox="1">
              <a:spLocks noChangeArrowheads="1"/>
            </p:cNvSpPr>
            <p:nvPr/>
          </p:nvSpPr>
          <p:spPr bwMode="auto">
            <a:xfrm>
              <a:off x="924380" y="1704970"/>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44" name="Text Box 31">
            <a:extLst>
              <a:ext uri="{FF2B5EF4-FFF2-40B4-BE49-F238E27FC236}">
                <a16:creationId xmlns:a16="http://schemas.microsoft.com/office/drawing/2014/main" id="{5C7E76AE-CBF4-0B8E-4F7C-C28822DAC7D0}"/>
              </a:ext>
            </a:extLst>
          </p:cNvPr>
          <p:cNvSpPr txBox="1">
            <a:spLocks noChangeArrowheads="1"/>
          </p:cNvSpPr>
          <p:nvPr/>
        </p:nvSpPr>
        <p:spPr bwMode="auto">
          <a:xfrm>
            <a:off x="7943058" y="68643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39</a:t>
            </a:r>
            <a:endParaRPr lang="en-US" altLang="zh-CN" sz="4400" b="1">
              <a:solidFill>
                <a:srgbClr val="FF0000"/>
              </a:solidFill>
              <a:latin typeface="Times New Roman" panose="02020603050405020304" pitchFamily="18" charset="0"/>
            </a:endParaRPr>
          </a:p>
        </p:txBody>
      </p:sp>
      <p:grpSp>
        <p:nvGrpSpPr>
          <p:cNvPr id="46" name="Group 43">
            <a:extLst>
              <a:ext uri="{FF2B5EF4-FFF2-40B4-BE49-F238E27FC236}">
                <a16:creationId xmlns:a16="http://schemas.microsoft.com/office/drawing/2014/main" id="{80CF5462-428F-A54C-ADAC-CE94D2B50AF3}"/>
              </a:ext>
            </a:extLst>
          </p:cNvPr>
          <p:cNvGrpSpPr>
            <a:grpSpLocks/>
          </p:cNvGrpSpPr>
          <p:nvPr/>
        </p:nvGrpSpPr>
        <p:grpSpPr bwMode="auto">
          <a:xfrm>
            <a:off x="10805320" y="5419724"/>
            <a:ext cx="1633538" cy="1476375"/>
            <a:chOff x="1033145" y="1233482"/>
            <a:chExt cx="1633855" cy="1476375"/>
          </a:xfrm>
        </p:grpSpPr>
        <p:sp>
          <p:nvSpPr>
            <p:cNvPr id="47" name="Text Box 6">
              <a:extLst>
                <a:ext uri="{FF2B5EF4-FFF2-40B4-BE49-F238E27FC236}">
                  <a16:creationId xmlns:a16="http://schemas.microsoft.com/office/drawing/2014/main" id="{8E50A7B0-DEEB-9BF7-7DAD-E0E81B21284D}"/>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11</a:t>
              </a:r>
            </a:p>
          </p:txBody>
        </p:sp>
        <p:sp>
          <p:nvSpPr>
            <p:cNvPr id="48" name="Text Box 7">
              <a:extLst>
                <a:ext uri="{FF2B5EF4-FFF2-40B4-BE49-F238E27FC236}">
                  <a16:creationId xmlns:a16="http://schemas.microsoft.com/office/drawing/2014/main" id="{D7C721AC-CA67-9840-77C8-F2846C12C680}"/>
                </a:ext>
              </a:extLst>
            </p:cNvPr>
            <p:cNvSpPr txBox="1">
              <a:spLocks noChangeArrowheads="1"/>
            </p:cNvSpPr>
            <p:nvPr/>
          </p:nvSpPr>
          <p:spPr bwMode="auto">
            <a:xfrm>
              <a:off x="1214762" y="1941507"/>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a:latin typeface=".VnAvantH" panose="020B7200000000000000" pitchFamily="34" charset="0"/>
                </a:rPr>
                <a:t>  </a:t>
              </a:r>
              <a:r>
                <a:rPr lang="en-US" altLang="zh-CN" sz="4400" b="1" u="sng">
                  <a:latin typeface="Times New Roman" panose="02020603050405020304" pitchFamily="18" charset="0"/>
                </a:rPr>
                <a:t>7</a:t>
              </a:r>
            </a:p>
          </p:txBody>
        </p:sp>
        <p:sp>
          <p:nvSpPr>
            <p:cNvPr id="49" name="Text Box 8">
              <a:extLst>
                <a:ext uri="{FF2B5EF4-FFF2-40B4-BE49-F238E27FC236}">
                  <a16:creationId xmlns:a16="http://schemas.microsoft.com/office/drawing/2014/main" id="{11F72DC5-0AA3-D01E-0C68-7F8449E0C60A}"/>
                </a:ext>
              </a:extLst>
            </p:cNvPr>
            <p:cNvSpPr txBox="1">
              <a:spLocks noChangeArrowheads="1"/>
            </p:cNvSpPr>
            <p:nvPr/>
          </p:nvSpPr>
          <p:spPr bwMode="auto">
            <a:xfrm>
              <a:off x="1033145" y="1737672"/>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50" name="Text Box 31">
            <a:extLst>
              <a:ext uri="{FF2B5EF4-FFF2-40B4-BE49-F238E27FC236}">
                <a16:creationId xmlns:a16="http://schemas.microsoft.com/office/drawing/2014/main" id="{84874F2E-8C2D-DB05-5D57-ED6744C749B4}"/>
              </a:ext>
            </a:extLst>
          </p:cNvPr>
          <p:cNvSpPr txBox="1">
            <a:spLocks noChangeArrowheads="1"/>
          </p:cNvSpPr>
          <p:nvPr/>
        </p:nvSpPr>
        <p:spPr bwMode="auto">
          <a:xfrm>
            <a:off x="10991058" y="6862762"/>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77</a:t>
            </a:r>
            <a:endParaRPr lang="en-US" altLang="zh-CN" sz="4400" b="1">
              <a:solidFill>
                <a:srgbClr val="FF0000"/>
              </a:solidFill>
              <a:latin typeface="Times New Roman" panose="02020603050405020304" pitchFamily="18" charset="0"/>
            </a:endParaRPr>
          </a:p>
        </p:txBody>
      </p:sp>
      <p:pic>
        <p:nvPicPr>
          <p:cNvPr id="16" name="Picture 15">
            <a:extLst>
              <a:ext uri="{FF2B5EF4-FFF2-40B4-BE49-F238E27FC236}">
                <a16:creationId xmlns:a16="http://schemas.microsoft.com/office/drawing/2014/main" id="{C47A388E-8559-A0E8-7546-E6C8BC377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5" y="1877875"/>
            <a:ext cx="9115105" cy="293966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lide(fromBottom)">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lide(fromBottom)">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4"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 nhẩm ( Theo mẫu)</a:t>
              </a:r>
            </a:p>
          </p:txBody>
        </p:sp>
      </p:grpSp>
      <p:sp>
        <p:nvSpPr>
          <p:cNvPr id="36" name="Text Box 14">
            <a:extLst>
              <a:ext uri="{FF2B5EF4-FFF2-40B4-BE49-F238E27FC236}">
                <a16:creationId xmlns:a16="http://schemas.microsoft.com/office/drawing/2014/main" id="{5E4BA918-0D52-DCD9-57A7-D88D29579ECE}"/>
              </a:ext>
            </a:extLst>
          </p:cNvPr>
          <p:cNvSpPr txBox="1">
            <a:spLocks noChangeArrowheads="1"/>
          </p:cNvSpPr>
          <p:nvPr/>
        </p:nvSpPr>
        <p:spPr bwMode="auto">
          <a:xfrm>
            <a:off x="1537909" y="1041400"/>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grpSp>
        <p:nvGrpSpPr>
          <p:cNvPr id="37" name="Group 2">
            <a:extLst>
              <a:ext uri="{FF2B5EF4-FFF2-40B4-BE49-F238E27FC236}">
                <a16:creationId xmlns:a16="http://schemas.microsoft.com/office/drawing/2014/main" id="{3486BF0F-D8B0-D3C3-7D6A-01519DB7D187}"/>
              </a:ext>
            </a:extLst>
          </p:cNvPr>
          <p:cNvGrpSpPr>
            <a:grpSpLocks/>
          </p:cNvGrpSpPr>
          <p:nvPr/>
        </p:nvGrpSpPr>
        <p:grpSpPr bwMode="auto">
          <a:xfrm>
            <a:off x="1017851" y="2510254"/>
            <a:ext cx="13597467" cy="5647267"/>
            <a:chOff x="897400" y="1578422"/>
            <a:chExt cx="10196960" cy="4234211"/>
          </a:xfrm>
        </p:grpSpPr>
        <p:pic>
          <p:nvPicPr>
            <p:cNvPr id="38" name="Picture 3">
              <a:extLst>
                <a:ext uri="{FF2B5EF4-FFF2-40B4-BE49-F238E27FC236}">
                  <a16:creationId xmlns:a16="http://schemas.microsoft.com/office/drawing/2014/main" id="{BD9B75B4-3FB3-D268-ECAE-0241CA2FF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a16="http://schemas.microsoft.com/office/drawing/2014/main" id="{8EFFC9D3-6DD4-1324-9359-ECD9519D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a:extLst>
                <a:ext uri="{FF2B5EF4-FFF2-40B4-BE49-F238E27FC236}">
                  <a16:creationId xmlns:a16="http://schemas.microsoft.com/office/drawing/2014/main" id="{64C0C858-4818-ECD0-6336-3BE70DEA7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a:extLst>
                <a:ext uri="{FF2B5EF4-FFF2-40B4-BE49-F238E27FC236}">
                  <a16:creationId xmlns:a16="http://schemas.microsoft.com/office/drawing/2014/main" id="{2893638D-63C9-46DF-0FBA-42E24105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4C8A39D-0E6C-F333-1602-78DC6DFF73B0}"/>
                  </a:ext>
                </a:extLst>
              </p:cNvPr>
              <p:cNvSpPr txBox="1"/>
              <p:nvPr/>
            </p:nvSpPr>
            <p:spPr>
              <a:xfrm>
                <a:off x="2019733" y="2895600"/>
                <a:ext cx="5255198" cy="858248"/>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Mẫu</a:t>
                </a:r>
                <a:r>
                  <a:rPr lang="en-US" sz="4977" b="1" kern="0">
                    <a:latin typeface="HP001 4 hàng" panose="020B0603050302020204" pitchFamily="34" charset="0"/>
                    <a:ea typeface="Cambria" pitchFamily="18" charset="0"/>
                    <a:cs typeface="Arial"/>
                    <a:sym typeface="Arial"/>
                  </a:rPr>
                  <a:t>: 20 </a:t>
                </a:r>
                <a14:m>
                  <m:oMath xmlns:m="http://schemas.openxmlformats.org/officeDocument/2006/math">
                    <m:r>
                      <a:rPr lang="en-US" sz="4977" b="1" i="1" kern="0" smtClean="0">
                        <a:latin typeface="Cambria Math" panose="02040503050406030204" pitchFamily="18" charset="0"/>
                        <a:ea typeface="Cambria Math" panose="02040503050406030204" pitchFamily="18" charset="0"/>
                        <a:cs typeface="Arial"/>
                        <a:sym typeface="Arial"/>
                      </a:rPr>
                      <m:t>×</m:t>
                    </m:r>
                  </m:oMath>
                </a14:m>
                <a:r>
                  <a:rPr lang="en-US" sz="4977" b="1" kern="0">
                    <a:latin typeface="HP001 4 hàng" panose="020B0603050302020204" pitchFamily="34" charset="0"/>
                    <a:ea typeface="Cambria" pitchFamily="18" charset="0"/>
                    <a:cs typeface="Arial"/>
                    <a:sym typeface="Arial"/>
                  </a:rPr>
                  <a:t> 3 = ?</a:t>
                </a:r>
                <a:endParaRPr lang="en-US" sz="4977" b="1" kern="0" dirty="0">
                  <a:latin typeface="HP001 4 hàng" panose="020B0603050302020204" pitchFamily="34" charset="0"/>
                  <a:ea typeface="Cambria" pitchFamily="18" charset="0"/>
                  <a:cs typeface="Arial"/>
                  <a:sym typeface="Arial"/>
                </a:endParaRPr>
              </a:p>
            </p:txBody>
          </p:sp>
        </mc:Choice>
        <mc:Fallback xmlns="">
          <p:sp>
            <p:nvSpPr>
              <p:cNvPr id="42" name="TextBox 41">
                <a:extLst>
                  <a:ext uri="{FF2B5EF4-FFF2-40B4-BE49-F238E27FC236}">
                    <a16:creationId xmlns:a16="http://schemas.microsoft.com/office/drawing/2014/main" id="{34C8A39D-0E6C-F333-1602-78DC6DFF73B0}"/>
                  </a:ext>
                </a:extLst>
              </p:cNvPr>
              <p:cNvSpPr txBox="1">
                <a:spLocks noRot="1" noChangeAspect="1" noMove="1" noResize="1" noEditPoints="1" noAdjustHandles="1" noChangeArrowheads="1" noChangeShapeType="1" noTextEdit="1"/>
              </p:cNvSpPr>
              <p:nvPr/>
            </p:nvSpPr>
            <p:spPr>
              <a:xfrm>
                <a:off x="2019733" y="2895600"/>
                <a:ext cx="5255198" cy="858248"/>
              </a:xfrm>
              <a:prstGeom prst="rect">
                <a:avLst/>
              </a:prstGeom>
              <a:blipFill>
                <a:blip r:embed="rId3"/>
                <a:stretch>
                  <a:fillRect l="-4060" t="-12766" r="-3248" b="-42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5CB57C3-18E3-D453-9797-6E385517F593}"/>
                  </a:ext>
                </a:extLst>
              </p:cNvPr>
              <p:cNvSpPr txBox="1"/>
              <p:nvPr/>
            </p:nvSpPr>
            <p:spPr>
              <a:xfrm>
                <a:off x="3261519" y="3886200"/>
                <a:ext cx="7437572"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Nhẩm: 2 chục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 chục</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3" name="TextBox 42">
                <a:extLst>
                  <a:ext uri="{FF2B5EF4-FFF2-40B4-BE49-F238E27FC236}">
                    <a16:creationId xmlns:a16="http://schemas.microsoft.com/office/drawing/2014/main" id="{D5CB57C3-18E3-D453-9797-6E385517F593}"/>
                  </a:ext>
                </a:extLst>
              </p:cNvPr>
              <p:cNvSpPr txBox="1">
                <a:spLocks noRot="1" noChangeAspect="1" noMove="1" noResize="1" noEditPoints="1" noAdjustHandles="1" noChangeArrowheads="1" noChangeShapeType="1" noTextEdit="1"/>
              </p:cNvSpPr>
              <p:nvPr/>
            </p:nvSpPr>
            <p:spPr>
              <a:xfrm>
                <a:off x="3261519" y="3886200"/>
                <a:ext cx="7437572" cy="707886"/>
              </a:xfrm>
              <a:prstGeom prst="rect">
                <a:avLst/>
              </a:prstGeom>
              <a:blipFill>
                <a:blip r:embed="rId4"/>
                <a:stretch>
                  <a:fillRect l="-2869" t="-10345" b="-40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D8D4B56-4923-FA87-6A28-88F9DB521A9E}"/>
                  </a:ext>
                </a:extLst>
              </p:cNvPr>
              <p:cNvSpPr txBox="1"/>
              <p:nvPr/>
            </p:nvSpPr>
            <p:spPr>
              <a:xfrm>
                <a:off x="3416521" y="4854714"/>
                <a:ext cx="5255198"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         20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60</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4" name="TextBox 43">
                <a:extLst>
                  <a:ext uri="{FF2B5EF4-FFF2-40B4-BE49-F238E27FC236}">
                    <a16:creationId xmlns:a16="http://schemas.microsoft.com/office/drawing/2014/main" id="{ED8D4B56-4923-FA87-6A28-88F9DB521A9E}"/>
                  </a:ext>
                </a:extLst>
              </p:cNvPr>
              <p:cNvSpPr txBox="1">
                <a:spLocks noRot="1" noChangeAspect="1" noMove="1" noResize="1" noEditPoints="1" noAdjustHandles="1" noChangeArrowheads="1" noChangeShapeType="1" noTextEdit="1"/>
              </p:cNvSpPr>
              <p:nvPr/>
            </p:nvSpPr>
            <p:spPr>
              <a:xfrm>
                <a:off x="3416521" y="4854714"/>
                <a:ext cx="5255198" cy="707886"/>
              </a:xfrm>
              <a:prstGeom prst="rect">
                <a:avLst/>
              </a:prstGeom>
              <a:blipFill>
                <a:blip r:embed="rId5"/>
                <a:stretch>
                  <a:fillRect l="-4056" t="-10256" r="-1275" b="-40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208E4D9-771A-E812-5F13-81E5A2757C69}"/>
                  </a:ext>
                </a:extLst>
              </p:cNvPr>
              <p:cNvSpPr txBox="1"/>
              <p:nvPr/>
            </p:nvSpPr>
            <p:spPr>
              <a:xfrm>
                <a:off x="3399848" y="5791200"/>
                <a:ext cx="2456054"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10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8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5" name="TextBox 44">
                <a:extLst>
                  <a:ext uri="{FF2B5EF4-FFF2-40B4-BE49-F238E27FC236}">
                    <a16:creationId xmlns:a16="http://schemas.microsoft.com/office/drawing/2014/main" id="{5208E4D9-771A-E812-5F13-81E5A2757C69}"/>
                  </a:ext>
                </a:extLst>
              </p:cNvPr>
              <p:cNvSpPr txBox="1">
                <a:spLocks noRot="1" noChangeAspect="1" noMove="1" noResize="1" noEditPoints="1" noAdjustHandles="1" noChangeArrowheads="1" noChangeShapeType="1" noTextEdit="1"/>
              </p:cNvSpPr>
              <p:nvPr/>
            </p:nvSpPr>
            <p:spPr>
              <a:xfrm>
                <a:off x="3399848" y="5791200"/>
                <a:ext cx="2456054" cy="707886"/>
              </a:xfrm>
              <a:prstGeom prst="rect">
                <a:avLst/>
              </a:prstGeom>
              <a:blipFill>
                <a:blip r:embed="rId6"/>
                <a:stretch>
                  <a:fillRect l="-8933" t="-10345" r="-8933"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A4C2B4B-9D68-A1F1-E6A1-A66301FC101A}"/>
                  </a:ext>
                </a:extLst>
              </p:cNvPr>
              <p:cNvSpPr txBox="1"/>
              <p:nvPr/>
            </p:nvSpPr>
            <p:spPr>
              <a:xfrm>
                <a:off x="3337719" y="6759714"/>
                <a:ext cx="2551463"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30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3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6" name="TextBox 45">
                <a:extLst>
                  <a:ext uri="{FF2B5EF4-FFF2-40B4-BE49-F238E27FC236}">
                    <a16:creationId xmlns:a16="http://schemas.microsoft.com/office/drawing/2014/main" id="{4A4C2B4B-9D68-A1F1-E6A1-A66301FC101A}"/>
                  </a:ext>
                </a:extLst>
              </p:cNvPr>
              <p:cNvSpPr txBox="1">
                <a:spLocks noRot="1" noChangeAspect="1" noMove="1" noResize="1" noEditPoints="1" noAdjustHandles="1" noChangeArrowheads="1" noChangeShapeType="1" noTextEdit="1"/>
              </p:cNvSpPr>
              <p:nvPr/>
            </p:nvSpPr>
            <p:spPr>
              <a:xfrm>
                <a:off x="3337719" y="6759714"/>
                <a:ext cx="2551463" cy="707886"/>
              </a:xfrm>
              <a:prstGeom prst="rect">
                <a:avLst/>
              </a:prstGeom>
              <a:blipFill>
                <a:blip r:embed="rId7"/>
                <a:stretch>
                  <a:fillRect l="-8612" t="-10345" r="-10048"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75EAB26-DBBF-82E3-DB57-FD7DA4A7AEB4}"/>
                  </a:ext>
                </a:extLst>
              </p:cNvPr>
              <p:cNvSpPr txBox="1"/>
              <p:nvPr/>
            </p:nvSpPr>
            <p:spPr>
              <a:xfrm>
                <a:off x="9267248" y="5791200"/>
                <a:ext cx="2614386"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20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4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7" name="TextBox 46">
                <a:extLst>
                  <a:ext uri="{FF2B5EF4-FFF2-40B4-BE49-F238E27FC236}">
                    <a16:creationId xmlns:a16="http://schemas.microsoft.com/office/drawing/2014/main" id="{675EAB26-DBBF-82E3-DB57-FD7DA4A7AEB4}"/>
                  </a:ext>
                </a:extLst>
              </p:cNvPr>
              <p:cNvSpPr txBox="1">
                <a:spLocks noRot="1" noChangeAspect="1" noMove="1" noResize="1" noEditPoints="1" noAdjustHandles="1" noChangeArrowheads="1" noChangeShapeType="1" noTextEdit="1"/>
              </p:cNvSpPr>
              <p:nvPr/>
            </p:nvSpPr>
            <p:spPr>
              <a:xfrm>
                <a:off x="9267248" y="5791200"/>
                <a:ext cx="2614386" cy="707886"/>
              </a:xfrm>
              <a:prstGeom prst="rect">
                <a:avLst/>
              </a:prstGeom>
              <a:blipFill>
                <a:blip r:embed="rId8"/>
                <a:stretch>
                  <a:fillRect l="-8159" t="-10345" r="-10256"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25B9147-C0F2-AE7A-925E-1BAE46EC146E}"/>
                  </a:ext>
                </a:extLst>
              </p:cNvPr>
              <p:cNvSpPr txBox="1"/>
              <p:nvPr/>
            </p:nvSpPr>
            <p:spPr>
              <a:xfrm>
                <a:off x="9205119" y="6759714"/>
                <a:ext cx="2468881"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40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2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8" name="TextBox 47">
                <a:extLst>
                  <a:ext uri="{FF2B5EF4-FFF2-40B4-BE49-F238E27FC236}">
                    <a16:creationId xmlns:a16="http://schemas.microsoft.com/office/drawing/2014/main" id="{E25B9147-C0F2-AE7A-925E-1BAE46EC146E}"/>
                  </a:ext>
                </a:extLst>
              </p:cNvPr>
              <p:cNvSpPr txBox="1">
                <a:spLocks noRot="1" noChangeAspect="1" noMove="1" noResize="1" noEditPoints="1" noAdjustHandles="1" noChangeArrowheads="1" noChangeShapeType="1" noTextEdit="1"/>
              </p:cNvSpPr>
              <p:nvPr/>
            </p:nvSpPr>
            <p:spPr>
              <a:xfrm>
                <a:off x="9205119" y="6759714"/>
                <a:ext cx="2468881" cy="707886"/>
              </a:xfrm>
              <a:prstGeom prst="rect">
                <a:avLst/>
              </a:prstGeom>
              <a:blipFill>
                <a:blip r:embed="rId9"/>
                <a:stretch>
                  <a:fillRect l="-8642" t="-10345" r="-16790" b="-41379"/>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DF58FE07-3B6A-7AEA-4396-9C68AE59A9E7}"/>
              </a:ext>
            </a:extLst>
          </p:cNvPr>
          <p:cNvSpPr txBox="1"/>
          <p:nvPr/>
        </p:nvSpPr>
        <p:spPr>
          <a:xfrm>
            <a:off x="6109999" y="5715000"/>
            <a:ext cx="961520"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0" name="TextBox 49">
            <a:extLst>
              <a:ext uri="{FF2B5EF4-FFF2-40B4-BE49-F238E27FC236}">
                <a16:creationId xmlns:a16="http://schemas.microsoft.com/office/drawing/2014/main" id="{84BADD64-145A-325D-B89A-9D743208045C}"/>
              </a:ext>
            </a:extLst>
          </p:cNvPr>
          <p:cNvSpPr txBox="1"/>
          <p:nvPr/>
        </p:nvSpPr>
        <p:spPr>
          <a:xfrm>
            <a:off x="6109999" y="6685552"/>
            <a:ext cx="961520"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90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1" name="TextBox 50">
            <a:extLst>
              <a:ext uri="{FF2B5EF4-FFF2-40B4-BE49-F238E27FC236}">
                <a16:creationId xmlns:a16="http://schemas.microsoft.com/office/drawing/2014/main" id="{5C3B9A4B-879B-EAF9-3D34-4B6F1AB16A0B}"/>
              </a:ext>
            </a:extLst>
          </p:cNvPr>
          <p:cNvSpPr txBox="1"/>
          <p:nvPr/>
        </p:nvSpPr>
        <p:spPr>
          <a:xfrm>
            <a:off x="11567319" y="5715000"/>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2" name="TextBox 51">
            <a:extLst>
              <a:ext uri="{FF2B5EF4-FFF2-40B4-BE49-F238E27FC236}">
                <a16:creationId xmlns:a16="http://schemas.microsoft.com/office/drawing/2014/main" id="{858B84B3-C1ED-5557-EA6E-2B4ED1E6FC1D}"/>
              </a:ext>
            </a:extLst>
          </p:cNvPr>
          <p:cNvSpPr txBox="1"/>
          <p:nvPr/>
        </p:nvSpPr>
        <p:spPr>
          <a:xfrm>
            <a:off x="11658528" y="6685552"/>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Tree>
    <p:extLst>
      <p:ext uri="{BB962C8B-B14F-4D97-AF65-F5344CB8AC3E}">
        <p14:creationId xmlns:p14="http://schemas.microsoft.com/office/powerpoint/2010/main" val="201852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Có 3 </a:t>
              </a:r>
              <a:r>
                <a:rPr lang="en-US" sz="3600" b="1">
                  <a:solidFill>
                    <a:srgbClr val="0000FF"/>
                  </a:solidFill>
                  <a:latin typeface="Times New Roman" pitchFamily="18" charset="0"/>
                  <a:cs typeface="Times New Roman" pitchFamily="18" charset="0"/>
                </a:rPr>
                <a:t>bình</a:t>
              </a:r>
              <a:r>
                <a:rPr lang="en-US" sz="3800" b="1">
                  <a:solidFill>
                    <a:srgbClr val="0000FF"/>
                  </a:solidFill>
                  <a:latin typeface="Times New Roman" pitchFamily="18" charset="0"/>
                  <a:cs typeface="Times New Roman"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34" name="Rectangle 33">
            <a:extLst>
              <a:ext uri="{FF2B5EF4-FFF2-40B4-BE49-F238E27FC236}">
                <a16:creationId xmlns:a16="http://schemas.microsoft.com/office/drawing/2014/main" id="{C4B80E2E-EDBA-AC1C-3C3B-C82BFC800802}"/>
              </a:ext>
            </a:extLst>
          </p:cNvPr>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Bài</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giải</a:t>
            </a:r>
            <a:r>
              <a:rPr lang="en-US" altLang="en-US" sz="4000" b="1" kern="1200" dirty="0">
                <a:solidFill>
                  <a:srgbClr val="0000FF"/>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9BC6D533-398B-46EF-B8B9-ABC73981582A}"/>
              </a:ext>
            </a:extLst>
          </p:cNvPr>
          <p:cNvSpPr>
            <a:spLocks noChangeArrowheads="1"/>
          </p:cNvSpPr>
          <p:nvPr/>
        </p:nvSpPr>
        <p:spPr bwMode="auto">
          <a:xfrm>
            <a:off x="7376318" y="5007114"/>
            <a:ext cx="79989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Số viên sỏi quạ phải thả để uống được nước cả 3 bình đó là</a:t>
            </a:r>
            <a:r>
              <a:rPr lang="en-US" altLang="en-US" sz="4000" b="1" kern="1200" dirty="0">
                <a:solidFill>
                  <a:srgbClr val="0000FF"/>
                </a:solidFill>
                <a:latin typeface="Times New Roman" pitchFamily="18" charset="0"/>
                <a:cs typeface="Times New Roman" pitchFamily="18" charset="0"/>
              </a:rPr>
              <a:t>:</a:t>
            </a:r>
          </a:p>
        </p:txBody>
      </p:sp>
      <p:sp>
        <p:nvSpPr>
          <p:cNvPr id="53" name="Rectangle 52">
            <a:extLst>
              <a:ext uri="{FF2B5EF4-FFF2-40B4-BE49-F238E27FC236}">
                <a16:creationId xmlns:a16="http://schemas.microsoft.com/office/drawing/2014/main" id="{8536879A-B264-8F9D-4FAB-83F9B7D7E37C}"/>
              </a:ext>
            </a:extLst>
          </p:cNvPr>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Đáp</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số</a:t>
            </a:r>
            <a:r>
              <a:rPr lang="en-US" altLang="en-US" sz="4000" b="1" kern="1200">
                <a:solidFill>
                  <a:srgbClr val="0000FF"/>
                </a:solidFill>
                <a:latin typeface="Times New Roman" pitchFamily="18" charset="0"/>
                <a:cs typeface="Times New Roman" pitchFamily="18" charset="0"/>
              </a:rPr>
              <a:t>: </a:t>
            </a:r>
            <a:r>
              <a:rPr lang="en-US" altLang="en-US" sz="4000" b="1">
                <a:solidFill>
                  <a:srgbClr val="0000FF"/>
                </a:solidFill>
                <a:latin typeface="Times New Roman" pitchFamily="18" charset="0"/>
                <a:cs typeface="Times New Roman" pitchFamily="18" charset="0"/>
              </a:rPr>
              <a:t>63 viên sỏi</a:t>
            </a:r>
            <a:endParaRPr lang="en-US" altLang="en-US" sz="4000" b="1" kern="1200" dirty="0">
              <a:solidFill>
                <a:srgbClr val="00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66173C59-A82B-C04D-BC8A-FDA048BDD8B9}"/>
                  </a:ext>
                </a:extLst>
              </p:cNvPr>
              <p:cNvSpPr>
                <a:spLocks noChangeArrowheads="1"/>
              </p:cNvSpPr>
              <p:nvPr/>
            </p:nvSpPr>
            <p:spPr bwMode="auto">
              <a:xfrm>
                <a:off x="8976519" y="6558171"/>
                <a:ext cx="4878259"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itchFamily="18" charset="0"/>
                      </a:rPr>
                      <m:t>×</m:t>
                    </m:r>
                  </m:oMath>
                </a14:m>
                <a:r>
                  <a:rPr lang="en-US" altLang="en-US" sz="4000" b="1" kern="1200">
                    <a:solidFill>
                      <a:srgbClr val="0000FF"/>
                    </a:solidFill>
                    <a:latin typeface="Times New Roman" pitchFamily="18" charset="0"/>
                    <a:cs typeface="Times New Roman" pitchFamily="18" charset="0"/>
                  </a:rPr>
                  <a:t> 3 = 63 (</a:t>
                </a:r>
                <a:r>
                  <a:rPr lang="en-US" altLang="en-US" sz="4000" b="1">
                    <a:solidFill>
                      <a:srgbClr val="0000FF"/>
                    </a:solidFill>
                    <a:latin typeface="Times New Roman" pitchFamily="18" charset="0"/>
                    <a:cs typeface="Times New Roman" pitchFamily="18" charset="0"/>
                  </a:rPr>
                  <a:t>viên sỏi</a:t>
                </a:r>
                <a:r>
                  <a:rPr lang="en-US" altLang="en-US" sz="4000" b="1" kern="1200">
                    <a:solidFill>
                      <a:srgbClr val="0000FF"/>
                    </a:solidFill>
                    <a:latin typeface="Times New Roman" pitchFamily="18" charset="0"/>
                    <a:cs typeface="Times New Roman" pitchFamily="18" charset="0"/>
                  </a:rPr>
                  <a:t> )</a:t>
                </a:r>
                <a:endParaRPr lang="en-US" altLang="en-US" sz="4000" b="1" kern="1200" dirty="0">
                  <a:solidFill>
                    <a:srgbClr val="0000FF"/>
                  </a:solidFill>
                  <a:latin typeface="Times New Roman" pitchFamily="18" charset="0"/>
                  <a:cs typeface="Times New Roman" pitchFamily="18" charset="0"/>
                </a:endParaRPr>
              </a:p>
            </p:txBody>
          </p:sp>
        </mc:Choice>
        <mc:Fallback xmlns="">
          <p:sp>
            <p:nvSpPr>
              <p:cNvPr id="54" name="Rectangle 53">
                <a:extLst>
                  <a:ext uri="{FF2B5EF4-FFF2-40B4-BE49-F238E27FC236}">
                    <a16:creationId xmlns="" xmlns:a16="http://schemas.microsoft.com/office/drawing/2014/main" xmlns:a14="http://schemas.microsoft.com/office/drawing/2010/main" id="{66173C59-A82B-C04D-BC8A-FDA048BDD8B9}"/>
                  </a:ext>
                </a:extLst>
              </p:cNvPr>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3"/>
                <a:stretch>
                  <a:fillRect l="-4125" t="-15517" r="-3875"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Text Box 14">
            <a:extLst>
              <a:ext uri="{FF2B5EF4-FFF2-40B4-BE49-F238E27FC236}">
                <a16:creationId xmlns:a16="http://schemas.microsoft.com/office/drawing/2014/main" id="{55853A7F-06A6-577D-51A3-02AFC8D2037F}"/>
              </a:ext>
            </a:extLst>
          </p:cNvPr>
          <p:cNvSpPr txBox="1">
            <a:spLocks noChangeArrowheads="1"/>
          </p:cNvSpPr>
          <p:nvPr/>
        </p:nvSpPr>
        <p:spPr bwMode="auto">
          <a:xfrm>
            <a:off x="1940613" y="1060281"/>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C4B80E2E-EDBA-AC1C-3C3B-C82BFC800802}"/>
              </a:ext>
            </a:extLst>
          </p:cNvPr>
          <p:cNvSpPr>
            <a:spLocks noChangeArrowheads="1"/>
          </p:cNvSpPr>
          <p:nvPr/>
        </p:nvSpPr>
        <p:spPr bwMode="auto">
          <a:xfrm>
            <a:off x="1737519" y="40800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itchFamily="18" charset="0"/>
                <a:cs typeface="Times New Roman" pitchFamily="18" charset="0"/>
              </a:rPr>
              <a:t>Bài</a:t>
            </a:r>
            <a:r>
              <a:rPr lang="en-US" altLang="en-US" sz="4000" b="1" u="sng" kern="1200" dirty="0">
                <a:solidFill>
                  <a:srgbClr val="FF3399"/>
                </a:solidFill>
                <a:latin typeface="Times New Roman" pitchFamily="18" charset="0"/>
                <a:cs typeface="Times New Roman" pitchFamily="18" charset="0"/>
              </a:rPr>
              <a:t> </a:t>
            </a:r>
            <a:r>
              <a:rPr lang="en-US" altLang="en-US" sz="4000" b="1" u="sng" kern="1200" dirty="0" err="1">
                <a:solidFill>
                  <a:srgbClr val="FF3399"/>
                </a:solidFill>
                <a:latin typeface="Times New Roman" pitchFamily="18" charset="0"/>
                <a:cs typeface="Times New Roman" pitchFamily="18" charset="0"/>
              </a:rPr>
              <a:t>giải</a:t>
            </a:r>
            <a:r>
              <a:rPr lang="en-US" altLang="en-US" sz="4000" b="1" kern="1200" dirty="0">
                <a:solidFill>
                  <a:srgbClr val="FF3399"/>
                </a:solidFill>
                <a:latin typeface="Times New Roman" pitchFamily="18" charset="0"/>
                <a:cs typeface="Times New Roman" pitchFamily="18" charset="0"/>
              </a:rPr>
              <a:t>:</a:t>
            </a:r>
          </a:p>
        </p:txBody>
      </p:sp>
      <p:sp>
        <p:nvSpPr>
          <p:cNvPr id="25" name="Rectangle 24">
            <a:extLst>
              <a:ext uri="{FF2B5EF4-FFF2-40B4-BE49-F238E27FC236}">
                <a16:creationId xmlns:a16="http://schemas.microsoft.com/office/drawing/2014/main" id="{9BC6D533-398B-46EF-B8B9-ABC73981582A}"/>
              </a:ext>
            </a:extLst>
          </p:cNvPr>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Mỗi bình: thả 21 viên sỏi </a:t>
            </a:r>
            <a:endParaRPr lang="en-US" altLang="en-US" sz="4000" b="1" kern="1200" dirty="0">
              <a:solidFill>
                <a:srgbClr val="FF3399"/>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9BC6D533-398B-46EF-B8B9-ABC73981582A}"/>
              </a:ext>
            </a:extLst>
          </p:cNvPr>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- 3 bình: ? viên sỏi </a:t>
            </a:r>
            <a:endParaRPr lang="en-US" altLang="en-US" sz="40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55051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3" grpId="0"/>
      <p:bldP spid="54"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383</Words>
  <Application>Microsoft Office PowerPoint</Application>
  <PresentationFormat>Custom</PresentationFormat>
  <Paragraphs>70</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宋体</vt:lpstr>
      <vt:lpstr>.VnAvantH</vt:lpstr>
      <vt:lpstr>Arial</vt:lpstr>
      <vt:lpstr>Calibri</vt:lpstr>
      <vt:lpstr>Cambria</vt:lpstr>
      <vt:lpstr>Cambria Math</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133</cp:revision>
  <dcterms:created xsi:type="dcterms:W3CDTF">2022-07-10T01:37:20Z</dcterms:created>
  <dcterms:modified xsi:type="dcterms:W3CDTF">2025-01-08T09:57:07Z</dcterms:modified>
</cp:coreProperties>
</file>