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70" r:id="rId4"/>
    <p:sldId id="259" r:id="rId5"/>
    <p:sldId id="267" r:id="rId6"/>
    <p:sldId id="268" r:id="rId7"/>
    <p:sldId id="269" r:id="rId8"/>
    <p:sldId id="266"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414" y="10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2783822" y="4343401"/>
            <a:ext cx="109286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21: KHỐI LẬP PHƯƠNG, </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KHỐI HỘP CHỮ NHẬT</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276" y="40497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185319" y="1024395"/>
            <a:ext cx="996743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KHỞI ĐỘNG</a:t>
            </a:r>
            <a:endParaRPr lang="vi-VN" sz="2800" b="1">
              <a:solidFill>
                <a:srgbClr val="0000CC"/>
              </a:solidFill>
              <a:latin typeface="Times New Roman" pitchFamily="18" charset="0"/>
            </a:endParaRPr>
          </a:p>
        </p:txBody>
      </p:sp>
      <p:pic>
        <p:nvPicPr>
          <p:cNvPr id="1026" name="Picture 2" descr="22 Bể cá cảnh đẹp giá rẻ nhất định phải có trong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2378075"/>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ối lập phương đa năng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038" y="1905000"/>
            <a:ext cx="6590570" cy="659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4" name="Text Box 14">
            <a:extLst>
              <a:ext uri="{FF2B5EF4-FFF2-40B4-BE49-F238E27FC236}">
                <a16:creationId xmlns:a16="http://schemas.microsoft.com/office/drawing/2014/main" id="{FDA72715-F613-C60C-D0F7-EA657B35F07D}"/>
              </a:ext>
            </a:extLst>
          </p:cNvPr>
          <p:cNvSpPr txBox="1">
            <a:spLocks noChangeArrowheads="1"/>
          </p:cNvSpPr>
          <p:nvPr/>
        </p:nvSpPr>
        <p:spPr bwMode="auto">
          <a:xfrm>
            <a:off x="289719" y="5181600"/>
            <a:ext cx="8549674" cy="3469078"/>
          </a:xfrm>
          <a:prstGeom prst="rect">
            <a:avLst/>
          </a:prstGeom>
          <a:solidFill>
            <a:schemeClr val="bg1"/>
          </a:solidFill>
          <a:ln>
            <a:noFill/>
          </a:ln>
          <a:effectLs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Khối hộp chữ nhật và khối lập phương đều có 8 đỉnh, 6 mặt và 12 cạnh.</a:t>
            </a:r>
          </a:p>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Các mặt của kh</a:t>
            </a:r>
            <a:r>
              <a:rPr lang="en-US" sz="3600" b="1">
                <a:solidFill>
                  <a:srgbClr val="0000FF"/>
                </a:solidFill>
                <a:latin typeface="Times New Roman" pitchFamily="18" charset="0"/>
              </a:rPr>
              <a:t>ố</a:t>
            </a:r>
            <a:r>
              <a:rPr lang="vi-VN" sz="3600" b="1">
                <a:solidFill>
                  <a:srgbClr val="0000FF"/>
                </a:solidFill>
                <a:latin typeface="Times New Roman" pitchFamily="18" charset="0"/>
              </a:rPr>
              <a:t>i hộp chữ nhật đều là hình chữ nhật.</a:t>
            </a:r>
          </a:p>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Các mặt của khối lập phương đều là hình vuông.</a:t>
            </a:r>
          </a:p>
        </p:txBody>
      </p:sp>
      <p:pic>
        <p:nvPicPr>
          <p:cNvPr id="16" name="Picture 15">
            <a:extLst>
              <a:ext uri="{FF2B5EF4-FFF2-40B4-BE49-F238E27FC236}">
                <a16:creationId xmlns:a16="http://schemas.microsoft.com/office/drawing/2014/main" id="{E0E4B40C-12C5-F43A-B362-CF8128120C37}"/>
              </a:ext>
            </a:extLst>
          </p:cNvPr>
          <p:cNvPicPr>
            <a:picLocks noChangeAspect="1"/>
          </p:cNvPicPr>
          <p:nvPr/>
        </p:nvPicPr>
        <p:blipFill rotWithShape="1">
          <a:blip r:embed="rId2">
            <a:extLst>
              <a:ext uri="{28A0092B-C50C-407E-A947-70E740481C1C}">
                <a14:useLocalDpi xmlns:a14="http://schemas.microsoft.com/office/drawing/2010/main" val="0"/>
              </a:ext>
            </a:extLst>
          </a:blip>
          <a:srcRect l="3756" t="45091" r="3451"/>
          <a:stretch/>
        </p:blipFill>
        <p:spPr>
          <a:xfrm>
            <a:off x="8915428" y="5113127"/>
            <a:ext cx="7223892" cy="3345073"/>
          </a:xfrm>
          <a:prstGeom prst="rect">
            <a:avLst/>
          </a:prstGeom>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734" t="24074" r="39557" b="65926"/>
          <a:stretch/>
        </p:blipFill>
        <p:spPr bwMode="auto">
          <a:xfrm>
            <a:off x="823118" y="1676400"/>
            <a:ext cx="2286001" cy="101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E0E4B40C-12C5-F43A-B362-CF8128120C37}"/>
              </a:ext>
            </a:extLst>
          </p:cNvPr>
          <p:cNvPicPr>
            <a:picLocks noChangeAspect="1"/>
          </p:cNvPicPr>
          <p:nvPr/>
        </p:nvPicPr>
        <p:blipFill rotWithShape="1">
          <a:blip r:embed="rId2">
            <a:extLst>
              <a:ext uri="{28A0092B-C50C-407E-A947-70E740481C1C}">
                <a14:useLocalDpi xmlns:a14="http://schemas.microsoft.com/office/drawing/2010/main" val="0"/>
              </a:ext>
            </a:extLst>
          </a:blip>
          <a:srcRect l="3877" r="3481" b="59706"/>
          <a:stretch/>
        </p:blipFill>
        <p:spPr>
          <a:xfrm>
            <a:off x="3632200" y="2182318"/>
            <a:ext cx="7835900" cy="2667000"/>
          </a:xfrm>
          <a:prstGeom prst="rect">
            <a:avLst/>
          </a:prstGeom>
        </p:spPr>
      </p:pic>
    </p:spTree>
    <p:extLst>
      <p:ext uri="{BB962C8B-B14F-4D97-AF65-F5344CB8AC3E}">
        <p14:creationId xmlns:p14="http://schemas.microsoft.com/office/powerpoint/2010/main" val="702252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1470819" y="2137946"/>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a:t>
              </a:r>
            </a:p>
          </p:txBody>
        </p:sp>
      </p:grpSp>
      <p:sp>
        <p:nvSpPr>
          <p:cNvPr id="11" name="TextBox 10"/>
          <p:cNvSpPr txBox="1"/>
          <p:nvPr/>
        </p:nvSpPr>
        <p:spPr>
          <a:xfrm>
            <a:off x="1127919" y="2142292"/>
            <a:ext cx="14401800" cy="1261884"/>
          </a:xfrm>
          <a:prstGeom prst="rect">
            <a:avLst/>
          </a:prstGeom>
          <a:noFill/>
        </p:spPr>
        <p:txBody>
          <a:bodyPr wrap="square" rtlCol="0">
            <a:spAutoFit/>
          </a:bodyPr>
          <a:lstStyle/>
          <a:p>
            <a:pPr algn="just"/>
            <a:r>
              <a:rPr lang="en-US" sz="3800" b="1" smtClean="0">
                <a:solidFill>
                  <a:srgbClr val="0000FF"/>
                </a:solidFill>
                <a:latin typeface="Times New Roman" pitchFamily="18" charset="0"/>
                <a:cs typeface="Times New Roman" pitchFamily="18" charset="0"/>
              </a:rPr>
              <a:t>        Một </a:t>
            </a:r>
            <a:r>
              <a:rPr lang="en-US" sz="3800" b="1">
                <a:solidFill>
                  <a:srgbClr val="0000FF"/>
                </a:solidFill>
                <a:latin typeface="Times New Roman" pitchFamily="18" charset="0"/>
                <a:cs typeface="Times New Roman" pitchFamily="18" charset="0"/>
              </a:rPr>
              <a:t>chiếc khung sắt dạng khối hộp chữ nhật có các cạnh được sơn màu như hình vẽ.</a:t>
            </a:r>
          </a:p>
        </p:txBody>
      </p:sp>
      <p:sp>
        <p:nvSpPr>
          <p:cNvPr id="16" name="Text Box 14">
            <a:extLst>
              <a:ext uri="{FF2B5EF4-FFF2-40B4-BE49-F238E27FC236}">
                <a16:creationId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8" name="TextBox 17">
            <a:extLst>
              <a:ext uri="{FF2B5EF4-FFF2-40B4-BE49-F238E27FC236}">
                <a16:creationId xmlns:a16="http://schemas.microsoft.com/office/drawing/2014/main" id="{4308149A-E702-6C09-2807-4D3A86A13552}"/>
              </a:ext>
            </a:extLst>
          </p:cNvPr>
          <p:cNvSpPr txBox="1"/>
          <p:nvPr/>
        </p:nvSpPr>
        <p:spPr>
          <a:xfrm>
            <a:off x="1127919" y="3386316"/>
            <a:ext cx="9220200" cy="1261884"/>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a. Có mấy cạnh được sơn màu xanh, mấy cạnh được sơn màu đỏ?</a:t>
            </a:r>
          </a:p>
        </p:txBody>
      </p:sp>
      <p:sp>
        <p:nvSpPr>
          <p:cNvPr id="19" name="TextBox 18">
            <a:extLst>
              <a:ext uri="{FF2B5EF4-FFF2-40B4-BE49-F238E27FC236}">
                <a16:creationId xmlns:a16="http://schemas.microsoft.com/office/drawing/2014/main" id="{2E7AF843-8238-6060-9A1E-5C12F91AA705}"/>
              </a:ext>
            </a:extLst>
          </p:cNvPr>
          <p:cNvSpPr txBox="1"/>
          <p:nvPr/>
        </p:nvSpPr>
        <p:spPr>
          <a:xfrm>
            <a:off x="1127919" y="5441990"/>
            <a:ext cx="9372600" cy="2431435"/>
          </a:xfrm>
          <a:prstGeom prst="rect">
            <a:avLst/>
          </a:prstGeom>
          <a:noFill/>
        </p:spPr>
        <p:txBody>
          <a:bodyPr wrap="square" rtlCol="0">
            <a:spAutoFit/>
          </a:bodyPr>
          <a:lstStyle/>
          <a:p>
            <a:r>
              <a:rPr lang="en-US" sz="3800" b="1" dirty="0">
                <a:solidFill>
                  <a:srgbClr val="0000FF"/>
                </a:solidFill>
                <a:latin typeface="Times New Roman" pitchFamily="18" charset="0"/>
                <a:cs typeface="Times New Roman" pitchFamily="18" charset="0"/>
              </a:rPr>
              <a:t>b. </a:t>
            </a:r>
            <a:r>
              <a:rPr lang="en-US" sz="3800" b="1" dirty="0" err="1">
                <a:solidFill>
                  <a:srgbClr val="0000FF"/>
                </a:solidFill>
                <a:latin typeface="Times New Roman" pitchFamily="18" charset="0"/>
                <a:cs typeface="Times New Roman" pitchFamily="18" charset="0"/>
              </a:rPr>
              <a:t>Chọn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câu</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lời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đúng</a:t>
            </a:r>
            <a:r>
              <a:rPr lang="en-US" sz="3800" b="1" dirty="0">
                <a:solidFill>
                  <a:srgbClr val="0000FF"/>
                </a:solidFill>
                <a:latin typeface="Times New Roman" pitchFamily="18" charset="0"/>
                <a:cs typeface="Times New Roman" pitchFamily="18" charset="0"/>
              </a:rPr>
              <a:t>.</a:t>
            </a:r>
          </a:p>
          <a:p>
            <a:pPr algn="just"/>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Người</a:t>
            </a:r>
            <a:r>
              <a:rPr lang="en-US" sz="3800" b="1" dirty="0">
                <a:solidFill>
                  <a:srgbClr val="0000FF"/>
                </a:solidFill>
                <a:latin typeface="Times New Roman" pitchFamily="18" charset="0"/>
                <a:cs typeface="Times New Roman" pitchFamily="18" charset="0"/>
              </a:rPr>
              <a:t> ta </a:t>
            </a:r>
            <a:r>
              <a:rPr lang="en-US" sz="3800" b="1" dirty="0" err="1">
                <a:solidFill>
                  <a:srgbClr val="0000FF"/>
                </a:solidFill>
                <a:latin typeface="Times New Roman" pitchFamily="18" charset="0"/>
                <a:cs typeface="Times New Roman" pitchFamily="18" charset="0"/>
              </a:rPr>
              <a:t>lắp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một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tấm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vừa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khít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vào</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mặt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trước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của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chiếc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khung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sắt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Miếng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cần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lắp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gì</a:t>
            </a:r>
            <a:r>
              <a:rPr lang="en-US" sz="3800" b="1" dirty="0">
                <a:solidFill>
                  <a:srgbClr val="0000FF"/>
                </a:solidFill>
                <a:latin typeface="Times New Roman" pitchFamily="18" charset="0"/>
                <a:cs typeface="Times New Roman" pitchFamily="18" charset="0"/>
              </a:rPr>
              <a:t>?</a:t>
            </a:r>
          </a:p>
        </p:txBody>
      </p:sp>
      <p:sp>
        <p:nvSpPr>
          <p:cNvPr id="7" name="Rectangle 6">
            <a:extLst>
              <a:ext uri="{FF2B5EF4-FFF2-40B4-BE49-F238E27FC236}">
                <a16:creationId xmlns:a16="http://schemas.microsoft.com/office/drawing/2014/main" id="{FDF040E3-E78A-4001-1073-02FAAD205D87}"/>
              </a:ext>
            </a:extLst>
          </p:cNvPr>
          <p:cNvSpPr/>
          <p:nvPr/>
        </p:nvSpPr>
        <p:spPr>
          <a:xfrm>
            <a:off x="2190750" y="8113964"/>
            <a:ext cx="28194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A.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A6918FF-6E7E-05DB-5DDE-A1B520456499}"/>
              </a:ext>
            </a:extLst>
          </p:cNvPr>
          <p:cNvSpPr/>
          <p:nvPr/>
        </p:nvSpPr>
        <p:spPr>
          <a:xfrm>
            <a:off x="6233319" y="8122673"/>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00FF"/>
                </a:solidFill>
                <a:latin typeface="Times New Roman" panose="02020603050405020304" pitchFamily="18" charset="0"/>
                <a:cs typeface="Times New Roman" panose="02020603050405020304" pitchFamily="18" charset="0"/>
              </a:rPr>
              <a:t>B. Hình tam giác</a:t>
            </a:r>
          </a:p>
        </p:txBody>
      </p:sp>
      <p:sp>
        <p:nvSpPr>
          <p:cNvPr id="21" name="Rectangle 20">
            <a:extLst>
              <a:ext uri="{FF2B5EF4-FFF2-40B4-BE49-F238E27FC236}">
                <a16:creationId xmlns:a16="http://schemas.microsoft.com/office/drawing/2014/main" id="{32D8EC31-2CD5-8CE5-BBDD-2B0B16454D34}"/>
              </a:ext>
            </a:extLst>
          </p:cNvPr>
          <p:cNvSpPr/>
          <p:nvPr/>
        </p:nvSpPr>
        <p:spPr>
          <a:xfrm>
            <a:off x="10580688" y="8113964"/>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C.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chữ</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nhật</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163BE9FE-160B-875C-F5C3-71B5DE647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030" y="2971800"/>
            <a:ext cx="5458608" cy="3679729"/>
          </a:xfrm>
          <a:prstGeom prst="rect">
            <a:avLst/>
          </a:prstGeom>
        </p:spPr>
      </p:pic>
      <p:sp>
        <p:nvSpPr>
          <p:cNvPr id="24" name="Rectangle 23">
            <a:extLst>
              <a:ext uri="{FF2B5EF4-FFF2-40B4-BE49-F238E27FC236}">
                <a16:creationId xmlns:a16="http://schemas.microsoft.com/office/drawing/2014/main" id="{10C2234E-F6D4-841C-65F1-81F54F25973A}"/>
              </a:ext>
            </a:extLst>
          </p:cNvPr>
          <p:cNvSpPr/>
          <p:nvPr/>
        </p:nvSpPr>
        <p:spPr>
          <a:xfrm>
            <a:off x="2162975" y="4639346"/>
            <a:ext cx="861059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Có 2 cạnh sơn màu xanh, 4 cạnh sơn màu đỏ</a:t>
            </a:r>
          </a:p>
        </p:txBody>
      </p:sp>
    </p:spTree>
    <p:extLst>
      <p:ext uri="{BB962C8B-B14F-4D97-AF65-F5344CB8AC3E}">
        <p14:creationId xmlns:p14="http://schemas.microsoft.com/office/powerpoint/2010/main" val="2720404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 presetClass="emph" presetSubtype="2" fill="hold" nodeType="afterEffect">
                                  <p:stCondLst>
                                    <p:cond delay="0"/>
                                  </p:stCondLst>
                                  <p:childTnLst>
                                    <p:animClr clrSpc="rgb" dir="cw">
                                      <p:cBhvr>
                                        <p:cTn id="31" dur="2000" fill="hold"/>
                                        <p:tgtEl>
                                          <p:spTgt spid="21"/>
                                        </p:tgtEl>
                                        <p:attrNameLst>
                                          <p:attrName>fillcolor</p:attrName>
                                        </p:attrNameLst>
                                      </p:cBhvr>
                                      <p:to>
                                        <a:schemeClr val="accent2"/>
                                      </p:to>
                                    </p:animClr>
                                    <p:set>
                                      <p:cBhvr>
                                        <p:cTn id="32" dur="2000" fill="hold"/>
                                        <p:tgtEl>
                                          <p:spTgt spid="21"/>
                                        </p:tgtEl>
                                        <p:attrNameLst>
                                          <p:attrName>fill.type</p:attrName>
                                        </p:attrNameLst>
                                      </p:cBhvr>
                                      <p:to>
                                        <p:strVal val="solid"/>
                                      </p:to>
                                    </p:set>
                                    <p:set>
                                      <p:cBhvr>
                                        <p:cTn id="33"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 grpId="0" animBg="1"/>
      <p:bldP spid="20" grpId="0" animBg="1"/>
      <p:bldP spid="2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2137946"/>
            <a:ext cx="1590587" cy="681454"/>
            <a:chOff x="1470819" y="1943100"/>
            <a:chExt cx="1590587"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942887"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Số?</a:t>
              </a:r>
            </a:p>
          </p:txBody>
        </p:sp>
      </p:grpSp>
      <p:sp>
        <p:nvSpPr>
          <p:cNvPr id="16" name="Text Box 14">
            <a:extLst>
              <a:ext uri="{FF2B5EF4-FFF2-40B4-BE49-F238E27FC236}">
                <a16:creationId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Box 12">
            <a:extLst>
              <a:ext uri="{FF2B5EF4-FFF2-40B4-BE49-F238E27FC236}">
                <a16:creationId xmlns:a16="http://schemas.microsoft.com/office/drawing/2014/main" id="{C6F13CB7-97DB-6A55-C532-FE5FD21F5059}"/>
              </a:ext>
            </a:extLst>
          </p:cNvPr>
          <p:cNvSpPr txBox="1"/>
          <p:nvPr/>
        </p:nvSpPr>
        <p:spPr>
          <a:xfrm>
            <a:off x="1470819" y="2895600"/>
            <a:ext cx="8115300" cy="2431435"/>
          </a:xfrm>
          <a:prstGeom prst="rect">
            <a:avLst/>
          </a:prstGeom>
          <a:noFill/>
        </p:spPr>
        <p:txBody>
          <a:bodyPr wrap="square" rtlCol="0">
            <a:spAutoFit/>
          </a:bodyPr>
          <a:lstStyle/>
          <a:p>
            <a:pPr algn="just"/>
            <a:r>
              <a:rPr lang="en-US" sz="3800" b="1" dirty="0">
                <a:solidFill>
                  <a:srgbClr val="0000FF"/>
                </a:solidFill>
                <a:latin typeface="Times New Roman" pitchFamily="18" charset="0"/>
                <a:cs typeface="Times New Roman" pitchFamily="18" charset="0"/>
              </a:rPr>
              <a:t>    Ở </a:t>
            </a:r>
            <a:r>
              <a:rPr lang="en-US" sz="3800" b="1" dirty="0" err="1">
                <a:solidFill>
                  <a:srgbClr val="0000FF"/>
                </a:solidFill>
                <a:latin typeface="Times New Roman" pitchFamily="18" charset="0"/>
                <a:cs typeface="Times New Roman" pitchFamily="18" charset="0"/>
              </a:rPr>
              <a:t>gần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mỗi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đỉnh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của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một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chiếc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hộp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khối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lập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phương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chạm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bông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hoa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như</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vẽ</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chạm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tất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bông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hoa</a:t>
            </a:r>
            <a:r>
              <a:rPr lang="en-US" sz="3800" b="1" dirty="0">
                <a:solidFill>
                  <a:srgbClr val="0000FF"/>
                </a:solidFill>
                <a:latin typeface="Times New Roman" pitchFamily="18" charset="0"/>
                <a:cs typeface="Times New Roman" pitchFamily="18" charset="0"/>
              </a:rPr>
              <a:t>.</a:t>
            </a:r>
          </a:p>
        </p:txBody>
      </p:sp>
      <p:sp>
        <p:nvSpPr>
          <p:cNvPr id="7" name="Rectangle 6">
            <a:extLst>
              <a:ext uri="{FF2B5EF4-FFF2-40B4-BE49-F238E27FC236}">
                <a16:creationId xmlns:a16="http://schemas.microsoft.com/office/drawing/2014/main" id="{00FD60E7-E8B8-8BBD-872C-931EE61B0CAB}"/>
              </a:ext>
            </a:extLst>
          </p:cNvPr>
          <p:cNvSpPr/>
          <p:nvPr/>
        </p:nvSpPr>
        <p:spPr>
          <a:xfrm>
            <a:off x="5471319" y="4601253"/>
            <a:ext cx="685800" cy="637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a:t>
            </a:r>
          </a:p>
        </p:txBody>
      </p:sp>
      <p:pic>
        <p:nvPicPr>
          <p:cNvPr id="15" name="Picture 14">
            <a:extLst>
              <a:ext uri="{FF2B5EF4-FFF2-40B4-BE49-F238E27FC236}">
                <a16:creationId xmlns:a16="http://schemas.microsoft.com/office/drawing/2014/main" id="{F0B01E51-9F22-5572-06C5-269404373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5729" y="2658908"/>
            <a:ext cx="4486893" cy="4522223"/>
          </a:xfrm>
          <a:prstGeom prst="rect">
            <a:avLst/>
          </a:prstGeom>
        </p:spPr>
      </p:pic>
      <p:sp>
        <p:nvSpPr>
          <p:cNvPr id="19" name="Rectangle 18">
            <a:extLst>
              <a:ext uri="{FF2B5EF4-FFF2-40B4-BE49-F238E27FC236}">
                <a16:creationId xmlns:a16="http://schemas.microsoft.com/office/drawing/2014/main" id="{68C0A826-E805-1AA1-7ECB-46BCB0346E01}"/>
              </a:ext>
            </a:extLst>
          </p:cNvPr>
          <p:cNvSpPr/>
          <p:nvPr/>
        </p:nvSpPr>
        <p:spPr>
          <a:xfrm>
            <a:off x="5471319" y="4601253"/>
            <a:ext cx="685800" cy="6375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800" b="1" dirty="0">
                <a:solidFill>
                  <a:srgbClr val="FF0000"/>
                </a:solidFill>
              </a:rPr>
              <a:t>24</a:t>
            </a:r>
          </a:p>
        </p:txBody>
      </p:sp>
    </p:spTree>
    <p:extLst>
      <p:ext uri="{BB962C8B-B14F-4D97-AF65-F5344CB8AC3E}">
        <p14:creationId xmlns:p14="http://schemas.microsoft.com/office/powerpoint/2010/main" val="1591843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692580" y="2995120"/>
            <a:ext cx="6629400" cy="4034254"/>
            <a:chOff x="1470819" y="1943100"/>
            <a:chExt cx="6629400" cy="3677186"/>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1" name="TextBox 10"/>
            <p:cNvSpPr txBox="1"/>
            <p:nvPr/>
          </p:nvSpPr>
          <p:spPr>
            <a:xfrm>
              <a:off x="2385219" y="2019300"/>
              <a:ext cx="5715000" cy="3600986"/>
            </a:xfrm>
            <a:prstGeom prst="rect">
              <a:avLst/>
            </a:prstGeom>
            <a:noFill/>
          </p:spPr>
          <p:txBody>
            <a:bodyPr wrap="square" rtlCol="0">
              <a:spAutoFit/>
            </a:bodyPr>
            <a:lstStyle/>
            <a:p>
              <a:pPr algn="just"/>
              <a:r>
                <a:rPr lang="vi-VN" sz="3800" b="1" dirty="0">
                  <a:solidFill>
                    <a:srgbClr val="0000FF"/>
                  </a:solidFill>
                  <a:latin typeface="Times New Roman" pitchFamily="18" charset="0"/>
                  <a:cs typeface="Times New Roman" pitchFamily="18" charset="0"/>
                </a:rPr>
                <a:t>Con kiến bò theo đường màu cam trên chiếc khung nhôm dạng khối hộp như hình vẽ để đến chỗ hạt gạo (như hình vẽ) hỏi con kiến phải bò qua mấy cạnh?</a:t>
              </a:r>
              <a:endParaRPr lang="en-US" sz="3800" b="1" dirty="0">
                <a:solidFill>
                  <a:srgbClr val="0000FF"/>
                </a:solidFill>
                <a:latin typeface="Times New Roman" pitchFamily="18" charset="0"/>
                <a:cs typeface="Times New Roman" pitchFamily="18" charset="0"/>
              </a:endParaRPr>
            </a:p>
          </p:txBody>
        </p:sp>
      </p:grpSp>
      <p:sp>
        <p:nvSpPr>
          <p:cNvPr id="16" name="Text Box 14">
            <a:extLst>
              <a:ext uri="{FF2B5EF4-FFF2-40B4-BE49-F238E27FC236}">
                <a16:creationId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4" name="Rectangle 13">
            <a:extLst>
              <a:ext uri="{FF2B5EF4-FFF2-40B4-BE49-F238E27FC236}">
                <a16:creationId xmlns:a16="http://schemas.microsoft.com/office/drawing/2014/main" id="{19425B28-4C36-79DB-08B4-E77F7A3D8780}"/>
              </a:ext>
            </a:extLst>
          </p:cNvPr>
          <p:cNvSpPr/>
          <p:nvPr/>
        </p:nvSpPr>
        <p:spPr>
          <a:xfrm>
            <a:off x="1127919" y="1891350"/>
            <a:ext cx="3581400" cy="7786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FF"/>
                </a:solidFill>
                <a:latin typeface="Times New Roman" panose="02020603050405020304" pitchFamily="18" charset="0"/>
                <a:cs typeface="Times New Roman" panose="02020603050405020304" pitchFamily="18" charset="0"/>
              </a:rPr>
              <a:t>LUYỆN TẬP</a:t>
            </a:r>
          </a:p>
        </p:txBody>
      </p:sp>
      <p:pic>
        <p:nvPicPr>
          <p:cNvPr id="13" name="Picture 12">
            <a:extLst>
              <a:ext uri="{FF2B5EF4-FFF2-40B4-BE49-F238E27FC236}">
                <a16:creationId xmlns:a16="http://schemas.microsoft.com/office/drawing/2014/main" id="{95793E2F-D214-2AA6-C310-F2813AAD7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424" y="3091135"/>
            <a:ext cx="5105400" cy="3484579"/>
          </a:xfrm>
          <a:prstGeom prst="rect">
            <a:avLst/>
          </a:prstGeom>
        </p:spPr>
      </p:pic>
      <p:sp>
        <p:nvSpPr>
          <p:cNvPr id="17" name="Rectangle 16">
            <a:extLst>
              <a:ext uri="{FF2B5EF4-FFF2-40B4-BE49-F238E27FC236}">
                <a16:creationId xmlns:a16="http://schemas.microsoft.com/office/drawing/2014/main" id="{8D3D461D-BF2E-148B-DFE9-72723C1EA6C1}"/>
              </a:ext>
            </a:extLst>
          </p:cNvPr>
          <p:cNvSpPr/>
          <p:nvPr/>
        </p:nvSpPr>
        <p:spPr>
          <a:xfrm>
            <a:off x="3794919" y="7252650"/>
            <a:ext cx="8915400" cy="10668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nl-NL" sz="4000">
                <a:solidFill>
                  <a:srgbClr val="FF0000"/>
                </a:solidFill>
                <a:effectLst/>
                <a:latin typeface="Times New Roman" panose="02020603050405020304" pitchFamily="18" charset="0"/>
                <a:ea typeface="Times New Roman" panose="02020603050405020304" pitchFamily="18" charset="0"/>
              </a:rPr>
              <a:t>Con kiến phải bò qua 3 cạnh</a:t>
            </a:r>
            <a:endParaRPr lang="en-US" sz="4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514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2082504" y="2057400"/>
            <a:ext cx="1712415" cy="681454"/>
            <a:chOff x="1470819" y="1943100"/>
            <a:chExt cx="1712415"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1064715"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Số? </a:t>
              </a:r>
            </a:p>
          </p:txBody>
        </p:sp>
      </p:grpSp>
      <p:sp>
        <p:nvSpPr>
          <p:cNvPr id="16" name="Text Box 14">
            <a:extLst>
              <a:ext uri="{FF2B5EF4-FFF2-40B4-BE49-F238E27FC236}">
                <a16:creationId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7" name="Rectangle 6">
            <a:extLst>
              <a:ext uri="{FF2B5EF4-FFF2-40B4-BE49-F238E27FC236}">
                <a16:creationId xmlns:a16="http://schemas.microsoft.com/office/drawing/2014/main" id="{3A9B767D-571B-F578-0850-E0AB6A9B9F31}"/>
              </a:ext>
            </a:extLst>
          </p:cNvPr>
          <p:cNvSpPr/>
          <p:nvPr/>
        </p:nvSpPr>
        <p:spPr>
          <a:xfrm>
            <a:off x="1470820" y="2751893"/>
            <a:ext cx="7910890" cy="28869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a:solidFill>
                  <a:srgbClr val="0000FF"/>
                </a:solidFill>
                <a:effectLst/>
                <a:latin typeface="Times New Roman" panose="02020603050405020304" pitchFamily="18" charset="0"/>
                <a:ea typeface="Times New Roman" panose="02020603050405020304" pitchFamily="18" charset="0"/>
              </a:rPr>
              <a:t>     Chú Ba làm những chiếc đèn lồng có dạng khối lập phương. Mỗi cạnh dùng một nan  tre, mỗi mặt dán một tờ giấy màu.</a:t>
            </a:r>
            <a:endParaRPr lang="en-US" sz="4000">
              <a:solidFill>
                <a:srgbClr val="0000FF"/>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538EDAA8-1320-E6C7-BBA4-3F408C4FE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319" y="3276600"/>
            <a:ext cx="6148009" cy="2920518"/>
          </a:xfrm>
          <a:prstGeom prst="rect">
            <a:avLst/>
          </a:prstGeom>
        </p:spPr>
      </p:pic>
      <p:grpSp>
        <p:nvGrpSpPr>
          <p:cNvPr id="15" name="Group 14"/>
          <p:cNvGrpSpPr/>
          <p:nvPr/>
        </p:nvGrpSpPr>
        <p:grpSpPr>
          <a:xfrm>
            <a:off x="1053395" y="5712024"/>
            <a:ext cx="8328314" cy="1295400"/>
            <a:chOff x="1053395" y="5712024"/>
            <a:chExt cx="8328314" cy="1295400"/>
          </a:xfrm>
        </p:grpSpPr>
        <p:sp>
          <p:nvSpPr>
            <p:cNvPr id="13" name="Rectangle 12">
              <a:extLst>
                <a:ext uri="{FF2B5EF4-FFF2-40B4-BE49-F238E27FC236}">
                  <a16:creationId xmlns:a16="http://schemas.microsoft.com/office/drawing/2014/main" id="{385EBF0E-F2F3-920D-C15D-6FC613C8F514}"/>
                </a:ext>
              </a:extLst>
            </p:cNvPr>
            <p:cNvSpPr/>
            <p:nvPr/>
          </p:nvSpPr>
          <p:spPr>
            <a:xfrm>
              <a:off x="1537908" y="5712024"/>
              <a:ext cx="7843801"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lnSpc>
                  <a:spcPct val="120000"/>
                </a:lnSpc>
              </a:pPr>
              <a:r>
                <a:rPr lang="nl-NL" sz="4000" b="1" smtClean="0">
                  <a:solidFill>
                    <a:srgbClr val="0000FF"/>
                  </a:solidFill>
                  <a:effectLst/>
                  <a:latin typeface="Times New Roman" panose="02020603050405020304" pitchFamily="18" charset="0"/>
                  <a:ea typeface="Times New Roman" panose="02020603050405020304" pitchFamily="18" charset="0"/>
                </a:rPr>
                <a:t>  a. Mỗi </a:t>
              </a:r>
              <a:r>
                <a:rPr lang="nl-NL" sz="4000" b="1">
                  <a:solidFill>
                    <a:srgbClr val="0000FF"/>
                  </a:solidFill>
                  <a:effectLst/>
                  <a:latin typeface="Times New Roman" panose="02020603050405020304" pitchFamily="18" charset="0"/>
                  <a:ea typeface="Times New Roman" panose="02020603050405020304" pitchFamily="18" charset="0"/>
                </a:rPr>
                <a:t>chiếc đèn lồng cần dùng        nan tre.</a:t>
              </a:r>
              <a:endParaRPr lang="en-US" sz="4000" b="1">
                <a:solidFill>
                  <a:srgbClr val="0000FF"/>
                </a:solidFill>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99D0D628-65F6-EA4D-62A8-0F7F150860DD}"/>
                </a:ext>
              </a:extLst>
            </p:cNvPr>
            <p:cNvSpPr/>
            <p:nvPr/>
          </p:nvSpPr>
          <p:spPr>
            <a:xfrm>
              <a:off x="1053395" y="64008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p>
          </p:txBody>
        </p:sp>
      </p:grpSp>
      <p:sp>
        <p:nvSpPr>
          <p:cNvPr id="23" name="Rectangle 22">
            <a:extLst>
              <a:ext uri="{FF2B5EF4-FFF2-40B4-BE49-F238E27FC236}">
                <a16:creationId xmlns:a16="http://schemas.microsoft.com/office/drawing/2014/main" id="{3B0F33BD-50D0-9600-A336-1B28551E4C6A}"/>
              </a:ext>
            </a:extLst>
          </p:cNvPr>
          <p:cNvSpPr/>
          <p:nvPr/>
        </p:nvSpPr>
        <p:spPr>
          <a:xfrm>
            <a:off x="1049338" y="6409828"/>
            <a:ext cx="685800" cy="60662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itchFamily="18" charset="0"/>
                <a:cs typeface="Times New Roman" pitchFamily="18" charset="0"/>
              </a:rPr>
              <a:t>12</a:t>
            </a:r>
          </a:p>
        </p:txBody>
      </p:sp>
      <p:grpSp>
        <p:nvGrpSpPr>
          <p:cNvPr id="18" name="Group 17"/>
          <p:cNvGrpSpPr/>
          <p:nvPr/>
        </p:nvGrpSpPr>
        <p:grpSpPr>
          <a:xfrm>
            <a:off x="1537908" y="7315200"/>
            <a:ext cx="7843801" cy="1190824"/>
            <a:chOff x="1537908" y="7315200"/>
            <a:chExt cx="7843801" cy="1190824"/>
          </a:xfrm>
        </p:grpSpPr>
        <p:sp>
          <p:nvSpPr>
            <p:cNvPr id="17" name="Rectangle 16">
              <a:extLst>
                <a:ext uri="{FF2B5EF4-FFF2-40B4-BE49-F238E27FC236}">
                  <a16:creationId xmlns:a16="http://schemas.microsoft.com/office/drawing/2014/main" id="{A19759C1-C97D-33F7-290B-2DF1B5B8AAFA}"/>
                </a:ext>
              </a:extLst>
            </p:cNvPr>
            <p:cNvSpPr/>
            <p:nvPr/>
          </p:nvSpPr>
          <p:spPr>
            <a:xfrm>
              <a:off x="1537908" y="7315200"/>
              <a:ext cx="7843801"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smtClean="0">
                  <a:solidFill>
                    <a:srgbClr val="0000FF"/>
                  </a:solidFill>
                  <a:effectLst/>
                  <a:latin typeface="Times New Roman" panose="02020603050405020304" pitchFamily="18" charset="0"/>
                  <a:ea typeface="Times New Roman" panose="02020603050405020304" pitchFamily="18" charset="0"/>
                </a:rPr>
                <a:t>  b</a:t>
              </a:r>
              <a:r>
                <a:rPr lang="nl-NL" sz="4000" b="1">
                  <a:solidFill>
                    <a:srgbClr val="0000FF"/>
                  </a:solidFill>
                  <a:effectLst/>
                  <a:latin typeface="Times New Roman" panose="02020603050405020304" pitchFamily="18" charset="0"/>
                  <a:ea typeface="Times New Roman" panose="02020603050405020304" pitchFamily="18" charset="0"/>
                </a:rPr>
                <a:t>. 5 chiếc đèn lồng như vậy cần dùng        tờ giấy màu.</a:t>
              </a:r>
              <a:endParaRPr lang="en-US" sz="4000" b="1">
                <a:solidFill>
                  <a:srgbClr val="0000FF"/>
                </a:solidFill>
              </a:endParaRPr>
            </a:p>
          </p:txBody>
        </p:sp>
        <p:sp>
          <p:nvSpPr>
            <p:cNvPr id="24" name="Rectangle 23">
              <a:extLst>
                <a:ext uri="{FF2B5EF4-FFF2-40B4-BE49-F238E27FC236}">
                  <a16:creationId xmlns:a16="http://schemas.microsoft.com/office/drawing/2014/main" id="{F8AE5936-DAAF-FD3A-3CF3-7E29824EF1E0}"/>
                </a:ext>
              </a:extLst>
            </p:cNvPr>
            <p:cNvSpPr/>
            <p:nvPr/>
          </p:nvSpPr>
          <p:spPr>
            <a:xfrm>
              <a:off x="2880519" y="78994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p>
          </p:txBody>
        </p:sp>
      </p:grpSp>
      <p:sp>
        <p:nvSpPr>
          <p:cNvPr id="25" name="Rectangle 24">
            <a:extLst>
              <a:ext uri="{FF2B5EF4-FFF2-40B4-BE49-F238E27FC236}">
                <a16:creationId xmlns:a16="http://schemas.microsoft.com/office/drawing/2014/main" id="{4CBFB2AB-97A4-7106-B34A-91DE24ED96B5}"/>
              </a:ext>
            </a:extLst>
          </p:cNvPr>
          <p:cNvSpPr/>
          <p:nvPr/>
        </p:nvSpPr>
        <p:spPr>
          <a:xfrm>
            <a:off x="2880519" y="7899400"/>
            <a:ext cx="685800" cy="60662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itchFamily="18" charset="0"/>
                <a:cs typeface="Times New Roman" pitchFamily="18" charset="0"/>
              </a:rPr>
              <a:t>30</a:t>
            </a:r>
          </a:p>
        </p:txBody>
      </p:sp>
    </p:spTree>
    <p:extLst>
      <p:ext uri="{BB962C8B-B14F-4D97-AF65-F5344CB8AC3E}">
        <p14:creationId xmlns:p14="http://schemas.microsoft.com/office/powerpoint/2010/main" val="667390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437761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p:val>
                                            <p:fltVal val="0"/>
                                          </p:val>
                                        </p:tav>
                                        <p:tav tm="100000">
                                          <p:val>
                                            <p:strVal val="#ppt_w"/>
                                          </p:val>
                                        </p:tav>
                                      </p:tavLst>
                                    </p:anim>
                                    <p:anim calcmode="lin" valueType="num">
                                      <p:cBhvr>
                                        <p:cTn id="8" dur="5000" fill="hold"/>
                                        <p:tgtEl>
                                          <p:spTgt spid="14"/>
                                        </p:tgtEl>
                                        <p:attrNameLst>
                                          <p:attrName>ppt_h</p:attrName>
                                        </p:attrNameLst>
                                      </p:cBhvr>
                                      <p:tavLst>
                                        <p:tav tm="0">
                                          <p:val>
                                            <p:fltVal val="0"/>
                                          </p:val>
                                        </p:tav>
                                        <p:tav tm="100000">
                                          <p:val>
                                            <p:strVal val="#ppt_h"/>
                                          </p:val>
                                        </p:tav>
                                      </p:tavLst>
                                    </p:anim>
                                    <p:animEffect transition="in" filter="fade">
                                      <p:cBhvr>
                                        <p:cTn id="9"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448</Words>
  <Application>Microsoft Office PowerPoint</Application>
  <PresentationFormat>Custom</PresentationFormat>
  <Paragraphs>56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119</cp:revision>
  <dcterms:created xsi:type="dcterms:W3CDTF">2022-07-10T01:37:20Z</dcterms:created>
  <dcterms:modified xsi:type="dcterms:W3CDTF">2025-01-08T09:47:26Z</dcterms:modified>
</cp:coreProperties>
</file>