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 id="2147483675" r:id="rId6"/>
  </p:sldMasterIdLst>
  <p:notesMasterIdLst>
    <p:notesMasterId r:id="rId23"/>
  </p:notesMasterIdLst>
  <p:handoutMasterIdLst>
    <p:handoutMasterId r:id="rId24"/>
  </p:handoutMasterIdLst>
  <p:sldIdLst>
    <p:sldId id="297" r:id="rId7"/>
    <p:sldId id="283" r:id="rId8"/>
    <p:sldId id="284" r:id="rId9"/>
    <p:sldId id="285" r:id="rId10"/>
    <p:sldId id="286" r:id="rId11"/>
    <p:sldId id="287" r:id="rId12"/>
    <p:sldId id="298" r:id="rId13"/>
    <p:sldId id="289" r:id="rId14"/>
    <p:sldId id="290" r:id="rId15"/>
    <p:sldId id="291" r:id="rId16"/>
    <p:sldId id="292" r:id="rId17"/>
    <p:sldId id="293" r:id="rId18"/>
    <p:sldId id="294" r:id="rId19"/>
    <p:sldId id="295" r:id="rId20"/>
    <p:sldId id="296"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3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p:cViewPr varScale="1">
        <p:scale>
          <a:sx n="74" d="100"/>
          <a:sy n="74" d="100"/>
        </p:scale>
        <p:origin x="378"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13/11/2024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13/11/2024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13/11/2024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FEB01423-D198-4896-B996-AF6CD71AA325}"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55837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F100BA3F-51CF-473C-BBC7-9F80CB3FD932}"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9682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E5E9DFC9-E0D6-4E70-95EC-EE956DA6257B}"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47094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5EEE0E17-1536-48C6-87E3-A861F0C00F04}"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7056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8830A47B-B3AA-4408-B89E-78641CC5715A}"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6980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13/11/2024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58D8FA65-B14B-4883-88C7-F7A3A55E9A2F}"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92208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C38BE4F5-A3A4-4A0F-A638-D990D725B4CA}"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72029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0C99C05A-73D7-488D-87AE-9FA1D515BA90}"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13965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72090DF4-68DF-4AAF-98F9-EB3836BAB8B4}"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60147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29D28DD1-89CB-4A9B-8160-1008CEEB8C29}"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39250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774A9502-423E-4957-ACD4-EFEAFA456813}"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93942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73E4-B350-4EE0-A30F-43224037B6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F36595-85BD-49EA-ADBA-DF69CA4FE5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F5FCBA-5967-40CE-89A1-EB41392859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A9BA5A6-0BC9-40EE-8AA2-D9F7F25F6D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1367263-7519-460B-B833-F92D337D91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1991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4953-999A-4D62-9232-FB8B5D90F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791E1-5628-431A-957A-7602D4DBA6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1BB99-4B37-4DD0-AF9D-085294261F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5F286CC-7574-4F76-90FE-4C605F6E1F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BEFAC49-7253-4FA7-848D-A2ED7C9287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3902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66D1-37A4-409B-B322-FAC3608CD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0749BB-ED15-44C3-955B-E5569E76B6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33A18-86AE-4E52-8BC1-C04DD5DE06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CBB96A0-84F0-47A4-8622-82ABC0CEC7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2027DC8-4F86-4005-ACB9-4BCE83A9DD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2898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943B-1906-44D2-8FC5-5DB303957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AA8EF-6425-48FF-A0C0-631891647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614168-CEFB-4D09-813A-C9AB88EB0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108EE8-5055-4EBE-8539-9DFEB7EFC4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33C6464-F63F-4914-B159-B5E3117E75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0E4C1D61-FB2F-465E-AED1-9292E94C35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655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1F77-81B3-48D4-B1BD-7622A882B4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01BB5A-7257-4D6E-AEDF-314C5927F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2EDB-EE1B-47A5-B9CD-3E4341C48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813E33-B653-4689-B236-D8E434364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E06B3-EF66-4020-8FBD-AD398F71C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FCBCD-6DA0-4C22-8600-3041F7CBAA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79DA6E0E-C0B5-4ECC-A9DE-C7445A53CC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63862A7A-8390-49F5-9D69-F6A1450FBB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6713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64F4-B947-47D3-A441-BB5FA72B90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414867-638C-4D48-AF94-42474094B1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C376E248-FB86-4E3B-8D86-2EB22E2811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0694A8A-ABD1-48ED-AF34-B52DB33A74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2447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BE221-0DB0-4AC4-9732-70DA94A913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C4EF2CAE-78FF-4BAF-89D3-5E3D24198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D239B5B6-2D31-42A6-89B6-6F6AD1CD38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9020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20AF-5B37-4B02-8DB5-F21056BF7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C4F73-B09D-44FE-810A-8D5823AEC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289CF2-CADC-400D-B108-ED4A2A519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6D60B-0D15-4165-827D-1F9BEBB571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D969BD0-3FA8-4918-BEB4-C0961871A8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C64645F-9923-4E07-B2AC-6C5F01F24C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8247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A6FB-EF59-4AF6-BF05-A513508B7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0C7716-64A1-4A22-BE15-0A6EA8FF4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B2599-0D88-4DDE-95A6-291D75170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A749F-EE30-4FED-9505-8DFB9ABD33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32780FCA-B27D-4377-A3EE-D07098F79D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CD01A6DA-F8A2-4574-8722-2752B1A980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5976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9C48-0768-471A-A84E-D75F69559F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186146-3426-45C6-8477-E470E9EFC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B29CA-0A01-45A2-B57B-C88ED2E391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69B02D1-EDF4-41C7-8C19-B0D1878969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D57FFBC-4776-4D51-A7A9-DFADAA9B05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7032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F82EA-326A-4727-B8A3-2C1796A9D5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1B6B4D-2713-41B3-B48E-1A4298A0B4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999C4-7CB3-4956-ACCC-C65F1DB5CA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4FB669F-576C-4874-92DF-5FA62B9337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AFF8E291-CA7B-46F4-A8C4-0E0824F0F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2420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2024/11/13</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灯片编号占位符 5"/>
          <p:cNvSpPr>
            <a:spLocks noGrp="1"/>
          </p:cNvSpPr>
          <p:nvPr>
            <p:ph type="sldNum" sz="quarter" idx="12"/>
          </p:nvPr>
        </p:nvSpPr>
        <p:spPr>
          <a:xfrm>
            <a:off x="8976320" y="31128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9561506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13/11/2024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13/11/2024</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13/11/2024</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13/11/2024</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13/11/2024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13/11/2024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13/11/2024</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marL="0" marR="0" lvl="0" indent="0" algn="l"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marL="0" marR="0" lvl="0" indent="0" algn="ctr" defTabSz="684886" rtl="0" eaLnBrk="1" fontAlgn="base" latinLnBrk="0" hangingPunct="1">
              <a:lnSpc>
                <a:spcPct val="100000"/>
              </a:lnSpc>
              <a:spcBef>
                <a:spcPct val="0"/>
              </a:spcBef>
              <a:spcAft>
                <a:spcPct val="0"/>
              </a:spcAft>
              <a:buClrTx/>
              <a:buSzTx/>
              <a:buFontTx/>
              <a:buNone/>
              <a:tabLst/>
              <a:defRPr/>
            </a:pPr>
            <a:endParaRPr kumimoji="0" lang="en-US" sz="1648"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marL="0" marR="0" lvl="0" indent="0" algn="r" defTabSz="684886" rtl="0" eaLnBrk="1" fontAlgn="base" latinLnBrk="0" hangingPunct="1">
              <a:lnSpc>
                <a:spcPct val="100000"/>
              </a:lnSpc>
              <a:spcBef>
                <a:spcPct val="0"/>
              </a:spcBef>
              <a:spcAft>
                <a:spcPct val="0"/>
              </a:spcAft>
              <a:buClrTx/>
              <a:buSzTx/>
              <a:buFontTx/>
              <a:buNone/>
              <a:tabLst/>
              <a:defRPr/>
            </a:pPr>
            <a:fld id="{F4264759-E7CE-4A8C-955C-20DA2A50E45F}" type="slidenum">
              <a:rPr kumimoji="0" lang="en-US" altLang="en-US" sz="1648" b="0" i="0" u="none" strike="noStrike" kern="1200" cap="none" spc="0" normalizeH="0" baseline="0" noProof="0" smtClean="0">
                <a:ln>
                  <a:noFill/>
                </a:ln>
                <a:solidFill>
                  <a:srgbClr val="000000"/>
                </a:solidFill>
                <a:effectLst/>
                <a:uLnTx/>
                <a:uFillTx/>
                <a:latin typeface="Arial"/>
                <a:ea typeface="+mn-ea"/>
                <a:cs typeface="+mn-cs"/>
              </a:rPr>
              <a:pPr marL="0" marR="0" lvl="0" indent="0" algn="r" defTabSz="684886" rtl="0" eaLnBrk="1" fontAlgn="base" latinLnBrk="0" hangingPunct="1">
                <a:lnSpc>
                  <a:spcPct val="100000"/>
                </a:lnSpc>
                <a:spcBef>
                  <a:spcPct val="0"/>
                </a:spcBef>
                <a:spcAft>
                  <a:spcPct val="0"/>
                </a:spcAft>
                <a:buClrTx/>
                <a:buSzTx/>
                <a:buFontTx/>
                <a:buNone/>
                <a:tabLst/>
                <a:defRPr/>
              </a:pPr>
              <a:t>‹#›</a:t>
            </a:fld>
            <a:endParaRPr kumimoji="0" lang="en-US" altLang="en-US" sz="1648"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293564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5F2F8-90F9-4754-868F-131D6B3EE7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489CAF-2A7C-4E24-946D-A7C58FA0D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8F778-0D82-4A61-895E-9290AADE2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F100D4-F865-490A-B85C-072B75E184B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127291C-D9EE-4F18-A723-74DC42BF0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FFECD83-5721-4E5A-9817-4A2F93ECB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28BC25-BEC1-4A40-AE40-6A71F8029E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59971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21.xml"/><Relationship Id="rId6" Type="http://schemas.openxmlformats.org/officeDocument/2006/relationships/image" Target="../media/image11.gif"/><Relationship Id="rId5" Type="http://schemas.openxmlformats.org/officeDocument/2006/relationships/image" Target="../media/image10.wmf"/><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9" y="3360689"/>
            <a:ext cx="2329727" cy="269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537590" y="1796628"/>
            <a:ext cx="11009735" cy="135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ts val="1348"/>
              </a:spcBef>
              <a:spcAft>
                <a:spcPct val="0"/>
              </a:spcAft>
              <a:buClrTx/>
              <a:buSzTx/>
              <a:buFontTx/>
              <a:buNone/>
              <a:tabLst/>
              <a:defRPr/>
            </a:pPr>
            <a:r>
              <a:rPr kumimoji="0" lang="en-US" sz="2996"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Tiếng</a:t>
            </a:r>
            <a:r>
              <a:rPr kumimoji="0" lang="en-US" sz="2996"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Việt</a:t>
            </a:r>
            <a:r>
              <a:rPr kumimoji="0" lang="en-US" sz="2996"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sng" strike="noStrike" kern="120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2996" b="1" i="0" u="sng"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 </a:t>
            </a:r>
            <a:endParaRPr kumimoji="0" lang="en-US" sz="2996" b="1"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684886" rtl="0" eaLnBrk="1" fontAlgn="base" latinLnBrk="0" hangingPunct="1">
              <a:lnSpc>
                <a:spcPct val="100000"/>
              </a:lnSpc>
              <a:spcBef>
                <a:spcPts val="1348"/>
              </a:spcBef>
              <a:spcAft>
                <a:spcPct val="0"/>
              </a:spcAft>
              <a:buClrTx/>
              <a:buSzTx/>
              <a:buFontTx/>
              <a:buNone/>
              <a:tabLst/>
              <a:defRPr/>
            </a:pPr>
            <a:r>
              <a:rPr kumimoji="0" lang="en-US" sz="4045"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18: MÓN</a:t>
            </a:r>
            <a:r>
              <a:rPr kumimoji="0" lang="en-US" sz="4045"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QUÀ ĐẶC BIỆT</a:t>
            </a:r>
            <a:r>
              <a:rPr kumimoji="0" lang="en-US" sz="4045"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(TIẾT 3)</a:t>
            </a:r>
            <a:endParaRPr kumimoji="0" lang="en-US" sz="4045"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3734" y="3181408"/>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851224" y="15400"/>
            <a:ext cx="2220345" cy="284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100906" y="240575"/>
            <a:ext cx="2228365" cy="266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9325198" y="961511"/>
            <a:ext cx="1601551" cy="178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282461" y="3621919"/>
            <a:ext cx="1361336" cy="99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0615" y="3643049"/>
            <a:ext cx="3988945" cy="284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16"/>
          <p:cNvSpPr>
            <a:spLocks noChangeArrowheads="1" noChangeShapeType="1" noTextEdit="1"/>
          </p:cNvSpPr>
          <p:nvPr/>
        </p:nvSpPr>
        <p:spPr bwMode="auto">
          <a:xfrm>
            <a:off x="2807594" y="774108"/>
            <a:ext cx="6928834" cy="326442"/>
          </a:xfrm>
          <a:prstGeom prst="rect">
            <a:avLst/>
          </a:prstGeom>
        </p:spPr>
        <p:txBody>
          <a:bodyPr wrap="none" lIns="91431" tIns="45715" rIns="91431" bIns="45715" fromWordArt="1">
            <a:prstTxWarp prst="textPlain">
              <a:avLst>
                <a:gd name="adj" fmla="val 50000"/>
              </a:avLst>
            </a:prstTxWarp>
          </a:bodyPr>
          <a:lstStyle/>
          <a:p>
            <a:pPr marL="0" marR="0" lvl="0" indent="0" algn="ctr" defTabSz="609478" rtl="0" eaLnBrk="1" fontAlgn="auto" latinLnBrk="0" hangingPunct="1">
              <a:lnSpc>
                <a:spcPct val="100000"/>
              </a:lnSpc>
              <a:spcBef>
                <a:spcPts val="0"/>
              </a:spcBef>
              <a:spcAft>
                <a:spcPts val="0"/>
              </a:spcAft>
              <a:buClrTx/>
              <a:buSzTx/>
              <a:buFontTx/>
              <a:buNone/>
              <a:tabLst/>
              <a:defRPr/>
            </a:pPr>
            <a:r>
              <a:rPr kumimoji="0" lang="vi-VN"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smtClean="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TỊNH KỲ</a:t>
            </a:r>
            <a:endPar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1" name="WordArt 4"/>
          <p:cNvSpPr>
            <a:spLocks noChangeArrowheads="1" noChangeShapeType="1" noTextEdit="1"/>
          </p:cNvSpPr>
          <p:nvPr/>
        </p:nvSpPr>
        <p:spPr bwMode="auto">
          <a:xfrm>
            <a:off x="1778092" y="5659193"/>
            <a:ext cx="5164428" cy="393738"/>
          </a:xfrm>
          <a:prstGeom prst="rect">
            <a:avLst/>
          </a:prstGeom>
        </p:spPr>
        <p:txBody>
          <a:bodyPr wrap="none" lIns="91431" tIns="45715" rIns="91431" bIns="45715" fromWordArt="1">
            <a:prstTxWarp prst="textPlain">
              <a:avLst>
                <a:gd name="adj" fmla="val 50000"/>
              </a:avLst>
            </a:prstTxWarp>
          </a:bodyPr>
          <a:lstStyle/>
          <a:p>
            <a:pPr marL="0" marR="0" lvl="0" indent="0" algn="ctr" defTabSz="609478" rtl="0" eaLnBrk="1" fontAlgn="auto" latinLnBrk="0" hangingPunct="1">
              <a:lnSpc>
                <a:spcPct val="100000"/>
              </a:lnSpc>
              <a:spcBef>
                <a:spcPts val="0"/>
              </a:spcBef>
              <a:spcAft>
                <a:spcPts val="0"/>
              </a:spcAft>
              <a:buClrTx/>
              <a:buSzTx/>
              <a:buFontTx/>
              <a:buNone/>
              <a:tabLst/>
              <a:defRPr/>
            </a:pPr>
            <a:r>
              <a:rPr kumimoji="0" lang="en-US" sz="2700" b="1" i="0" u="none" strike="noStrike" kern="10" cap="none" spc="0" normalizeH="0" baseline="0" noProof="0" dirty="0">
                <a:ln w="9525">
                  <a:solidFill>
                    <a:srgbClr val="80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GIÁO </a:t>
            </a:r>
            <a:r>
              <a:rPr kumimoji="0" lang="en-US" sz="2700" b="1" i="0" u="none" strike="noStrike" kern="10" cap="none" spc="0" normalizeH="0" baseline="0" noProof="0" dirty="0" smtClean="0">
                <a:ln w="9525">
                  <a:solidFill>
                    <a:srgbClr val="80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VIÊN:NGUYỄN THỊ HÙNG.</a:t>
            </a:r>
            <a:endParaRPr kumimoji="0" lang="en-US" sz="2700" b="1" i="0" u="none" strike="noStrike" kern="10" cap="none" spc="0" normalizeH="0" baseline="0" noProof="0" dirty="0">
              <a:ln w="9525">
                <a:solidFill>
                  <a:srgbClr val="80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901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 y="0"/>
            <a:ext cx="12020549" cy="1323439"/>
          </a:xfrm>
          <a:prstGeom prst="rect">
            <a:avLst/>
          </a:prstGeom>
          <a:noFill/>
        </p:spPr>
        <p:txBody>
          <a:bodyPr wrap="square" rtlCol="0">
            <a:spAutoFit/>
          </a:bodyPr>
          <a:lstStyle/>
          <a:p>
            <a:r>
              <a:rPr lang="en-US" sz="4000" b="1" dirty="0" smtClean="0">
                <a:solidFill>
                  <a:srgbClr val="FF0000"/>
                </a:solidFill>
                <a:latin typeface="+mj-lt"/>
              </a:rPr>
              <a:t>2. </a:t>
            </a:r>
            <a:r>
              <a:rPr lang="vi-VN" sz="4000" b="1" dirty="0">
                <a:solidFill>
                  <a:srgbClr val="FF0000"/>
                </a:solidFill>
                <a:latin typeface="+mj-lt"/>
              </a:rPr>
              <a:t>Quan sát một đồ vật có trong nhà hoặc trong lớp. Viết 3 – 4 câu tả đồ vật đó.</a:t>
            </a:r>
            <a:endParaRPr lang="en-US" sz="4000" b="1" dirty="0">
              <a:solidFill>
                <a:srgbClr val="FF0000"/>
              </a:solidFill>
              <a:latin typeface="+mj-lt"/>
            </a:endParaRPr>
          </a:p>
        </p:txBody>
      </p:sp>
      <p:sp>
        <p:nvSpPr>
          <p:cNvPr id="3" name="TextBox 2"/>
          <p:cNvSpPr txBox="1"/>
          <p:nvPr/>
        </p:nvSpPr>
        <p:spPr>
          <a:xfrm>
            <a:off x="76199" y="1581150"/>
            <a:ext cx="11963400" cy="4031873"/>
          </a:xfrm>
          <a:prstGeom prst="rect">
            <a:avLst/>
          </a:prstGeom>
          <a:noFill/>
        </p:spPr>
        <p:txBody>
          <a:bodyPr wrap="square" rtlCol="0">
            <a:spAutoFit/>
          </a:bodyPr>
          <a:lstStyle/>
          <a:p>
            <a:r>
              <a:rPr lang="vi-VN" sz="3200" dirty="0">
                <a:solidFill>
                  <a:srgbClr val="FF0000"/>
                </a:solidFill>
                <a:latin typeface="+mj-lt"/>
              </a:rPr>
              <a:t>Gợi ý:</a:t>
            </a:r>
            <a:r>
              <a:rPr lang="vi-VN" sz="3200" dirty="0">
                <a:solidFill>
                  <a:srgbClr val="0070C0"/>
                </a:solidFill>
                <a:latin typeface="+mj-lt"/>
              </a:rPr>
              <a:t> - Viết câu tả màu sắc</a:t>
            </a:r>
          </a:p>
          <a:p>
            <a:r>
              <a:rPr lang="vi-VN" sz="3200" dirty="0">
                <a:solidFill>
                  <a:srgbClr val="FF0000"/>
                </a:solidFill>
                <a:latin typeface="+mj-lt"/>
              </a:rPr>
              <a:t>Mẫu:</a:t>
            </a:r>
            <a:r>
              <a:rPr lang="vi-VN" sz="3200" dirty="0">
                <a:solidFill>
                  <a:srgbClr val="0070C0"/>
                </a:solidFill>
                <a:latin typeface="+mj-lt"/>
              </a:rPr>
              <a:t> Chiếc cặp sách màu xanh da trời trông thật mát mắt.</a:t>
            </a:r>
          </a:p>
          <a:p>
            <a:r>
              <a:rPr lang="vi-VN" sz="3200" dirty="0">
                <a:solidFill>
                  <a:srgbClr val="0070C0"/>
                </a:solidFill>
                <a:latin typeface="+mj-lt"/>
              </a:rPr>
              <a:t>- Viết câu tả hình dáng, kích thước</a:t>
            </a:r>
          </a:p>
          <a:p>
            <a:r>
              <a:rPr lang="vi-VN" sz="3200" dirty="0">
                <a:solidFill>
                  <a:srgbClr val="FF0000"/>
                </a:solidFill>
                <a:latin typeface="+mj-lt"/>
              </a:rPr>
              <a:t>Mẫu:</a:t>
            </a:r>
            <a:r>
              <a:rPr lang="vi-VN" sz="3200" dirty="0">
                <a:solidFill>
                  <a:srgbClr val="0070C0"/>
                </a:solidFill>
                <a:latin typeface="+mj-lt"/>
              </a:rPr>
              <a:t> Quai cặp to bản, hơi cong cong để khi xách không bị đau tay.</a:t>
            </a:r>
          </a:p>
          <a:p>
            <a:r>
              <a:rPr lang="vi-VN" sz="3200" dirty="0">
                <a:solidFill>
                  <a:srgbClr val="0070C0"/>
                </a:solidFill>
                <a:latin typeface="+mj-lt"/>
              </a:rPr>
              <a:t>- Viết câu tả hoạt động, công dụng</a:t>
            </a:r>
          </a:p>
          <a:p>
            <a:r>
              <a:rPr lang="vi-VN" sz="3200" dirty="0">
                <a:solidFill>
                  <a:srgbClr val="FF0000"/>
                </a:solidFill>
                <a:latin typeface="+mj-lt"/>
              </a:rPr>
              <a:t>Mẫu:</a:t>
            </a:r>
            <a:r>
              <a:rPr lang="vi-VN" sz="3200" dirty="0">
                <a:solidFill>
                  <a:srgbClr val="0070C0"/>
                </a:solidFill>
                <a:latin typeface="+mj-lt"/>
              </a:rPr>
              <a:t> Mỗi khi đóng, mở nắp cặp, tiếng “tách tách” của ổ khoá nghe thật vui tai.</a:t>
            </a:r>
          </a:p>
          <a:p>
            <a:endParaRPr lang="en-US" sz="3200" dirty="0">
              <a:solidFill>
                <a:srgbClr val="0070C0"/>
              </a:solidFill>
              <a:latin typeface="+mj-lt"/>
            </a:endParaRPr>
          </a:p>
        </p:txBody>
      </p:sp>
    </p:spTree>
    <p:extLst>
      <p:ext uri="{BB962C8B-B14F-4D97-AF65-F5344CB8AC3E}">
        <p14:creationId xmlns:p14="http://schemas.microsoft.com/office/powerpoint/2010/main" val="20034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9982200" cy="4524315"/>
          </a:xfrm>
          <a:prstGeom prst="rect">
            <a:avLst/>
          </a:prstGeom>
          <a:noFill/>
        </p:spPr>
        <p:txBody>
          <a:bodyPr wrap="square" rtlCol="0">
            <a:spAutoFit/>
          </a:bodyPr>
          <a:lstStyle/>
          <a:p>
            <a:r>
              <a:rPr lang="vi-VN" sz="4800" dirty="0">
                <a:solidFill>
                  <a:srgbClr val="0070C0"/>
                </a:solidFill>
                <a:latin typeface="+mj-lt"/>
              </a:rPr>
              <a:t>Quyển sách ghi bài ô li của em trông rất xinh xắn. Bìa sách có màu đỏ cùng một vài hoạ tiết bông hoa, trông thật sặc sỡ! Sách bản to nên trông không khác gì cỡ sách giáo khoa. Nhờ sách ô li, em viết dễ dàng và khoa học hơn rất nhiều!</a:t>
            </a:r>
            <a:endParaRPr lang="en-US" sz="4800" dirty="0">
              <a:solidFill>
                <a:srgbClr val="0070C0"/>
              </a:solidFill>
              <a:latin typeface="+mj-lt"/>
            </a:endParaRPr>
          </a:p>
        </p:txBody>
      </p:sp>
    </p:spTree>
    <p:extLst>
      <p:ext uri="{BB962C8B-B14F-4D97-AF65-F5344CB8AC3E}">
        <p14:creationId xmlns:p14="http://schemas.microsoft.com/office/powerpoint/2010/main" val="34781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11349389" cy="584775"/>
          </a:xfrm>
          <a:prstGeom prst="rect">
            <a:avLst/>
          </a:prstGeom>
          <a:noFill/>
        </p:spPr>
        <p:txBody>
          <a:bodyPr wrap="none" rtlCol="0">
            <a:spAutoFit/>
          </a:bodyPr>
          <a:lstStyle/>
          <a:p>
            <a:r>
              <a:rPr lang="en-US" sz="3200" b="1" dirty="0" smtClean="0">
                <a:solidFill>
                  <a:srgbClr val="FF0000"/>
                </a:solidFill>
                <a:latin typeface="+mj-lt"/>
              </a:rPr>
              <a:t>3. </a:t>
            </a:r>
            <a:r>
              <a:rPr lang="vi-VN" sz="3200" b="1" dirty="0">
                <a:solidFill>
                  <a:srgbClr val="FF0000"/>
                </a:solidFill>
                <a:latin typeface="+mj-lt"/>
              </a:rPr>
              <a:t>Chia sẻ đoạn văn của em với bạn, chỉnh sửa và bổ sung ý hay.</a:t>
            </a:r>
            <a:endParaRPr lang="en-US" sz="3200" b="1" dirty="0">
              <a:solidFill>
                <a:srgbClr val="FF0000"/>
              </a:solidFill>
              <a:latin typeface="+mj-lt"/>
            </a:endParaRPr>
          </a:p>
        </p:txBody>
      </p:sp>
    </p:spTree>
    <p:extLst>
      <p:ext uri="{BB962C8B-B14F-4D97-AF65-F5344CB8AC3E}">
        <p14:creationId xmlns:p14="http://schemas.microsoft.com/office/powerpoint/2010/main" val="220586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643152"/>
            <a:ext cx="8087470" cy="1862048"/>
          </a:xfrm>
          <a:prstGeom prst="rect">
            <a:avLst/>
          </a:prstGeom>
          <a:noFill/>
        </p:spPr>
        <p:txBody>
          <a:bodyPr wrap="none" rtlCol="0">
            <a:spAutoFit/>
          </a:bodyPr>
          <a:lstStyle/>
          <a:p>
            <a:r>
              <a:rPr lang="en-US" sz="11500" b="1" dirty="0" smtClean="0">
                <a:solidFill>
                  <a:srgbClr val="FF0000"/>
                </a:solidFill>
                <a:latin typeface="+mj-lt"/>
              </a:rPr>
              <a:t>VẬN DỤNG</a:t>
            </a:r>
            <a:endParaRPr lang="en-US" sz="11500" b="1" dirty="0">
              <a:solidFill>
                <a:srgbClr val="FF0000"/>
              </a:solidFill>
              <a:latin typeface="+mj-lt"/>
            </a:endParaRPr>
          </a:p>
        </p:txBody>
      </p:sp>
    </p:spTree>
    <p:extLst>
      <p:ext uri="{BB962C8B-B14F-4D97-AF65-F5344CB8AC3E}">
        <p14:creationId xmlns:p14="http://schemas.microsoft.com/office/powerpoint/2010/main" val="233311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uyện tập trang 88, 89 Tiếng Việt lớp 3 Tập 1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56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238"/>
            <a:ext cx="5867400" cy="3970318"/>
          </a:xfrm>
          <a:prstGeom prst="rect">
            <a:avLst/>
          </a:prstGeom>
          <a:noFill/>
        </p:spPr>
        <p:txBody>
          <a:bodyPr wrap="square" rtlCol="0">
            <a:spAutoFit/>
          </a:bodyPr>
          <a:lstStyle/>
          <a:p>
            <a:r>
              <a:rPr lang="vi-VN" sz="2800" dirty="0" smtClean="0">
                <a:solidFill>
                  <a:srgbClr val="0070C0"/>
                </a:solidFill>
                <a:latin typeface="+mj-lt"/>
              </a:rPr>
              <a:t>Cuộc </a:t>
            </a:r>
            <a:r>
              <a:rPr lang="vi-VN" sz="2800" dirty="0">
                <a:solidFill>
                  <a:srgbClr val="0070C0"/>
                </a:solidFill>
                <a:latin typeface="+mj-lt"/>
              </a:rPr>
              <a:t>đời mẹ làm sao kể hết</a:t>
            </a:r>
          </a:p>
          <a:p>
            <a:r>
              <a:rPr lang="vi-VN" sz="2800" dirty="0">
                <a:solidFill>
                  <a:srgbClr val="0070C0"/>
                </a:solidFill>
                <a:latin typeface="+mj-lt"/>
              </a:rPr>
              <a:t>Những tháng ngày mỏi mệt buồn trông</a:t>
            </a:r>
          </a:p>
          <a:p>
            <a:r>
              <a:rPr lang="vi-VN" sz="2800" dirty="0">
                <a:solidFill>
                  <a:srgbClr val="0070C0"/>
                </a:solidFill>
                <a:latin typeface="+mj-lt"/>
              </a:rPr>
              <a:t>Mẹ yêu vất vả trên đồng</a:t>
            </a:r>
          </a:p>
          <a:p>
            <a:r>
              <a:rPr lang="vi-VN" sz="2800" dirty="0">
                <a:solidFill>
                  <a:srgbClr val="0070C0"/>
                </a:solidFill>
                <a:latin typeface="+mj-lt"/>
              </a:rPr>
              <a:t>Mồ hôi đổ xuống để bông lúa vàng</a:t>
            </a:r>
          </a:p>
          <a:p>
            <a:r>
              <a:rPr lang="vi-VN" sz="2800" dirty="0">
                <a:solidFill>
                  <a:srgbClr val="0070C0"/>
                </a:solidFill>
                <a:latin typeface="+mj-lt"/>
              </a:rPr>
              <a:t>Quê nhà ấy nặng mang tình nghĩa</a:t>
            </a:r>
          </a:p>
          <a:p>
            <a:r>
              <a:rPr lang="vi-VN" sz="2800" dirty="0">
                <a:solidFill>
                  <a:srgbClr val="0070C0"/>
                </a:solidFill>
                <a:latin typeface="+mj-lt"/>
              </a:rPr>
              <a:t>Nỗi nhớ mong về phía con khờ</a:t>
            </a:r>
          </a:p>
          <a:p>
            <a:r>
              <a:rPr lang="vi-VN" sz="2800" dirty="0">
                <a:solidFill>
                  <a:srgbClr val="0070C0"/>
                </a:solidFill>
                <a:latin typeface="+mj-lt"/>
              </a:rPr>
              <a:t>Một lời ru tiếng ầu ơ</a:t>
            </a:r>
          </a:p>
          <a:p>
            <a:r>
              <a:rPr lang="vi-VN" sz="2800" dirty="0">
                <a:solidFill>
                  <a:srgbClr val="0070C0"/>
                </a:solidFill>
                <a:latin typeface="+mj-lt"/>
              </a:rPr>
              <a:t>Thương người mẹ đã mong chờ đợi con</a:t>
            </a:r>
          </a:p>
          <a:p>
            <a:endParaRPr lang="en-US" sz="2800" dirty="0">
              <a:solidFill>
                <a:srgbClr val="0070C0"/>
              </a:solidFill>
              <a:latin typeface="+mj-lt"/>
            </a:endParaRPr>
          </a:p>
        </p:txBody>
      </p:sp>
      <p:sp>
        <p:nvSpPr>
          <p:cNvPr id="3" name="TextBox 2"/>
          <p:cNvSpPr txBox="1"/>
          <p:nvPr/>
        </p:nvSpPr>
        <p:spPr>
          <a:xfrm>
            <a:off x="3886200" y="228600"/>
            <a:ext cx="3632726" cy="1323439"/>
          </a:xfrm>
          <a:prstGeom prst="rect">
            <a:avLst/>
          </a:prstGeom>
          <a:noFill/>
        </p:spPr>
        <p:txBody>
          <a:bodyPr wrap="none" rtlCol="0">
            <a:spAutoFit/>
          </a:bodyPr>
          <a:lstStyle/>
          <a:p>
            <a:r>
              <a:rPr lang="vi-VN" sz="4000" dirty="0">
                <a:solidFill>
                  <a:srgbClr val="FF0000"/>
                </a:solidFill>
                <a:latin typeface="+mj-lt"/>
              </a:rPr>
              <a:t>Bài thơ: </a:t>
            </a:r>
            <a:r>
              <a:rPr lang="vi-VN" sz="4000" i="1" dirty="0">
                <a:solidFill>
                  <a:srgbClr val="FF0000"/>
                </a:solidFill>
                <a:latin typeface="+mj-lt"/>
              </a:rPr>
              <a:t>Tình mẹ</a:t>
            </a:r>
            <a:endParaRPr lang="vi-VN" sz="4000" dirty="0">
              <a:solidFill>
                <a:srgbClr val="FF0000"/>
              </a:solidFill>
              <a:latin typeface="+mj-lt"/>
            </a:endParaRPr>
          </a:p>
          <a:p>
            <a:endParaRPr lang="en-US" sz="4000" dirty="0">
              <a:solidFill>
                <a:srgbClr val="FF0000"/>
              </a:solidFill>
              <a:latin typeface="+mj-lt"/>
            </a:endParaRPr>
          </a:p>
        </p:txBody>
      </p:sp>
      <p:sp>
        <p:nvSpPr>
          <p:cNvPr id="4" name="TextBox 3"/>
          <p:cNvSpPr txBox="1"/>
          <p:nvPr/>
        </p:nvSpPr>
        <p:spPr>
          <a:xfrm>
            <a:off x="6394976" y="1524238"/>
            <a:ext cx="5994926" cy="3539430"/>
          </a:xfrm>
          <a:prstGeom prst="rect">
            <a:avLst/>
          </a:prstGeom>
          <a:noFill/>
        </p:spPr>
        <p:txBody>
          <a:bodyPr wrap="square" rtlCol="0">
            <a:spAutoFit/>
          </a:bodyPr>
          <a:lstStyle/>
          <a:p>
            <a:r>
              <a:rPr lang="vi-VN" sz="2800" dirty="0">
                <a:solidFill>
                  <a:srgbClr val="0070C0"/>
                </a:solidFill>
                <a:latin typeface="+mj-lt"/>
              </a:rPr>
              <a:t>Trời giữa hạ lối mòn vai gánh</a:t>
            </a:r>
          </a:p>
          <a:p>
            <a:r>
              <a:rPr lang="vi-VN" sz="2800" dirty="0">
                <a:solidFill>
                  <a:srgbClr val="0070C0"/>
                </a:solidFill>
                <a:latin typeface="+mj-lt"/>
              </a:rPr>
              <a:t>Tiết thu vàng cũng chạnh lòng thương</a:t>
            </a:r>
          </a:p>
          <a:p>
            <a:r>
              <a:rPr lang="vi-VN" sz="2800" dirty="0">
                <a:solidFill>
                  <a:srgbClr val="0070C0"/>
                </a:solidFill>
                <a:latin typeface="+mj-lt"/>
              </a:rPr>
              <a:t>Gầy vai tóc bạc trăm đường</a:t>
            </a:r>
          </a:p>
          <a:p>
            <a:r>
              <a:rPr lang="vi-VN" sz="2800" dirty="0">
                <a:solidFill>
                  <a:srgbClr val="0070C0"/>
                </a:solidFill>
                <a:latin typeface="+mj-lt"/>
              </a:rPr>
              <a:t>Lập đông còn đó giọt sương trắng màu</a:t>
            </a:r>
          </a:p>
          <a:p>
            <a:r>
              <a:rPr lang="vi-VN" sz="2800" dirty="0">
                <a:solidFill>
                  <a:srgbClr val="0070C0"/>
                </a:solidFill>
                <a:latin typeface="+mj-lt"/>
              </a:rPr>
              <a:t>Tình mẹ đó ngàn sau nhớ mãi</a:t>
            </a:r>
          </a:p>
          <a:p>
            <a:r>
              <a:rPr lang="vi-VN" sz="2800" dirty="0">
                <a:solidFill>
                  <a:srgbClr val="0070C0"/>
                </a:solidFill>
                <a:latin typeface="+mj-lt"/>
              </a:rPr>
              <a:t>Gió xuân về ấm lại đời con</a:t>
            </a:r>
          </a:p>
          <a:p>
            <a:r>
              <a:rPr lang="vi-VN" sz="2800" dirty="0">
                <a:solidFill>
                  <a:srgbClr val="0070C0"/>
                </a:solidFill>
                <a:latin typeface="+mj-lt"/>
              </a:rPr>
              <a:t>Dù cho biển cạn núi mòn</a:t>
            </a:r>
          </a:p>
          <a:p>
            <a:r>
              <a:rPr lang="vi-VN" sz="2800" dirty="0">
                <a:solidFill>
                  <a:srgbClr val="0070C0"/>
                </a:solidFill>
                <a:latin typeface="+mj-lt"/>
              </a:rPr>
              <a:t>Nghĩa ân của mẹ mãi son cuộc đời.</a:t>
            </a:r>
          </a:p>
        </p:txBody>
      </p:sp>
    </p:spTree>
    <p:extLst>
      <p:ext uri="{BB962C8B-B14F-4D97-AF65-F5344CB8AC3E}">
        <p14:creationId xmlns:p14="http://schemas.microsoft.com/office/powerpoint/2010/main" val="91534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2209800" y="13"/>
            <a:ext cx="77724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18" rIns="91400" bIns="4571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en-US" altLang="en-US" sz="3600" b="0" i="0" u="sng" strike="noStrike" kern="1200" cap="none" spc="0" normalizeH="0" baseline="0" noProof="0">
                <a:ln>
                  <a:noFill/>
                </a:ln>
                <a:solidFill>
                  <a:srgbClr val="ED7D31"/>
                </a:solidFill>
                <a:effectLst/>
                <a:uLnTx/>
                <a:uFillTx/>
                <a:latin typeface="Arial" panose="020B0604020202020204" pitchFamily="34" charset="0"/>
                <a:ea typeface="+mn-ea"/>
                <a:cs typeface="Arial" panose="020B0604020202020204" pitchFamily="34" charset="0"/>
              </a:rPr>
              <a:t>Tự nhiên và Xã hội:</a:t>
            </a:r>
            <a:r>
              <a:rPr kumimoji="0" lang="en-US" altLang="en-US" sz="3600" b="0" i="0" u="sng" strike="noStrike" kern="1200" cap="none" spc="0" normalizeH="0" baseline="0" noProof="0">
                <a:ln>
                  <a:noFill/>
                </a:ln>
                <a:solidFill>
                  <a:srgbClr val="00990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en-US" altLang="en-US" sz="3600" b="0"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LOÀI VẬT SỐNG Ở ĐÂU ?</a:t>
            </a:r>
          </a:p>
        </p:txBody>
      </p:sp>
      <p:sp>
        <p:nvSpPr>
          <p:cNvPr id="425991" name="Text Box 7"/>
          <p:cNvSpPr txBox="1">
            <a:spLocks noChangeArrowheads="1"/>
          </p:cNvSpPr>
          <p:nvPr/>
        </p:nvSpPr>
        <p:spPr bwMode="auto">
          <a:xfrm>
            <a:off x="1600200" y="1460538"/>
            <a:ext cx="9067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18" rIns="91400" bIns="4571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Con gì nhảy nhót leo trèo</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Mình đầy lông lá, nhăn nheo làm trò?</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en-US" sz="4000" b="1"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endParaRPr>
          </a:p>
        </p:txBody>
      </p:sp>
      <p:pic>
        <p:nvPicPr>
          <p:cNvPr id="425993" name="Picture 9" descr="30svp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488" y="2895600"/>
            <a:ext cx="5029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rstc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5"/>
          <p:cNvSpPr>
            <a:spLocks noChangeArrowheads="1" noChangeShapeType="1" noTextEdit="1"/>
          </p:cNvSpPr>
          <p:nvPr/>
        </p:nvSpPr>
        <p:spPr bwMode="auto">
          <a:xfrm>
            <a:off x="1905000" y="533400"/>
            <a:ext cx="7848600" cy="6629400"/>
          </a:xfrm>
          <a:prstGeom prst="rect">
            <a:avLst/>
          </a:prstGeom>
        </p:spPr>
        <p:txBody>
          <a:bodyPr spcFirstLastPara="1" wrap="none" lIns="91400" tIns="45718" rIns="91400" bIns="45718" fromWordArt="1">
            <a:prstTxWarp prst="textArchUp">
              <a:avLst>
                <a:gd name="adj" fmla="val 9612722"/>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pt-BR" sz="3600" b="0" i="0" u="none" strike="noStrike" kern="10" cap="none" spc="0" normalizeH="0" baseline="0" noProof="0" dirty="0">
                <a:ln w="9525">
                  <a:solidFill>
                    <a:srgbClr val="000000"/>
                  </a:solidFill>
                  <a:round/>
                  <a:headEnd/>
                  <a:tailEnd/>
                </a:ln>
                <a:solidFill>
                  <a:srgbClr val="FF0000"/>
                </a:solidFill>
                <a:effectLst/>
                <a:uLnTx/>
                <a:uFillTx/>
                <a:latin typeface="Arial" charset="0"/>
                <a:ea typeface="+mn-ea"/>
                <a:cs typeface="Times New Roman" pitchFamily="18" charset="0"/>
              </a:rPr>
              <a:t>Chúc các em </a:t>
            </a:r>
            <a:r>
              <a:rPr kumimoji="0" lang="pt-BR" sz="3600" b="0" i="0" u="none" strike="noStrike" kern="10" cap="none" spc="0" normalizeH="0" baseline="0" noProof="0" dirty="0" smtClean="0">
                <a:ln w="9525">
                  <a:solidFill>
                    <a:srgbClr val="000000"/>
                  </a:solidFill>
                  <a:round/>
                  <a:headEnd/>
                  <a:tailEnd/>
                </a:ln>
                <a:solidFill>
                  <a:srgbClr val="FF0000"/>
                </a:solidFill>
                <a:effectLst/>
                <a:uLnTx/>
                <a:uFillTx/>
                <a:latin typeface="Arial" charset="0"/>
                <a:ea typeface="+mn-ea"/>
                <a:cs typeface="Times New Roman" pitchFamily="18" charset="0"/>
              </a:rPr>
              <a:t>chăm ngoan học giỏi</a:t>
            </a:r>
            <a:r>
              <a:rPr kumimoji="0" lang="pt-BR" sz="3600" b="0" i="0" u="none" strike="noStrike" kern="10" cap="none" spc="0" normalizeH="0" baseline="0" noProof="0" dirty="0" smtClean="0">
                <a:ln w="9525">
                  <a:solidFill>
                    <a:srgbClr val="000000"/>
                  </a:solidFill>
                  <a:round/>
                  <a:headEnd/>
                  <a:tailEnd/>
                </a:ln>
                <a:solidFill>
                  <a:srgbClr val="FF0000"/>
                </a:solidFill>
                <a:effectLst/>
                <a:uLnTx/>
                <a:uFillTx/>
                <a:latin typeface=".VnTime"/>
                <a:ea typeface="+mn-ea"/>
                <a:cs typeface="+mn-cs"/>
              </a:rPr>
              <a:t>!</a:t>
            </a:r>
            <a:endParaRPr kumimoji="0" lang="en-US" sz="3600" b="0" i="0" u="none" strike="noStrike" kern="10" cap="none" spc="0" normalizeH="0" baseline="0" noProof="0" dirty="0">
              <a:ln w="9525">
                <a:solidFill>
                  <a:srgbClr val="000000"/>
                </a:solidFill>
                <a:round/>
                <a:headEnd/>
                <a:tailEnd/>
              </a:ln>
              <a:solidFill>
                <a:srgbClr val="FF0000"/>
              </a:solidFill>
              <a:effectLst/>
              <a:uLnTx/>
              <a:uFillTx/>
              <a:latin typeface=".VnTime"/>
              <a:ea typeface="+mn-ea"/>
              <a:cs typeface="+mn-cs"/>
            </a:endParaRPr>
          </a:p>
        </p:txBody>
      </p:sp>
    </p:spTree>
    <p:extLst>
      <p:ext uri="{BB962C8B-B14F-4D97-AF65-F5344CB8AC3E}">
        <p14:creationId xmlns:p14="http://schemas.microsoft.com/office/powerpoint/2010/main" val="16946734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25991"/>
                                        </p:tgtEl>
                                        <p:attrNameLst>
                                          <p:attrName>style.visibility</p:attrName>
                                        </p:attrNameLst>
                                      </p:cBhvr>
                                      <p:to>
                                        <p:strVal val="visible"/>
                                      </p:to>
                                    </p:set>
                                    <p:animEffect transition="in" filter="wheel(4)">
                                      <p:cBhvr>
                                        <p:cTn id="7" dur="2000"/>
                                        <p:tgtEl>
                                          <p:spTgt spid="425991"/>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425993"/>
                                        </p:tgtEl>
                                        <p:attrNameLst>
                                          <p:attrName>style.visibility</p:attrName>
                                        </p:attrNameLst>
                                      </p:cBhvr>
                                      <p:to>
                                        <p:strVal val="visible"/>
                                      </p:to>
                                    </p:set>
                                    <p:anim calcmode="lin" valueType="num">
                                      <p:cBhvr>
                                        <p:cTn id="10" dur="1000" fill="hold"/>
                                        <p:tgtEl>
                                          <p:spTgt spid="425993"/>
                                        </p:tgtEl>
                                        <p:attrNameLst>
                                          <p:attrName>ppt_w</p:attrName>
                                        </p:attrNameLst>
                                      </p:cBhvr>
                                      <p:tavLst>
                                        <p:tav tm="0">
                                          <p:val>
                                            <p:fltVal val="0"/>
                                          </p:val>
                                        </p:tav>
                                        <p:tav tm="100000">
                                          <p:val>
                                            <p:strVal val="#ppt_w"/>
                                          </p:val>
                                        </p:tav>
                                      </p:tavLst>
                                    </p:anim>
                                    <p:anim calcmode="lin" valueType="num">
                                      <p:cBhvr>
                                        <p:cTn id="11" dur="1000" fill="hold"/>
                                        <p:tgtEl>
                                          <p:spTgt spid="425993"/>
                                        </p:tgtEl>
                                        <p:attrNameLst>
                                          <p:attrName>ppt_h</p:attrName>
                                        </p:attrNameLst>
                                      </p:cBhvr>
                                      <p:tavLst>
                                        <p:tav tm="0">
                                          <p:val>
                                            <p:fltVal val="0"/>
                                          </p:val>
                                        </p:tav>
                                        <p:tav tm="100000">
                                          <p:val>
                                            <p:strVal val="#ppt_h"/>
                                          </p:val>
                                        </p:tav>
                                      </p:tavLst>
                                    </p:anim>
                                    <p:anim calcmode="lin" valueType="num">
                                      <p:cBhvr>
                                        <p:cTn id="12" dur="1000" fill="hold"/>
                                        <p:tgtEl>
                                          <p:spTgt spid="425993"/>
                                        </p:tgtEl>
                                        <p:attrNameLst>
                                          <p:attrName>style.rotation</p:attrName>
                                        </p:attrNameLst>
                                      </p:cBhvr>
                                      <p:tavLst>
                                        <p:tav tm="0">
                                          <p:val>
                                            <p:fltVal val="90"/>
                                          </p:val>
                                        </p:tav>
                                        <p:tav tm="100000">
                                          <p:val>
                                            <p:fltVal val="0"/>
                                          </p:val>
                                        </p:tav>
                                      </p:tavLst>
                                    </p:anim>
                                    <p:animEffect transition="in" filter="fade">
                                      <p:cBhvr>
                                        <p:cTn id="13" dur="1000"/>
                                        <p:tgtEl>
                                          <p:spTgt spid="425993"/>
                                        </p:tgtEl>
                                      </p:cBhvr>
                                    </p:animEffect>
                                  </p:childTnLst>
                                </p:cTn>
                              </p:par>
                              <p:par>
                                <p:cTn id="14" presetID="21"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10405" y="606115"/>
            <a:ext cx="5943600" cy="10826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smtClean="0">
                <a:solidFill>
                  <a:srgbClr val="FF0000"/>
                </a:solidFill>
              </a:rPr>
              <a:t>LUYỆN TẬP</a:t>
            </a:r>
            <a:endParaRPr lang="en-US" sz="7200" b="1" dirty="0">
              <a:solidFill>
                <a:srgbClr val="FF0000"/>
              </a:solidFill>
            </a:endParaRPr>
          </a:p>
        </p:txBody>
      </p:sp>
      <p:pic>
        <p:nvPicPr>
          <p:cNvPr id="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331879" y="-299682"/>
            <a:ext cx="2220345" cy="284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716606" y="-184784"/>
            <a:ext cx="2228365" cy="266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p:cNvSpPr txBox="1">
            <a:spLocks noChangeArrowheads="1"/>
          </p:cNvSpPr>
          <p:nvPr/>
        </p:nvSpPr>
        <p:spPr bwMode="auto">
          <a:xfrm>
            <a:off x="537590" y="1796628"/>
            <a:ext cx="11009735" cy="73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Bef>
                <a:spcPts val="1348"/>
              </a:spcBef>
              <a:spcAft>
                <a:spcPct val="0"/>
              </a:spcAft>
              <a:defRPr/>
            </a:pPr>
            <a:r>
              <a:rPr lang="en-US" sz="4045"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TỪ NGỮ CHỈ ĐẶC ĐIỂM; CÂU KHIẾN</a:t>
            </a:r>
            <a:endParaRPr lang="en-US" sz="4045"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6632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81000" y="1219200"/>
            <a:ext cx="11356635" cy="707886"/>
          </a:xfrm>
          <a:prstGeom prst="rect">
            <a:avLst/>
          </a:prstGeom>
          <a:noFill/>
        </p:spPr>
        <p:txBody>
          <a:bodyPr wrap="none" rtlCol="0">
            <a:spAutoFit/>
          </a:bodyPr>
          <a:lstStyle/>
          <a:p>
            <a:r>
              <a:rPr lang="en-US" sz="4000" b="1" dirty="0" smtClean="0">
                <a:solidFill>
                  <a:srgbClr val="FF0000"/>
                </a:solidFill>
                <a:latin typeface="+mj-lt"/>
              </a:rPr>
              <a:t>1. </a:t>
            </a:r>
            <a:r>
              <a:rPr lang="en-US" sz="4000" b="1" dirty="0" err="1" smtClean="0">
                <a:solidFill>
                  <a:srgbClr val="FF0000"/>
                </a:solidFill>
                <a:latin typeface="+mj-lt"/>
              </a:rPr>
              <a:t>Tìm</a:t>
            </a:r>
            <a:r>
              <a:rPr lang="en-US" sz="4000" b="1" dirty="0" smtClean="0">
                <a:solidFill>
                  <a:srgbClr val="FF0000"/>
                </a:solidFill>
                <a:latin typeface="+mj-lt"/>
              </a:rPr>
              <a:t> </a:t>
            </a:r>
            <a:r>
              <a:rPr lang="en-US" sz="4000" b="1" dirty="0" err="1" smtClean="0">
                <a:solidFill>
                  <a:srgbClr val="FF0000"/>
                </a:solidFill>
                <a:latin typeface="+mj-lt"/>
              </a:rPr>
              <a:t>từ</a:t>
            </a:r>
            <a:r>
              <a:rPr lang="en-US" sz="4000" b="1" dirty="0" smtClean="0">
                <a:solidFill>
                  <a:srgbClr val="FF0000"/>
                </a:solidFill>
                <a:latin typeface="+mj-lt"/>
              </a:rPr>
              <a:t> </a:t>
            </a:r>
            <a:r>
              <a:rPr lang="en-US" sz="4000" b="1" dirty="0" err="1" smtClean="0">
                <a:solidFill>
                  <a:srgbClr val="FF0000"/>
                </a:solidFill>
                <a:latin typeface="+mj-lt"/>
              </a:rPr>
              <a:t>chỉ</a:t>
            </a:r>
            <a:r>
              <a:rPr lang="en-US" sz="4000" b="1" dirty="0" smtClean="0">
                <a:solidFill>
                  <a:srgbClr val="FF0000"/>
                </a:solidFill>
                <a:latin typeface="+mj-lt"/>
              </a:rPr>
              <a:t> </a:t>
            </a:r>
            <a:r>
              <a:rPr lang="en-US" sz="4000" b="1" dirty="0" err="1" smtClean="0">
                <a:solidFill>
                  <a:srgbClr val="FF0000"/>
                </a:solidFill>
                <a:latin typeface="+mj-lt"/>
              </a:rPr>
              <a:t>đặc</a:t>
            </a:r>
            <a:r>
              <a:rPr lang="en-US" sz="4000" b="1" dirty="0" smtClean="0">
                <a:solidFill>
                  <a:srgbClr val="FF0000"/>
                </a:solidFill>
                <a:latin typeface="+mj-lt"/>
              </a:rPr>
              <a:t> </a:t>
            </a:r>
            <a:r>
              <a:rPr lang="en-US" sz="4000" b="1" dirty="0" err="1" smtClean="0">
                <a:solidFill>
                  <a:srgbClr val="FF0000"/>
                </a:solidFill>
                <a:latin typeface="+mj-lt"/>
              </a:rPr>
              <a:t>điểm</a:t>
            </a:r>
            <a:r>
              <a:rPr lang="en-US" sz="4000" b="1" dirty="0" smtClean="0">
                <a:solidFill>
                  <a:srgbClr val="FF0000"/>
                </a:solidFill>
                <a:latin typeface="+mj-lt"/>
              </a:rPr>
              <a:t> </a:t>
            </a:r>
            <a:r>
              <a:rPr lang="en-US" sz="4000" b="1" dirty="0" err="1" smtClean="0">
                <a:solidFill>
                  <a:srgbClr val="FF0000"/>
                </a:solidFill>
                <a:latin typeface="+mj-lt"/>
              </a:rPr>
              <a:t>có</a:t>
            </a:r>
            <a:r>
              <a:rPr lang="en-US" sz="4000" b="1" dirty="0" smtClean="0">
                <a:solidFill>
                  <a:srgbClr val="FF0000"/>
                </a:solidFill>
                <a:latin typeface="+mj-lt"/>
              </a:rPr>
              <a:t> </a:t>
            </a:r>
            <a:r>
              <a:rPr lang="en-US" sz="4000" b="1" dirty="0" err="1" smtClean="0">
                <a:solidFill>
                  <a:srgbClr val="FF0000"/>
                </a:solidFill>
                <a:latin typeface="+mj-lt"/>
              </a:rPr>
              <a:t>trong</a:t>
            </a:r>
            <a:r>
              <a:rPr lang="en-US" sz="4000" b="1" dirty="0" smtClean="0">
                <a:solidFill>
                  <a:srgbClr val="FF0000"/>
                </a:solidFill>
                <a:latin typeface="+mj-lt"/>
              </a:rPr>
              <a:t> </a:t>
            </a:r>
            <a:r>
              <a:rPr lang="en-US" sz="4000" b="1" dirty="0" err="1" smtClean="0">
                <a:solidFill>
                  <a:srgbClr val="FF0000"/>
                </a:solidFill>
                <a:latin typeface="+mj-lt"/>
              </a:rPr>
              <a:t>đoạn</a:t>
            </a:r>
            <a:r>
              <a:rPr lang="en-US" sz="4000" b="1" dirty="0" smtClean="0">
                <a:solidFill>
                  <a:srgbClr val="FF0000"/>
                </a:solidFill>
                <a:latin typeface="+mj-lt"/>
              </a:rPr>
              <a:t> </a:t>
            </a:r>
            <a:r>
              <a:rPr lang="en-US" sz="4000" b="1" dirty="0" err="1" smtClean="0">
                <a:solidFill>
                  <a:srgbClr val="FF0000"/>
                </a:solidFill>
                <a:latin typeface="+mj-lt"/>
              </a:rPr>
              <a:t>thơ</a:t>
            </a:r>
            <a:r>
              <a:rPr lang="en-US" sz="4000" b="1" dirty="0" smtClean="0">
                <a:solidFill>
                  <a:srgbClr val="FF0000"/>
                </a:solidFill>
                <a:latin typeface="+mj-lt"/>
              </a:rPr>
              <a:t> </a:t>
            </a:r>
            <a:r>
              <a:rPr lang="en-US" sz="4000" b="1" dirty="0" err="1" smtClean="0">
                <a:solidFill>
                  <a:srgbClr val="FF0000"/>
                </a:solidFill>
                <a:latin typeface="+mj-lt"/>
              </a:rPr>
              <a:t>dưới</a:t>
            </a:r>
            <a:r>
              <a:rPr lang="en-US" sz="4000" b="1" dirty="0" smtClean="0">
                <a:solidFill>
                  <a:srgbClr val="FF0000"/>
                </a:solidFill>
                <a:latin typeface="+mj-lt"/>
              </a:rPr>
              <a:t> </a:t>
            </a:r>
            <a:r>
              <a:rPr lang="en-US" sz="4000" b="1" dirty="0" err="1" smtClean="0">
                <a:solidFill>
                  <a:srgbClr val="FF0000"/>
                </a:solidFill>
                <a:latin typeface="+mj-lt"/>
              </a:rPr>
              <a:t>đây</a:t>
            </a:r>
            <a:r>
              <a:rPr lang="en-US" sz="4000" b="1" dirty="0" smtClean="0">
                <a:solidFill>
                  <a:srgbClr val="FF0000"/>
                </a:solidFill>
                <a:latin typeface="+mj-lt"/>
              </a:rPr>
              <a:t>:</a:t>
            </a:r>
            <a:endParaRPr lang="en-US" sz="4000" b="1" dirty="0">
              <a:solidFill>
                <a:srgbClr val="FF0000"/>
              </a:solidFill>
              <a:latin typeface="+mj-lt"/>
            </a:endParaRPr>
          </a:p>
        </p:txBody>
      </p:sp>
      <p:sp>
        <p:nvSpPr>
          <p:cNvPr id="19" name="TextBox 18"/>
          <p:cNvSpPr txBox="1"/>
          <p:nvPr/>
        </p:nvSpPr>
        <p:spPr>
          <a:xfrm>
            <a:off x="997370" y="2516786"/>
            <a:ext cx="4355680" cy="1815882"/>
          </a:xfrm>
          <a:prstGeom prst="rect">
            <a:avLst/>
          </a:prstGeom>
          <a:noFill/>
        </p:spPr>
        <p:txBody>
          <a:bodyPr wrap="none" rtlCol="0">
            <a:spAutoFit/>
          </a:bodyPr>
          <a:lstStyle/>
          <a:p>
            <a:r>
              <a:rPr lang="en-US" sz="2800" dirty="0" err="1" smtClean="0">
                <a:latin typeface="+mj-lt"/>
              </a:rPr>
              <a:t>Có</a:t>
            </a:r>
            <a:r>
              <a:rPr lang="en-US" sz="2800" dirty="0" smtClean="0">
                <a:latin typeface="+mj-lt"/>
              </a:rPr>
              <a:t> </a:t>
            </a:r>
            <a:r>
              <a:rPr lang="en-US" sz="2800" dirty="0" err="1" smtClean="0">
                <a:latin typeface="+mj-lt"/>
              </a:rPr>
              <a:t>một</a:t>
            </a:r>
            <a:r>
              <a:rPr lang="en-US" sz="2800" dirty="0" smtClean="0">
                <a:latin typeface="+mj-lt"/>
              </a:rPr>
              <a:t> </a:t>
            </a:r>
            <a:r>
              <a:rPr lang="en-US" sz="2800" dirty="0" err="1" smtClean="0">
                <a:latin typeface="+mj-lt"/>
              </a:rPr>
              <a:t>giờ</a:t>
            </a:r>
            <a:r>
              <a:rPr lang="en-US" sz="2800" dirty="0" smtClean="0">
                <a:latin typeface="+mj-lt"/>
              </a:rPr>
              <a:t> </a:t>
            </a:r>
            <a:r>
              <a:rPr lang="en-US" sz="2800" dirty="0" err="1" smtClean="0">
                <a:latin typeface="+mj-lt"/>
              </a:rPr>
              <a:t>Văn</a:t>
            </a:r>
            <a:r>
              <a:rPr lang="en-US" sz="2800" dirty="0" smtClean="0">
                <a:latin typeface="+mj-lt"/>
              </a:rPr>
              <a:t> </a:t>
            </a:r>
            <a:r>
              <a:rPr lang="en-US" sz="2800" dirty="0" err="1" smtClean="0">
                <a:latin typeface="+mj-lt"/>
              </a:rPr>
              <a:t>như</a:t>
            </a:r>
            <a:r>
              <a:rPr lang="en-US" sz="2800" dirty="0" smtClean="0">
                <a:latin typeface="+mj-lt"/>
              </a:rPr>
              <a:t> </a:t>
            </a:r>
            <a:r>
              <a:rPr lang="en-US" sz="2800" dirty="0" err="1" smtClean="0">
                <a:latin typeface="+mj-lt"/>
              </a:rPr>
              <a:t>thế</a:t>
            </a:r>
            <a:endParaRPr lang="en-US" sz="2800" dirty="0" smtClean="0">
              <a:latin typeface="+mj-lt"/>
            </a:endParaRPr>
          </a:p>
          <a:p>
            <a:r>
              <a:rPr lang="en-US" sz="2800" dirty="0" err="1" smtClean="0">
                <a:latin typeface="+mj-lt"/>
              </a:rPr>
              <a:t>Lớp</a:t>
            </a:r>
            <a:r>
              <a:rPr lang="en-US" sz="2800" dirty="0" smtClean="0">
                <a:latin typeface="+mj-lt"/>
              </a:rPr>
              <a:t> </a:t>
            </a:r>
            <a:r>
              <a:rPr lang="en-US" sz="2800" dirty="0" err="1" smtClean="0">
                <a:latin typeface="+mj-lt"/>
              </a:rPr>
              <a:t>em</a:t>
            </a:r>
            <a:r>
              <a:rPr lang="en-US" sz="2800" dirty="0" smtClean="0">
                <a:latin typeface="+mj-lt"/>
              </a:rPr>
              <a:t> </a:t>
            </a:r>
            <a:r>
              <a:rPr lang="en-US" sz="2800" dirty="0" err="1" smtClean="0">
                <a:latin typeface="+mj-lt"/>
              </a:rPr>
              <a:t>im</a:t>
            </a:r>
            <a:r>
              <a:rPr lang="en-US" sz="2800" dirty="0" smtClean="0">
                <a:latin typeface="+mj-lt"/>
              </a:rPr>
              <a:t> </a:t>
            </a:r>
            <a:r>
              <a:rPr lang="en-US" sz="2800" dirty="0" err="1" smtClean="0">
                <a:latin typeface="+mj-lt"/>
              </a:rPr>
              <a:t>phắc</a:t>
            </a:r>
            <a:r>
              <a:rPr lang="en-US" sz="2800" dirty="0" smtClean="0">
                <a:latin typeface="+mj-lt"/>
              </a:rPr>
              <a:t> </a:t>
            </a:r>
            <a:r>
              <a:rPr lang="en-US" sz="2800" dirty="0" err="1" smtClean="0">
                <a:latin typeface="+mj-lt"/>
              </a:rPr>
              <a:t>lặng</a:t>
            </a:r>
            <a:r>
              <a:rPr lang="en-US" sz="2800" dirty="0" smtClean="0">
                <a:latin typeface="+mj-lt"/>
              </a:rPr>
              <a:t> </a:t>
            </a:r>
            <a:r>
              <a:rPr lang="en-US" sz="2800" dirty="0" err="1" smtClean="0">
                <a:latin typeface="+mj-lt"/>
              </a:rPr>
              <a:t>nghe</a:t>
            </a:r>
            <a:endParaRPr lang="en-US" sz="2800" dirty="0" smtClean="0">
              <a:latin typeface="+mj-lt"/>
            </a:endParaRPr>
          </a:p>
          <a:p>
            <a:r>
              <a:rPr lang="en-US" sz="2800" dirty="0" err="1" smtClean="0">
                <a:latin typeface="+mj-lt"/>
              </a:rPr>
              <a:t>Bài</a:t>
            </a:r>
            <a:r>
              <a:rPr lang="en-US" sz="2800" dirty="0" smtClean="0">
                <a:latin typeface="+mj-lt"/>
              </a:rPr>
              <a:t> “</a:t>
            </a:r>
            <a:r>
              <a:rPr lang="en-US" sz="2800" dirty="0" err="1" smtClean="0">
                <a:latin typeface="+mj-lt"/>
              </a:rPr>
              <a:t>Mẹ</a:t>
            </a:r>
            <a:r>
              <a:rPr lang="en-US" sz="2800" dirty="0" smtClean="0">
                <a:latin typeface="+mj-lt"/>
              </a:rPr>
              <a:t> </a:t>
            </a:r>
            <a:r>
              <a:rPr lang="en-US" sz="2800" dirty="0" err="1" smtClean="0">
                <a:latin typeface="+mj-lt"/>
              </a:rPr>
              <a:t>vắng</a:t>
            </a:r>
            <a:r>
              <a:rPr lang="en-US" sz="2800" dirty="0" smtClean="0">
                <a:latin typeface="+mj-lt"/>
              </a:rPr>
              <a:t> </a:t>
            </a:r>
            <a:r>
              <a:rPr lang="en-US" sz="2800" dirty="0" err="1" smtClean="0">
                <a:latin typeface="+mj-lt"/>
              </a:rPr>
              <a:t>nhà</a:t>
            </a:r>
            <a:r>
              <a:rPr lang="en-US" sz="2800" dirty="0" smtClean="0">
                <a:latin typeface="+mj-lt"/>
              </a:rPr>
              <a:t> </a:t>
            </a:r>
            <a:r>
              <a:rPr lang="en-US" sz="2800" dirty="0" err="1" smtClean="0">
                <a:latin typeface="+mj-lt"/>
              </a:rPr>
              <a:t>ngày</a:t>
            </a:r>
            <a:r>
              <a:rPr lang="en-US" sz="2800" dirty="0" smtClean="0">
                <a:latin typeface="+mj-lt"/>
              </a:rPr>
              <a:t> </a:t>
            </a:r>
            <a:r>
              <a:rPr lang="en-US" sz="2800" dirty="0" err="1" smtClean="0">
                <a:latin typeface="+mj-lt"/>
              </a:rPr>
              <a:t>bão</a:t>
            </a:r>
            <a:r>
              <a:rPr lang="en-US" sz="2800" dirty="0" smtClean="0">
                <a:latin typeface="+mj-lt"/>
              </a:rPr>
              <a:t>”</a:t>
            </a:r>
          </a:p>
          <a:p>
            <a:r>
              <a:rPr lang="en-US" sz="2800" dirty="0" err="1" smtClean="0">
                <a:latin typeface="+mj-lt"/>
              </a:rPr>
              <a:t>Cô</a:t>
            </a:r>
            <a:r>
              <a:rPr lang="en-US" sz="2800" dirty="0" smtClean="0">
                <a:latin typeface="+mj-lt"/>
              </a:rPr>
              <a:t> </a:t>
            </a:r>
            <a:r>
              <a:rPr lang="en-US" sz="2800" dirty="0" err="1" smtClean="0">
                <a:latin typeface="+mj-lt"/>
              </a:rPr>
              <a:t>giảng</a:t>
            </a:r>
            <a:r>
              <a:rPr lang="en-US" sz="2800" dirty="0" smtClean="0">
                <a:latin typeface="+mj-lt"/>
              </a:rPr>
              <a:t> </a:t>
            </a:r>
            <a:r>
              <a:rPr lang="en-US" sz="2800" dirty="0" err="1" smtClean="0">
                <a:latin typeface="+mj-lt"/>
              </a:rPr>
              <a:t>miệt</a:t>
            </a:r>
            <a:r>
              <a:rPr lang="en-US" sz="2800" dirty="0" smtClean="0">
                <a:latin typeface="+mj-lt"/>
              </a:rPr>
              <a:t> </a:t>
            </a:r>
            <a:r>
              <a:rPr lang="en-US" sz="2800" dirty="0" err="1" smtClean="0">
                <a:latin typeface="+mj-lt"/>
              </a:rPr>
              <a:t>mài</a:t>
            </a:r>
            <a:r>
              <a:rPr lang="en-US" sz="2800" dirty="0" smtClean="0">
                <a:latin typeface="+mj-lt"/>
              </a:rPr>
              <a:t> say </a:t>
            </a:r>
            <a:r>
              <a:rPr lang="en-US" sz="2800" dirty="0" err="1" smtClean="0">
                <a:latin typeface="+mj-lt"/>
              </a:rPr>
              <a:t>mê</a:t>
            </a:r>
            <a:r>
              <a:rPr lang="en-US" sz="2800" dirty="0" smtClean="0">
                <a:latin typeface="+mj-lt"/>
              </a:rPr>
              <a:t>.</a:t>
            </a:r>
            <a:endParaRPr lang="en-US" sz="2800" dirty="0">
              <a:latin typeface="+mj-lt"/>
            </a:endParaRPr>
          </a:p>
        </p:txBody>
      </p:sp>
      <p:sp>
        <p:nvSpPr>
          <p:cNvPr id="20" name="TextBox 19"/>
          <p:cNvSpPr txBox="1"/>
          <p:nvPr/>
        </p:nvSpPr>
        <p:spPr>
          <a:xfrm>
            <a:off x="6087892" y="2516786"/>
            <a:ext cx="4828566" cy="1815882"/>
          </a:xfrm>
          <a:prstGeom prst="rect">
            <a:avLst/>
          </a:prstGeom>
          <a:noFill/>
        </p:spPr>
        <p:txBody>
          <a:bodyPr wrap="none" rtlCol="0">
            <a:spAutoFit/>
          </a:bodyPr>
          <a:lstStyle/>
          <a:p>
            <a:r>
              <a:rPr lang="en-US" sz="2800" dirty="0" smtClean="0">
                <a:latin typeface="+mj-lt"/>
              </a:rPr>
              <a:t>Ai </a:t>
            </a:r>
            <a:r>
              <a:rPr lang="en-US" sz="2800" dirty="0" err="1" smtClean="0">
                <a:latin typeface="+mj-lt"/>
              </a:rPr>
              <a:t>cũng</a:t>
            </a:r>
            <a:r>
              <a:rPr lang="en-US" sz="2800" dirty="0" smtClean="0">
                <a:latin typeface="+mj-lt"/>
              </a:rPr>
              <a:t> </a:t>
            </a:r>
            <a:r>
              <a:rPr lang="en-US" sz="2800" dirty="0" err="1" smtClean="0">
                <a:latin typeface="+mj-lt"/>
              </a:rPr>
              <a:t>nghĩ</a:t>
            </a:r>
            <a:r>
              <a:rPr lang="en-US" sz="2800" dirty="0" smtClean="0">
                <a:latin typeface="+mj-lt"/>
              </a:rPr>
              <a:t> </a:t>
            </a:r>
            <a:r>
              <a:rPr lang="en-US" sz="2800" dirty="0" err="1" smtClean="0">
                <a:latin typeface="+mj-lt"/>
              </a:rPr>
              <a:t>đến</a:t>
            </a:r>
            <a:r>
              <a:rPr lang="en-US" sz="2800" dirty="0" smtClean="0">
                <a:latin typeface="+mj-lt"/>
              </a:rPr>
              <a:t> </a:t>
            </a:r>
            <a:r>
              <a:rPr lang="en-US" sz="2800" dirty="0" err="1" smtClean="0">
                <a:latin typeface="+mj-lt"/>
              </a:rPr>
              <a:t>mẹ</a:t>
            </a:r>
            <a:r>
              <a:rPr lang="en-US" sz="2800" dirty="0" smtClean="0">
                <a:latin typeface="+mj-lt"/>
              </a:rPr>
              <a:t> </a:t>
            </a:r>
            <a:r>
              <a:rPr lang="en-US" sz="2800" dirty="0" err="1" smtClean="0">
                <a:latin typeface="+mj-lt"/>
              </a:rPr>
              <a:t>mình</a:t>
            </a:r>
            <a:endParaRPr lang="en-US" sz="2800" dirty="0" smtClean="0">
              <a:latin typeface="+mj-lt"/>
            </a:endParaRPr>
          </a:p>
          <a:p>
            <a:r>
              <a:rPr lang="en-US" sz="2800" dirty="0" err="1" smtClean="0">
                <a:latin typeface="+mj-lt"/>
              </a:rPr>
              <a:t>Dịu</a:t>
            </a:r>
            <a:r>
              <a:rPr lang="en-US" sz="2800" dirty="0" smtClean="0">
                <a:latin typeface="+mj-lt"/>
              </a:rPr>
              <a:t> </a:t>
            </a:r>
            <a:r>
              <a:rPr lang="en-US" sz="2800" dirty="0" err="1" smtClean="0">
                <a:latin typeface="+mj-lt"/>
              </a:rPr>
              <a:t>dàng</a:t>
            </a:r>
            <a:r>
              <a:rPr lang="en-US" sz="2800" dirty="0" smtClean="0">
                <a:latin typeface="+mj-lt"/>
              </a:rPr>
              <a:t>, </a:t>
            </a:r>
            <a:r>
              <a:rPr lang="en-US" sz="2800" dirty="0" err="1" smtClean="0">
                <a:latin typeface="+mj-lt"/>
              </a:rPr>
              <a:t>đảm</a:t>
            </a:r>
            <a:r>
              <a:rPr lang="en-US" sz="2800" dirty="0" smtClean="0">
                <a:latin typeface="+mj-lt"/>
              </a:rPr>
              <a:t> </a:t>
            </a:r>
            <a:r>
              <a:rPr lang="en-US" sz="2800" dirty="0" err="1" smtClean="0">
                <a:latin typeface="+mj-lt"/>
              </a:rPr>
              <a:t>đang</a:t>
            </a:r>
            <a:r>
              <a:rPr lang="en-US" sz="2800" dirty="0" smtClean="0">
                <a:latin typeface="+mj-lt"/>
              </a:rPr>
              <a:t>, </a:t>
            </a:r>
            <a:r>
              <a:rPr lang="en-US" sz="2800" dirty="0" err="1" smtClean="0">
                <a:latin typeface="+mj-lt"/>
              </a:rPr>
              <a:t>tần</a:t>
            </a:r>
            <a:r>
              <a:rPr lang="en-US" sz="2800" dirty="0" smtClean="0">
                <a:latin typeface="+mj-lt"/>
              </a:rPr>
              <a:t> </a:t>
            </a:r>
            <a:r>
              <a:rPr lang="en-US" sz="2800" dirty="0" err="1" smtClean="0">
                <a:latin typeface="+mj-lt"/>
              </a:rPr>
              <a:t>tảo</a:t>
            </a:r>
            <a:endParaRPr lang="en-US" sz="2800" dirty="0" smtClean="0">
              <a:latin typeface="+mj-lt"/>
            </a:endParaRPr>
          </a:p>
          <a:p>
            <a:r>
              <a:rPr lang="en-US" sz="2800" dirty="0" smtClean="0">
                <a:latin typeface="+mj-lt"/>
              </a:rPr>
              <a:t>Ai </a:t>
            </a:r>
            <a:r>
              <a:rPr lang="en-US" sz="2800" dirty="0" err="1" smtClean="0">
                <a:latin typeface="+mj-lt"/>
              </a:rPr>
              <a:t>cũng</a:t>
            </a:r>
            <a:r>
              <a:rPr lang="en-US" sz="2800" dirty="0" smtClean="0">
                <a:latin typeface="+mj-lt"/>
              </a:rPr>
              <a:t> </a:t>
            </a:r>
            <a:r>
              <a:rPr lang="en-US" sz="2800" dirty="0" err="1" smtClean="0">
                <a:latin typeface="+mj-lt"/>
              </a:rPr>
              <a:t>thương</a:t>
            </a:r>
            <a:r>
              <a:rPr lang="en-US" sz="2800" dirty="0" smtClean="0">
                <a:latin typeface="+mj-lt"/>
              </a:rPr>
              <a:t> </a:t>
            </a:r>
            <a:r>
              <a:rPr lang="en-US" sz="2800" dirty="0" err="1" smtClean="0">
                <a:latin typeface="+mj-lt"/>
              </a:rPr>
              <a:t>thương</a:t>
            </a:r>
            <a:r>
              <a:rPr lang="en-US" sz="2800" dirty="0" smtClean="0">
                <a:latin typeface="+mj-lt"/>
              </a:rPr>
              <a:t> </a:t>
            </a:r>
            <a:r>
              <a:rPr lang="en-US" sz="2800" dirty="0" err="1" smtClean="0">
                <a:latin typeface="+mj-lt"/>
              </a:rPr>
              <a:t>bố</a:t>
            </a:r>
            <a:r>
              <a:rPr lang="en-US" sz="2800" dirty="0" smtClean="0">
                <a:latin typeface="+mj-lt"/>
              </a:rPr>
              <a:t> </a:t>
            </a:r>
            <a:r>
              <a:rPr lang="en-US" sz="2800" dirty="0" err="1" smtClean="0">
                <a:latin typeface="+mj-lt"/>
              </a:rPr>
              <a:t>mình</a:t>
            </a:r>
            <a:endParaRPr lang="en-US" sz="2800" dirty="0" smtClean="0">
              <a:latin typeface="+mj-lt"/>
            </a:endParaRPr>
          </a:p>
          <a:p>
            <a:r>
              <a:rPr lang="en-US" sz="2800" dirty="0" err="1" smtClean="0">
                <a:latin typeface="+mj-lt"/>
              </a:rPr>
              <a:t>Vụng</a:t>
            </a:r>
            <a:r>
              <a:rPr lang="en-US" sz="2800" dirty="0" smtClean="0">
                <a:latin typeface="+mj-lt"/>
              </a:rPr>
              <a:t> </a:t>
            </a:r>
            <a:r>
              <a:rPr lang="en-US" sz="2800" dirty="0" err="1" smtClean="0">
                <a:latin typeface="+mj-lt"/>
              </a:rPr>
              <a:t>về</a:t>
            </a:r>
            <a:r>
              <a:rPr lang="en-US" sz="2800" dirty="0" smtClean="0">
                <a:latin typeface="+mj-lt"/>
              </a:rPr>
              <a:t> </a:t>
            </a:r>
            <a:r>
              <a:rPr lang="en-US" sz="2800" dirty="0" err="1" smtClean="0">
                <a:latin typeface="+mj-lt"/>
              </a:rPr>
              <a:t>chăm</a:t>
            </a:r>
            <a:r>
              <a:rPr lang="en-US" sz="2800" dirty="0" smtClean="0">
                <a:latin typeface="+mj-lt"/>
              </a:rPr>
              <a:t> con </a:t>
            </a:r>
            <a:r>
              <a:rPr lang="en-US" sz="2800" dirty="0" err="1" smtClean="0">
                <a:latin typeface="+mj-lt"/>
              </a:rPr>
              <a:t>ngày</a:t>
            </a:r>
            <a:r>
              <a:rPr lang="en-US" sz="2800" dirty="0" smtClean="0">
                <a:latin typeface="+mj-lt"/>
              </a:rPr>
              <a:t> </a:t>
            </a:r>
            <a:r>
              <a:rPr lang="en-US" sz="2800" dirty="0" err="1" smtClean="0">
                <a:latin typeface="+mj-lt"/>
              </a:rPr>
              <a:t>bão</a:t>
            </a:r>
            <a:r>
              <a:rPr lang="en-US" sz="2800" dirty="0" smtClean="0">
                <a:latin typeface="+mj-lt"/>
              </a:rPr>
              <a:t>.</a:t>
            </a:r>
            <a:endParaRPr lang="en-US" sz="2800" dirty="0">
              <a:latin typeface="+mj-lt"/>
            </a:endParaRPr>
          </a:p>
        </p:txBody>
      </p:sp>
      <p:sp>
        <p:nvSpPr>
          <p:cNvPr id="21" name="TextBox 20"/>
          <p:cNvSpPr txBox="1"/>
          <p:nvPr/>
        </p:nvSpPr>
        <p:spPr>
          <a:xfrm>
            <a:off x="9197077" y="4497986"/>
            <a:ext cx="1873270" cy="369332"/>
          </a:xfrm>
          <a:prstGeom prst="rect">
            <a:avLst/>
          </a:prstGeom>
          <a:noFill/>
        </p:spPr>
        <p:txBody>
          <a:bodyPr wrap="none" rtlCol="0">
            <a:spAutoFit/>
          </a:bodyPr>
          <a:lstStyle/>
          <a:p>
            <a:r>
              <a:rPr lang="en-US" dirty="0" smtClean="0">
                <a:latin typeface="+mj-lt"/>
              </a:rPr>
              <a:t>(</a:t>
            </a:r>
            <a:r>
              <a:rPr lang="en-US" dirty="0" err="1" smtClean="0">
                <a:latin typeface="+mj-lt"/>
              </a:rPr>
              <a:t>Nguyễn</a:t>
            </a:r>
            <a:r>
              <a:rPr lang="en-US" dirty="0" smtClean="0">
                <a:latin typeface="+mj-lt"/>
              </a:rPr>
              <a:t> </a:t>
            </a:r>
            <a:r>
              <a:rPr lang="en-US" dirty="0" err="1" smtClean="0">
                <a:latin typeface="+mj-lt"/>
              </a:rPr>
              <a:t>Thị</a:t>
            </a:r>
            <a:r>
              <a:rPr lang="en-US" dirty="0" smtClean="0">
                <a:latin typeface="+mj-lt"/>
              </a:rPr>
              <a:t> Mai)</a:t>
            </a:r>
            <a:endParaRPr lang="en-US" dirty="0">
              <a:latin typeface="+mj-lt"/>
            </a:endParaRPr>
          </a:p>
        </p:txBody>
      </p:sp>
      <p:cxnSp>
        <p:nvCxnSpPr>
          <p:cNvPr id="23" name="Straight Connector 22"/>
          <p:cNvCxnSpPr/>
          <p:nvPr/>
        </p:nvCxnSpPr>
        <p:spPr>
          <a:xfrm>
            <a:off x="2286000" y="3424727"/>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05200" y="3418268"/>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14600" y="4316684"/>
            <a:ext cx="1190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0" y="4335734"/>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172200" y="3424727"/>
            <a:ext cx="129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96200" y="3424727"/>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197077" y="3424727"/>
            <a:ext cx="9366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359175" y="3888386"/>
            <a:ext cx="2165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216175" y="4362257"/>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80050" y="-47853"/>
            <a:ext cx="2220345" cy="234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716606" y="-184784"/>
            <a:ext cx="2228365" cy="266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14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7609" y="304800"/>
            <a:ext cx="9619941" cy="707886"/>
          </a:xfrm>
          <a:prstGeom prst="rect">
            <a:avLst/>
          </a:prstGeom>
          <a:noFill/>
        </p:spPr>
        <p:txBody>
          <a:bodyPr wrap="none" rtlCol="0">
            <a:spAutoFit/>
          </a:bodyPr>
          <a:lstStyle/>
          <a:p>
            <a:r>
              <a:rPr lang="en-US" sz="4000" b="1" dirty="0" smtClean="0">
                <a:solidFill>
                  <a:srgbClr val="FF0000"/>
                </a:solidFill>
                <a:latin typeface="+mj-lt"/>
              </a:rPr>
              <a:t>2.Ghép </a:t>
            </a:r>
            <a:r>
              <a:rPr lang="en-US" sz="4000" b="1" dirty="0" err="1" smtClean="0">
                <a:solidFill>
                  <a:srgbClr val="FF0000"/>
                </a:solidFill>
                <a:latin typeface="+mj-lt"/>
              </a:rPr>
              <a:t>mỗi</a:t>
            </a:r>
            <a:r>
              <a:rPr lang="en-US" sz="4000" b="1" dirty="0" smtClean="0">
                <a:solidFill>
                  <a:srgbClr val="FF0000"/>
                </a:solidFill>
                <a:latin typeface="+mj-lt"/>
              </a:rPr>
              <a:t> </a:t>
            </a:r>
            <a:r>
              <a:rPr lang="en-US" sz="4000" b="1" dirty="0" err="1" smtClean="0">
                <a:solidFill>
                  <a:srgbClr val="FF0000"/>
                </a:solidFill>
                <a:latin typeface="+mj-lt"/>
              </a:rPr>
              <a:t>câu</a:t>
            </a:r>
            <a:r>
              <a:rPr lang="en-US" sz="4000" b="1" dirty="0" smtClean="0">
                <a:solidFill>
                  <a:srgbClr val="FF0000"/>
                </a:solidFill>
                <a:latin typeface="+mj-lt"/>
              </a:rPr>
              <a:t> </a:t>
            </a:r>
            <a:r>
              <a:rPr lang="en-US" sz="4000" b="1" dirty="0" err="1" smtClean="0">
                <a:solidFill>
                  <a:srgbClr val="FF0000"/>
                </a:solidFill>
                <a:latin typeface="+mj-lt"/>
              </a:rPr>
              <a:t>sau</a:t>
            </a:r>
            <a:r>
              <a:rPr lang="en-US" sz="4000" b="1" dirty="0" smtClean="0">
                <a:solidFill>
                  <a:srgbClr val="FF0000"/>
                </a:solidFill>
                <a:latin typeface="+mj-lt"/>
              </a:rPr>
              <a:t> </a:t>
            </a:r>
            <a:r>
              <a:rPr lang="en-US" sz="4000" b="1" dirty="0" err="1" smtClean="0">
                <a:solidFill>
                  <a:srgbClr val="FF0000"/>
                </a:solidFill>
                <a:latin typeface="+mj-lt"/>
              </a:rPr>
              <a:t>với</a:t>
            </a:r>
            <a:r>
              <a:rPr lang="en-US" sz="4000" b="1" dirty="0" smtClean="0">
                <a:solidFill>
                  <a:srgbClr val="FF0000"/>
                </a:solidFill>
                <a:latin typeface="+mj-lt"/>
              </a:rPr>
              <a:t> </a:t>
            </a:r>
            <a:r>
              <a:rPr lang="en-US" sz="4000" b="1" dirty="0" err="1" smtClean="0">
                <a:solidFill>
                  <a:srgbClr val="FF0000"/>
                </a:solidFill>
                <a:latin typeface="+mj-lt"/>
              </a:rPr>
              <a:t>kiểu</a:t>
            </a:r>
            <a:r>
              <a:rPr lang="en-US" sz="4000" b="1" dirty="0" smtClean="0">
                <a:solidFill>
                  <a:srgbClr val="FF0000"/>
                </a:solidFill>
                <a:latin typeface="+mj-lt"/>
              </a:rPr>
              <a:t> </a:t>
            </a:r>
            <a:r>
              <a:rPr lang="en-US" sz="4000" b="1" dirty="0" err="1" smtClean="0">
                <a:solidFill>
                  <a:srgbClr val="FF0000"/>
                </a:solidFill>
                <a:latin typeface="+mj-lt"/>
              </a:rPr>
              <a:t>câu</a:t>
            </a:r>
            <a:r>
              <a:rPr lang="en-US" sz="4000" b="1" dirty="0" smtClean="0">
                <a:solidFill>
                  <a:srgbClr val="FF0000"/>
                </a:solidFill>
                <a:latin typeface="+mj-lt"/>
              </a:rPr>
              <a:t> </a:t>
            </a:r>
            <a:r>
              <a:rPr lang="en-US" sz="4000" b="1" dirty="0" err="1" smtClean="0">
                <a:solidFill>
                  <a:srgbClr val="FF0000"/>
                </a:solidFill>
                <a:latin typeface="+mj-lt"/>
              </a:rPr>
              <a:t>thích</a:t>
            </a:r>
            <a:r>
              <a:rPr lang="en-US" sz="4000" b="1" dirty="0" smtClean="0">
                <a:solidFill>
                  <a:srgbClr val="FF0000"/>
                </a:solidFill>
                <a:latin typeface="+mj-lt"/>
              </a:rPr>
              <a:t> </a:t>
            </a:r>
            <a:r>
              <a:rPr lang="en-US" sz="4000" b="1" dirty="0" err="1" smtClean="0">
                <a:solidFill>
                  <a:srgbClr val="FF0000"/>
                </a:solidFill>
                <a:latin typeface="+mj-lt"/>
              </a:rPr>
              <a:t>hợp</a:t>
            </a:r>
            <a:r>
              <a:rPr lang="en-US" sz="4000" b="1" dirty="0" smtClean="0">
                <a:solidFill>
                  <a:srgbClr val="FF0000"/>
                </a:solidFill>
                <a:latin typeface="+mj-lt"/>
              </a:rPr>
              <a:t>.</a:t>
            </a:r>
            <a:endParaRPr lang="en-US" sz="4000" b="1" dirty="0">
              <a:solidFill>
                <a:srgbClr val="FF0000"/>
              </a:solidFill>
              <a:latin typeface="+mj-lt"/>
            </a:endParaRPr>
          </a:p>
        </p:txBody>
      </p:sp>
      <p:sp>
        <p:nvSpPr>
          <p:cNvPr id="5" name="TextBox 4"/>
          <p:cNvSpPr txBox="1"/>
          <p:nvPr/>
        </p:nvSpPr>
        <p:spPr>
          <a:xfrm>
            <a:off x="1066800" y="1524000"/>
            <a:ext cx="7492757" cy="584775"/>
          </a:xfrm>
          <a:prstGeom prst="rect">
            <a:avLst/>
          </a:prstGeom>
          <a:noFill/>
        </p:spPr>
        <p:txBody>
          <a:bodyPr wrap="none" rtlCol="0">
            <a:spAutoFit/>
          </a:bodyPr>
          <a:lstStyle/>
          <a:p>
            <a:r>
              <a:rPr lang="en-US" sz="3200" dirty="0" smtClean="0">
                <a:latin typeface="+mj-lt"/>
              </a:rPr>
              <a:t>- </a:t>
            </a:r>
            <a:r>
              <a:rPr lang="en-US" sz="3200" dirty="0" err="1" smtClean="0">
                <a:latin typeface="+mj-lt"/>
              </a:rPr>
              <a:t>Chị</a:t>
            </a:r>
            <a:r>
              <a:rPr lang="en-US" sz="3200" dirty="0" smtClean="0">
                <a:latin typeface="+mj-lt"/>
              </a:rPr>
              <a:t> </a:t>
            </a:r>
            <a:r>
              <a:rPr lang="en-US" sz="3200" dirty="0" err="1" smtClean="0">
                <a:latin typeface="+mj-lt"/>
              </a:rPr>
              <a:t>xóa</a:t>
            </a:r>
            <a:r>
              <a:rPr lang="en-US" sz="3200" dirty="0" smtClean="0">
                <a:latin typeface="+mj-lt"/>
              </a:rPr>
              <a:t> </a:t>
            </a:r>
            <a:r>
              <a:rPr lang="en-US" sz="3200" dirty="0" err="1" smtClean="0">
                <a:latin typeface="+mj-lt"/>
              </a:rPr>
              <a:t>dòng</a:t>
            </a:r>
            <a:r>
              <a:rPr lang="en-US" sz="3200" dirty="0" smtClean="0">
                <a:latin typeface="+mj-lt"/>
              </a:rPr>
              <a:t> “</a:t>
            </a:r>
            <a:r>
              <a:rPr lang="en-US" sz="3200" dirty="0" err="1" smtClean="0">
                <a:latin typeface="+mj-lt"/>
              </a:rPr>
              <a:t>Nấu</a:t>
            </a:r>
            <a:r>
              <a:rPr lang="en-US" sz="3200" dirty="0" smtClean="0">
                <a:latin typeface="+mj-lt"/>
              </a:rPr>
              <a:t> </a:t>
            </a:r>
            <a:r>
              <a:rPr lang="en-US" sz="3200" dirty="0" err="1" smtClean="0">
                <a:latin typeface="+mj-lt"/>
              </a:rPr>
              <a:t>ăn</a:t>
            </a:r>
            <a:r>
              <a:rPr lang="en-US" sz="3200" dirty="0" smtClean="0">
                <a:latin typeface="+mj-lt"/>
              </a:rPr>
              <a:t> </a:t>
            </a:r>
            <a:r>
              <a:rPr lang="en-US" sz="3200" dirty="0" err="1" smtClean="0">
                <a:latin typeface="+mj-lt"/>
              </a:rPr>
              <a:t>không</a:t>
            </a:r>
            <a:r>
              <a:rPr lang="en-US" sz="3200" dirty="0" smtClean="0">
                <a:latin typeface="+mj-lt"/>
              </a:rPr>
              <a:t> </a:t>
            </a:r>
            <a:r>
              <a:rPr lang="en-US" sz="3200" dirty="0" err="1" smtClean="0">
                <a:latin typeface="+mj-lt"/>
              </a:rPr>
              <a:t>ngon</a:t>
            </a:r>
            <a:r>
              <a:rPr lang="en-US" sz="3200" dirty="0" smtClean="0">
                <a:latin typeface="+mj-lt"/>
              </a:rPr>
              <a:t>” </a:t>
            </a:r>
            <a:r>
              <a:rPr lang="en-US" sz="3200" dirty="0" err="1" smtClean="0">
                <a:latin typeface="+mj-lt"/>
              </a:rPr>
              <a:t>đi</a:t>
            </a:r>
            <a:r>
              <a:rPr lang="en-US" sz="3200" dirty="0" smtClean="0">
                <a:latin typeface="+mj-lt"/>
              </a:rPr>
              <a:t> </a:t>
            </a:r>
            <a:r>
              <a:rPr lang="en-US" sz="3200" dirty="0" err="1" smtClean="0">
                <a:latin typeface="+mj-lt"/>
              </a:rPr>
              <a:t>chị</a:t>
            </a:r>
            <a:r>
              <a:rPr lang="en-US" sz="3200" dirty="0" smtClean="0">
                <a:latin typeface="+mj-lt"/>
              </a:rPr>
              <a:t>!</a:t>
            </a:r>
            <a:endParaRPr lang="en-US" sz="3200" dirty="0">
              <a:latin typeface="+mj-lt"/>
            </a:endParaRPr>
          </a:p>
        </p:txBody>
      </p:sp>
      <p:sp>
        <p:nvSpPr>
          <p:cNvPr id="7" name="TextBox 6"/>
          <p:cNvSpPr txBox="1"/>
          <p:nvPr/>
        </p:nvSpPr>
        <p:spPr>
          <a:xfrm>
            <a:off x="1257609" y="2816798"/>
            <a:ext cx="4328236" cy="584775"/>
          </a:xfrm>
          <a:prstGeom prst="rect">
            <a:avLst/>
          </a:prstGeom>
          <a:noFill/>
        </p:spPr>
        <p:txBody>
          <a:bodyPr wrap="none" rtlCol="0">
            <a:spAutoFit/>
          </a:bodyPr>
          <a:lstStyle/>
          <a:p>
            <a:r>
              <a:rPr lang="en-US" sz="3200" dirty="0" smtClean="0">
                <a:latin typeface="+mj-lt"/>
              </a:rPr>
              <a:t>- A, </a:t>
            </a:r>
            <a:r>
              <a:rPr lang="en-US" sz="3200" dirty="0" err="1" smtClean="0">
                <a:latin typeface="+mj-lt"/>
              </a:rPr>
              <a:t>bố</a:t>
            </a:r>
            <a:r>
              <a:rPr lang="en-US" sz="3200" dirty="0" smtClean="0">
                <a:latin typeface="+mj-lt"/>
              </a:rPr>
              <a:t> </a:t>
            </a:r>
            <a:r>
              <a:rPr lang="en-US" sz="3200" dirty="0" err="1" smtClean="0">
                <a:latin typeface="+mj-lt"/>
              </a:rPr>
              <a:t>rất</a:t>
            </a:r>
            <a:r>
              <a:rPr lang="en-US" sz="3200" dirty="0" smtClean="0">
                <a:latin typeface="+mj-lt"/>
              </a:rPr>
              <a:t> </a:t>
            </a:r>
            <a:r>
              <a:rPr lang="en-US" sz="3200" dirty="0" err="1" smtClean="0">
                <a:latin typeface="+mj-lt"/>
              </a:rPr>
              <a:t>đẹp</a:t>
            </a:r>
            <a:r>
              <a:rPr lang="en-US" sz="3200" dirty="0" smtClean="0">
                <a:latin typeface="+mj-lt"/>
              </a:rPr>
              <a:t> </a:t>
            </a:r>
            <a:r>
              <a:rPr lang="en-US" sz="3200" dirty="0" err="1" smtClean="0">
                <a:latin typeface="+mj-lt"/>
              </a:rPr>
              <a:t>trai</a:t>
            </a:r>
            <a:r>
              <a:rPr lang="en-US" sz="3200" dirty="0" smtClean="0">
                <a:latin typeface="+mj-lt"/>
              </a:rPr>
              <a:t> </a:t>
            </a:r>
            <a:r>
              <a:rPr lang="en-US" sz="3200" dirty="0" err="1" smtClean="0">
                <a:latin typeface="+mj-lt"/>
              </a:rPr>
              <a:t>nữa</a:t>
            </a:r>
            <a:r>
              <a:rPr lang="en-US" sz="3200" dirty="0" smtClean="0">
                <a:latin typeface="+mj-lt"/>
              </a:rPr>
              <a:t> ạ!</a:t>
            </a:r>
            <a:endParaRPr lang="en-US" sz="3200" dirty="0">
              <a:latin typeface="+mj-lt"/>
            </a:endParaRPr>
          </a:p>
        </p:txBody>
      </p:sp>
      <p:sp>
        <p:nvSpPr>
          <p:cNvPr id="8" name="TextBox 7"/>
          <p:cNvSpPr txBox="1"/>
          <p:nvPr/>
        </p:nvSpPr>
        <p:spPr>
          <a:xfrm>
            <a:off x="1066800" y="4025857"/>
            <a:ext cx="6489277" cy="584775"/>
          </a:xfrm>
          <a:prstGeom prst="rect">
            <a:avLst/>
          </a:prstGeom>
          <a:noFill/>
        </p:spPr>
        <p:txBody>
          <a:bodyPr wrap="none" rtlCol="0">
            <a:spAutoFit/>
          </a:bodyPr>
          <a:lstStyle/>
          <a:p>
            <a:r>
              <a:rPr lang="en-US" sz="3200" dirty="0" smtClean="0">
                <a:latin typeface="+mj-lt"/>
              </a:rPr>
              <a:t>- </a:t>
            </a:r>
            <a:r>
              <a:rPr lang="en-US" sz="3200" dirty="0" err="1" smtClean="0">
                <a:latin typeface="+mj-lt"/>
              </a:rPr>
              <a:t>Chị</a:t>
            </a:r>
            <a:r>
              <a:rPr lang="en-US" sz="3200" dirty="0" smtClean="0">
                <a:latin typeface="+mj-lt"/>
              </a:rPr>
              <a:t> </a:t>
            </a:r>
            <a:r>
              <a:rPr lang="en-US" sz="3200" dirty="0" err="1" smtClean="0">
                <a:latin typeface="+mj-lt"/>
              </a:rPr>
              <a:t>cắm</a:t>
            </a:r>
            <a:r>
              <a:rPr lang="en-US" sz="3200" dirty="0" smtClean="0">
                <a:latin typeface="+mj-lt"/>
              </a:rPr>
              <a:t> </a:t>
            </a:r>
            <a:r>
              <a:rPr lang="en-US" sz="3200" dirty="0" err="1" smtClean="0">
                <a:latin typeface="+mj-lt"/>
              </a:rPr>
              <a:t>cúi</a:t>
            </a:r>
            <a:r>
              <a:rPr lang="en-US" sz="3200" dirty="0" smtClean="0">
                <a:latin typeface="+mj-lt"/>
              </a:rPr>
              <a:t> </a:t>
            </a:r>
            <a:r>
              <a:rPr lang="en-US" sz="3200" dirty="0" err="1" smtClean="0">
                <a:latin typeface="+mj-lt"/>
              </a:rPr>
              <a:t>viết</a:t>
            </a:r>
            <a:r>
              <a:rPr lang="en-US" sz="3200" dirty="0" smtClean="0">
                <a:latin typeface="+mj-lt"/>
              </a:rPr>
              <a:t> </a:t>
            </a:r>
            <a:r>
              <a:rPr lang="en-US" sz="3200" dirty="0" err="1" smtClean="0">
                <a:latin typeface="+mj-lt"/>
              </a:rPr>
              <a:t>thêm</a:t>
            </a:r>
            <a:r>
              <a:rPr lang="en-US" sz="3200" dirty="0" smtClean="0">
                <a:latin typeface="+mj-lt"/>
              </a:rPr>
              <a:t> </a:t>
            </a:r>
            <a:r>
              <a:rPr lang="en-US" sz="3200" dirty="0" err="1" smtClean="0">
                <a:latin typeface="+mj-lt"/>
              </a:rPr>
              <a:t>vào</a:t>
            </a:r>
            <a:r>
              <a:rPr lang="en-US" sz="3200" dirty="0" smtClean="0">
                <a:latin typeface="+mj-lt"/>
              </a:rPr>
              <a:t> </a:t>
            </a:r>
            <a:r>
              <a:rPr lang="en-US" sz="3200" dirty="0" err="1" smtClean="0">
                <a:latin typeface="+mj-lt"/>
              </a:rPr>
              <a:t>tấm</a:t>
            </a:r>
            <a:r>
              <a:rPr lang="en-US" sz="3200" dirty="0" smtClean="0">
                <a:latin typeface="+mj-lt"/>
              </a:rPr>
              <a:t> </a:t>
            </a:r>
            <a:r>
              <a:rPr lang="en-US" sz="3200" dirty="0" err="1" smtClean="0">
                <a:latin typeface="+mj-lt"/>
              </a:rPr>
              <a:t>thiệp</a:t>
            </a:r>
            <a:r>
              <a:rPr lang="en-US" sz="3200" dirty="0" smtClean="0">
                <a:latin typeface="+mj-lt"/>
              </a:rPr>
              <a:t>.</a:t>
            </a:r>
            <a:endParaRPr lang="en-US" sz="3200" dirty="0">
              <a:latin typeface="+mj-lt"/>
            </a:endParaRPr>
          </a:p>
        </p:txBody>
      </p:sp>
      <p:sp>
        <p:nvSpPr>
          <p:cNvPr id="9" name="TextBox 8"/>
          <p:cNvSpPr txBox="1"/>
          <p:nvPr/>
        </p:nvSpPr>
        <p:spPr>
          <a:xfrm>
            <a:off x="1799167" y="5187223"/>
            <a:ext cx="1622560" cy="70788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000" dirty="0" err="1" smtClean="0">
                <a:latin typeface="+mj-lt"/>
              </a:rPr>
              <a:t>Câu</a:t>
            </a:r>
            <a:r>
              <a:rPr lang="en-US" sz="4000" dirty="0" smtClean="0">
                <a:latin typeface="+mj-lt"/>
              </a:rPr>
              <a:t> </a:t>
            </a:r>
            <a:r>
              <a:rPr lang="en-US" sz="4000" dirty="0" err="1" smtClean="0">
                <a:latin typeface="+mj-lt"/>
              </a:rPr>
              <a:t>kể</a:t>
            </a:r>
            <a:endParaRPr lang="en-US" sz="4000" dirty="0">
              <a:latin typeface="+mj-lt"/>
            </a:endParaRPr>
          </a:p>
        </p:txBody>
      </p:sp>
      <p:sp>
        <p:nvSpPr>
          <p:cNvPr id="10" name="TextBox 9"/>
          <p:cNvSpPr txBox="1"/>
          <p:nvPr/>
        </p:nvSpPr>
        <p:spPr>
          <a:xfrm>
            <a:off x="4177923" y="5187875"/>
            <a:ext cx="1992853" cy="70788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000" dirty="0" err="1" smtClean="0">
                <a:latin typeface="+mj-lt"/>
              </a:rPr>
              <a:t>Câu</a:t>
            </a:r>
            <a:r>
              <a:rPr lang="en-US" sz="4000" dirty="0" smtClean="0">
                <a:latin typeface="+mj-lt"/>
              </a:rPr>
              <a:t> </a:t>
            </a:r>
            <a:r>
              <a:rPr lang="en-US" sz="4000" dirty="0" err="1" smtClean="0">
                <a:latin typeface="+mj-lt"/>
              </a:rPr>
              <a:t>cảm</a:t>
            </a:r>
            <a:endParaRPr lang="en-US" sz="4000" dirty="0">
              <a:latin typeface="+mj-lt"/>
            </a:endParaRPr>
          </a:p>
        </p:txBody>
      </p:sp>
      <p:sp>
        <p:nvSpPr>
          <p:cNvPr id="11" name="TextBox 10"/>
          <p:cNvSpPr txBox="1"/>
          <p:nvPr/>
        </p:nvSpPr>
        <p:spPr>
          <a:xfrm>
            <a:off x="7086600" y="5187875"/>
            <a:ext cx="2278188" cy="70788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000" dirty="0" err="1" smtClean="0">
                <a:latin typeface="+mj-lt"/>
              </a:rPr>
              <a:t>Câu</a:t>
            </a:r>
            <a:r>
              <a:rPr lang="en-US" sz="4000" dirty="0" smtClean="0">
                <a:latin typeface="+mj-lt"/>
              </a:rPr>
              <a:t> </a:t>
            </a:r>
            <a:r>
              <a:rPr lang="en-US" sz="4000" dirty="0" err="1" smtClean="0">
                <a:latin typeface="+mj-lt"/>
              </a:rPr>
              <a:t>khiến</a:t>
            </a:r>
            <a:endParaRPr lang="en-US" sz="4000" dirty="0">
              <a:latin typeface="+mj-lt"/>
            </a:endParaRPr>
          </a:p>
        </p:txBody>
      </p:sp>
      <p:pic>
        <p:nvPicPr>
          <p:cNvPr id="12"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716606" y="-184784"/>
            <a:ext cx="2228365" cy="266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68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1.06715E-6 -3.7037E-7 L 0.51067 -0.17454 " pathEditMode="relative" rAng="0" ptsTypes="AA">
                                      <p:cBhvr>
                                        <p:cTn id="39" dur="2000" fill="hold"/>
                                        <p:tgtEl>
                                          <p:spTgt spid="9"/>
                                        </p:tgtEl>
                                        <p:attrNameLst>
                                          <p:attrName>ppt_x</p:attrName>
                                          <p:attrName>ppt_y</p:attrName>
                                        </p:attrNameLst>
                                      </p:cBhvr>
                                      <p:rCtr x="25534" y="-8727"/>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1.9417E-6 -1.85185E-6 L 0.12558 -0.33032 " pathEditMode="relative" rAng="0" ptsTypes="AA">
                                      <p:cBhvr>
                                        <p:cTn id="43" dur="2000" fill="hold"/>
                                        <p:tgtEl>
                                          <p:spTgt spid="10"/>
                                        </p:tgtEl>
                                        <p:attrNameLst>
                                          <p:attrName>ppt_x</p:attrName>
                                          <p:attrName>ppt_y</p:attrName>
                                        </p:attrNameLst>
                                      </p:cBhvr>
                                      <p:rCtr x="6273" y="-16528"/>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1.80115E-6 -1.85185E-6 L 0.13157 -0.53032 " pathEditMode="relative" rAng="0" ptsTypes="AA">
                                      <p:cBhvr>
                                        <p:cTn id="47" dur="2000" fill="hold"/>
                                        <p:tgtEl>
                                          <p:spTgt spid="11"/>
                                        </p:tgtEl>
                                        <p:attrNameLst>
                                          <p:attrName>ppt_x</p:attrName>
                                          <p:attrName>ppt_y</p:attrName>
                                        </p:attrNameLst>
                                      </p:cBhvr>
                                      <p:rCtr x="6572" y="-26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animBg="1"/>
      <p:bldP spid="9" grpId="1" animBg="1"/>
      <p:bldP spid="10" grpId="0" animBg="1"/>
      <p:bldP spid="10"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457200"/>
            <a:ext cx="10363200" cy="830997"/>
          </a:xfrm>
          <a:prstGeom prst="rect">
            <a:avLst/>
          </a:prstGeom>
          <a:noFill/>
        </p:spPr>
        <p:txBody>
          <a:bodyPr wrap="square" rtlCol="0">
            <a:spAutoFit/>
          </a:bodyPr>
          <a:lstStyle/>
          <a:p>
            <a:r>
              <a:rPr lang="en-US" sz="4800" b="1" dirty="0" smtClean="0">
                <a:solidFill>
                  <a:srgbClr val="FF0000"/>
                </a:solidFill>
                <a:latin typeface="+mj-lt"/>
              </a:rPr>
              <a:t>3. </a:t>
            </a:r>
            <a:r>
              <a:rPr lang="en-US" sz="4800" b="1" dirty="0" err="1" smtClean="0">
                <a:solidFill>
                  <a:srgbClr val="FF0000"/>
                </a:solidFill>
                <a:latin typeface="+mj-lt"/>
              </a:rPr>
              <a:t>Nêu</a:t>
            </a:r>
            <a:r>
              <a:rPr lang="en-US" sz="4800" b="1" dirty="0" smtClean="0">
                <a:solidFill>
                  <a:srgbClr val="FF0000"/>
                </a:solidFill>
                <a:latin typeface="+mj-lt"/>
              </a:rPr>
              <a:t> </a:t>
            </a:r>
            <a:r>
              <a:rPr lang="en-US" sz="4800" b="1" dirty="0" err="1" smtClean="0">
                <a:solidFill>
                  <a:srgbClr val="FF0000"/>
                </a:solidFill>
                <a:latin typeface="+mj-lt"/>
              </a:rPr>
              <a:t>dấu</a:t>
            </a:r>
            <a:r>
              <a:rPr lang="en-US" sz="4800" b="1" dirty="0" smtClean="0">
                <a:solidFill>
                  <a:srgbClr val="FF0000"/>
                </a:solidFill>
                <a:latin typeface="+mj-lt"/>
              </a:rPr>
              <a:t> </a:t>
            </a:r>
            <a:r>
              <a:rPr lang="en-US" sz="4800" b="1" dirty="0" err="1" smtClean="0">
                <a:solidFill>
                  <a:srgbClr val="FF0000"/>
                </a:solidFill>
                <a:latin typeface="+mj-lt"/>
              </a:rPr>
              <a:t>hiệu</a:t>
            </a:r>
            <a:r>
              <a:rPr lang="en-US" sz="4800" b="1" dirty="0" smtClean="0">
                <a:solidFill>
                  <a:srgbClr val="FF0000"/>
                </a:solidFill>
                <a:latin typeface="+mj-lt"/>
              </a:rPr>
              <a:t> </a:t>
            </a:r>
            <a:r>
              <a:rPr lang="en-US" sz="4800" b="1" dirty="0" err="1" smtClean="0">
                <a:solidFill>
                  <a:srgbClr val="FF0000"/>
                </a:solidFill>
                <a:latin typeface="+mj-lt"/>
              </a:rPr>
              <a:t>nhận</a:t>
            </a:r>
            <a:r>
              <a:rPr lang="en-US" sz="4800" b="1" dirty="0" smtClean="0">
                <a:solidFill>
                  <a:srgbClr val="FF0000"/>
                </a:solidFill>
                <a:latin typeface="+mj-lt"/>
              </a:rPr>
              <a:t> </a:t>
            </a:r>
            <a:r>
              <a:rPr lang="en-US" sz="4800" b="1" dirty="0" err="1" smtClean="0">
                <a:solidFill>
                  <a:srgbClr val="FF0000"/>
                </a:solidFill>
                <a:latin typeface="+mj-lt"/>
              </a:rPr>
              <a:t>biết</a:t>
            </a:r>
            <a:r>
              <a:rPr lang="en-US" sz="4800" b="1" dirty="0" smtClean="0">
                <a:solidFill>
                  <a:srgbClr val="FF0000"/>
                </a:solidFill>
                <a:latin typeface="+mj-lt"/>
              </a:rPr>
              <a:t> </a:t>
            </a:r>
            <a:r>
              <a:rPr lang="en-US" sz="4800" b="1" dirty="0" err="1" smtClean="0">
                <a:solidFill>
                  <a:srgbClr val="FF0000"/>
                </a:solidFill>
                <a:latin typeface="+mj-lt"/>
              </a:rPr>
              <a:t>câu</a:t>
            </a:r>
            <a:r>
              <a:rPr lang="en-US" sz="4800" b="1" dirty="0" smtClean="0">
                <a:solidFill>
                  <a:srgbClr val="FF0000"/>
                </a:solidFill>
                <a:latin typeface="+mj-lt"/>
              </a:rPr>
              <a:t> </a:t>
            </a:r>
            <a:r>
              <a:rPr lang="en-US" sz="4800" b="1" dirty="0" err="1" smtClean="0">
                <a:solidFill>
                  <a:srgbClr val="FF0000"/>
                </a:solidFill>
                <a:latin typeface="+mj-lt"/>
              </a:rPr>
              <a:t>khiến</a:t>
            </a:r>
            <a:r>
              <a:rPr lang="en-US" sz="4800" b="1" dirty="0" smtClean="0">
                <a:solidFill>
                  <a:srgbClr val="FF0000"/>
                </a:solidFill>
                <a:latin typeface="+mj-lt"/>
              </a:rPr>
              <a:t>.</a:t>
            </a:r>
            <a:endParaRPr lang="en-US" sz="4800" b="1" dirty="0">
              <a:solidFill>
                <a:srgbClr val="FF0000"/>
              </a:solidFill>
              <a:latin typeface="+mj-lt"/>
            </a:endParaRPr>
          </a:p>
        </p:txBody>
      </p:sp>
      <p:sp>
        <p:nvSpPr>
          <p:cNvPr id="3" name="TextBox 2"/>
          <p:cNvSpPr txBox="1"/>
          <p:nvPr/>
        </p:nvSpPr>
        <p:spPr>
          <a:xfrm>
            <a:off x="685800" y="2133600"/>
            <a:ext cx="11506200" cy="2554545"/>
          </a:xfrm>
          <a:prstGeom prst="rect">
            <a:avLst/>
          </a:prstGeom>
          <a:noFill/>
        </p:spPr>
        <p:txBody>
          <a:bodyPr wrap="square" rtlCol="0">
            <a:spAutoFit/>
          </a:bodyPr>
          <a:lstStyle/>
          <a:p>
            <a:r>
              <a:rPr lang="en-US" sz="3200" b="1" dirty="0">
                <a:solidFill>
                  <a:srgbClr val="0070C0"/>
                </a:solidFill>
                <a:latin typeface="+mj-lt"/>
              </a:rPr>
              <a:t> </a:t>
            </a:r>
            <a:r>
              <a:rPr lang="en-US" sz="3200" b="1" dirty="0" smtClean="0">
                <a:solidFill>
                  <a:srgbClr val="0070C0"/>
                </a:solidFill>
                <a:latin typeface="+mj-lt"/>
              </a:rPr>
              <a:t>    </a:t>
            </a:r>
            <a:r>
              <a:rPr lang="vi-VN" sz="3200" b="1" dirty="0" smtClean="0">
                <a:solidFill>
                  <a:srgbClr val="0070C0"/>
                </a:solidFill>
                <a:latin typeface="+mj-lt"/>
              </a:rPr>
              <a:t>Dấu </a:t>
            </a:r>
            <a:r>
              <a:rPr lang="vi-VN" sz="3200" b="1" dirty="0">
                <a:solidFill>
                  <a:srgbClr val="0070C0"/>
                </a:solidFill>
                <a:latin typeface="+mj-lt"/>
              </a:rPr>
              <a:t>hiệu nhận biết một câu là câu khiến gồm:</a:t>
            </a:r>
          </a:p>
          <a:p>
            <a:pPr marL="457200" indent="-457200">
              <a:buFont typeface="Arial" pitchFamily="34" charset="0"/>
              <a:buChar char="•"/>
            </a:pPr>
            <a:r>
              <a:rPr lang="vi-VN" sz="3200" b="1" dirty="0" smtClean="0">
                <a:solidFill>
                  <a:srgbClr val="0070C0"/>
                </a:solidFill>
                <a:latin typeface="+mj-lt"/>
              </a:rPr>
              <a:t>Trong </a:t>
            </a:r>
            <a:r>
              <a:rPr lang="vi-VN" sz="3200" b="1" dirty="0">
                <a:solidFill>
                  <a:srgbClr val="0070C0"/>
                </a:solidFill>
                <a:latin typeface="+mj-lt"/>
              </a:rPr>
              <a:t>câu chứa các từ: thôi, hãy, đi, quá, lắm, …</a:t>
            </a:r>
          </a:p>
          <a:p>
            <a:pPr marL="457200" indent="-457200">
              <a:buFont typeface="Arial" pitchFamily="34" charset="0"/>
              <a:buChar char="•"/>
            </a:pPr>
            <a:r>
              <a:rPr lang="vi-VN" sz="3200" b="1" dirty="0" smtClean="0">
                <a:solidFill>
                  <a:srgbClr val="0070C0"/>
                </a:solidFill>
                <a:latin typeface="+mj-lt"/>
              </a:rPr>
              <a:t>Câu </a:t>
            </a:r>
            <a:r>
              <a:rPr lang="vi-VN" sz="3200" b="1" dirty="0">
                <a:solidFill>
                  <a:srgbClr val="0070C0"/>
                </a:solidFill>
                <a:latin typeface="+mj-lt"/>
              </a:rPr>
              <a:t>kết thúc bằng dấu chấm than hoặc dấu chấm</a:t>
            </a:r>
          </a:p>
          <a:p>
            <a:pPr marL="457200" indent="-457200">
              <a:buFont typeface="Arial" pitchFamily="34" charset="0"/>
              <a:buChar char="•"/>
            </a:pPr>
            <a:r>
              <a:rPr lang="vi-VN" sz="3200" b="1" dirty="0" smtClean="0">
                <a:solidFill>
                  <a:srgbClr val="0070C0"/>
                </a:solidFill>
                <a:latin typeface="+mj-lt"/>
              </a:rPr>
              <a:t>Câu </a:t>
            </a:r>
            <a:r>
              <a:rPr lang="vi-VN" sz="3200" b="1" dirty="0">
                <a:solidFill>
                  <a:srgbClr val="0070C0"/>
                </a:solidFill>
                <a:latin typeface="+mj-lt"/>
              </a:rPr>
              <a:t>có ý nghĩa mang tính chất ra lệnh, khuyên bảo, đề nghị.</a:t>
            </a:r>
          </a:p>
          <a:p>
            <a:endParaRPr lang="en-US" sz="3200" b="1" dirty="0">
              <a:solidFill>
                <a:srgbClr val="0070C0"/>
              </a:solidFill>
              <a:latin typeface="+mj-lt"/>
            </a:endParaRPr>
          </a:p>
        </p:txBody>
      </p:sp>
      <p:pic>
        <p:nvPicPr>
          <p:cNvPr id="4"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716606" y="-184784"/>
            <a:ext cx="2228365" cy="266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08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87200" cy="1138773"/>
          </a:xfrm>
          <a:prstGeom prst="rect">
            <a:avLst/>
          </a:prstGeom>
          <a:noFill/>
        </p:spPr>
        <p:txBody>
          <a:bodyPr wrap="square" rtlCol="0">
            <a:spAutoFit/>
          </a:bodyPr>
          <a:lstStyle/>
          <a:p>
            <a:r>
              <a:rPr lang="en-US" sz="3600" b="1" dirty="0" smtClean="0">
                <a:solidFill>
                  <a:srgbClr val="FF0000"/>
                </a:solidFill>
                <a:latin typeface="+mj-lt"/>
              </a:rPr>
              <a:t>           4</a:t>
            </a:r>
            <a:r>
              <a:rPr lang="en-US" sz="3200" b="1" dirty="0" smtClean="0">
                <a:solidFill>
                  <a:srgbClr val="FF0000"/>
                </a:solidFill>
                <a:latin typeface="+mj-lt"/>
              </a:rPr>
              <a:t>. </a:t>
            </a:r>
            <a:r>
              <a:rPr lang="en-US" sz="3200" b="1" dirty="0" err="1" smtClean="0">
                <a:solidFill>
                  <a:srgbClr val="FF0000"/>
                </a:solidFill>
                <a:latin typeface="+mj-lt"/>
              </a:rPr>
              <a:t>Sử</a:t>
            </a:r>
            <a:r>
              <a:rPr lang="en-US" sz="3200" b="1" dirty="0" smtClean="0">
                <a:solidFill>
                  <a:srgbClr val="FF0000"/>
                </a:solidFill>
                <a:latin typeface="+mj-lt"/>
              </a:rPr>
              <a:t> </a:t>
            </a:r>
            <a:r>
              <a:rPr lang="en-US" sz="3200" b="1" dirty="0" err="1" smtClean="0">
                <a:solidFill>
                  <a:srgbClr val="FF0000"/>
                </a:solidFill>
                <a:latin typeface="+mj-lt"/>
              </a:rPr>
              <a:t>dụng</a:t>
            </a:r>
            <a:r>
              <a:rPr lang="en-US" sz="3200" b="1" dirty="0" smtClean="0">
                <a:solidFill>
                  <a:srgbClr val="FF0000"/>
                </a:solidFill>
                <a:latin typeface="+mj-lt"/>
              </a:rPr>
              <a:t> </a:t>
            </a:r>
            <a:r>
              <a:rPr lang="en-US" sz="3200" b="1" dirty="0" err="1" smtClean="0">
                <a:solidFill>
                  <a:srgbClr val="FF0000"/>
                </a:solidFill>
                <a:latin typeface="+mj-lt"/>
              </a:rPr>
              <a:t>các</a:t>
            </a:r>
            <a:r>
              <a:rPr lang="en-US" sz="3200" b="1" dirty="0" smtClean="0">
                <a:solidFill>
                  <a:srgbClr val="FF0000"/>
                </a:solidFill>
                <a:latin typeface="+mj-lt"/>
              </a:rPr>
              <a:t> </a:t>
            </a:r>
            <a:r>
              <a:rPr lang="en-US" sz="3200" b="1" dirty="0" err="1" smtClean="0">
                <a:solidFill>
                  <a:srgbClr val="FF0000"/>
                </a:solidFill>
                <a:latin typeface="+mj-lt"/>
              </a:rPr>
              <a:t>từ</a:t>
            </a:r>
            <a:r>
              <a:rPr lang="en-US" sz="3200" b="1" dirty="0" smtClean="0">
                <a:solidFill>
                  <a:srgbClr val="FF0000"/>
                </a:solidFill>
                <a:latin typeface="+mj-lt"/>
              </a:rPr>
              <a:t> </a:t>
            </a:r>
            <a:r>
              <a:rPr lang="en-US" sz="3200" b="1" i="1" dirty="0" err="1" smtClean="0">
                <a:solidFill>
                  <a:srgbClr val="FF0000"/>
                </a:solidFill>
                <a:latin typeface="+mj-lt"/>
              </a:rPr>
              <a:t>hãy</a:t>
            </a:r>
            <a:r>
              <a:rPr lang="en-US" sz="3200" b="1" i="1" dirty="0" smtClean="0">
                <a:solidFill>
                  <a:srgbClr val="FF0000"/>
                </a:solidFill>
                <a:latin typeface="+mj-lt"/>
              </a:rPr>
              <a:t>, </a:t>
            </a:r>
            <a:r>
              <a:rPr lang="en-US" sz="3200" b="1" i="1" dirty="0" err="1" smtClean="0">
                <a:solidFill>
                  <a:srgbClr val="FF0000"/>
                </a:solidFill>
                <a:latin typeface="+mj-lt"/>
              </a:rPr>
              <a:t>đừng</a:t>
            </a:r>
            <a:r>
              <a:rPr lang="en-US" sz="3200" b="1" i="1" dirty="0" smtClean="0">
                <a:solidFill>
                  <a:srgbClr val="FF0000"/>
                </a:solidFill>
                <a:latin typeface="+mj-lt"/>
              </a:rPr>
              <a:t>, </a:t>
            </a:r>
            <a:r>
              <a:rPr lang="en-US" sz="3200" b="1" i="1" dirty="0" err="1" smtClean="0">
                <a:solidFill>
                  <a:srgbClr val="FF0000"/>
                </a:solidFill>
                <a:latin typeface="+mj-lt"/>
              </a:rPr>
              <a:t>chớ</a:t>
            </a:r>
            <a:r>
              <a:rPr lang="en-US" sz="3200" b="1" i="1" dirty="0" smtClean="0">
                <a:solidFill>
                  <a:srgbClr val="FF0000"/>
                </a:solidFill>
                <a:latin typeface="+mj-lt"/>
              </a:rPr>
              <a:t>, </a:t>
            </a:r>
            <a:r>
              <a:rPr lang="en-US" sz="3200" b="1" i="1" dirty="0" err="1" smtClean="0">
                <a:solidFill>
                  <a:srgbClr val="FF0000"/>
                </a:solidFill>
                <a:latin typeface="+mj-lt"/>
              </a:rPr>
              <a:t>đi</a:t>
            </a:r>
            <a:r>
              <a:rPr lang="en-US" sz="3200" b="1" i="1" dirty="0" smtClean="0">
                <a:solidFill>
                  <a:srgbClr val="FF0000"/>
                </a:solidFill>
                <a:latin typeface="+mj-lt"/>
              </a:rPr>
              <a:t>, </a:t>
            </a:r>
            <a:r>
              <a:rPr lang="en-US" sz="3200" b="1" i="1" dirty="0" err="1" smtClean="0">
                <a:solidFill>
                  <a:srgbClr val="FF0000"/>
                </a:solidFill>
                <a:latin typeface="+mj-lt"/>
              </a:rPr>
              <a:t>thôi</a:t>
            </a:r>
            <a:r>
              <a:rPr lang="en-US" sz="3200" b="1" i="1" dirty="0" smtClean="0">
                <a:solidFill>
                  <a:srgbClr val="FF0000"/>
                </a:solidFill>
                <a:latin typeface="+mj-lt"/>
              </a:rPr>
              <a:t>, </a:t>
            </a:r>
            <a:r>
              <a:rPr lang="en-US" sz="3200" b="1" i="1" dirty="0" err="1" smtClean="0">
                <a:solidFill>
                  <a:srgbClr val="FF0000"/>
                </a:solidFill>
                <a:latin typeface="+mj-lt"/>
              </a:rPr>
              <a:t>nào</a:t>
            </a:r>
            <a:r>
              <a:rPr lang="en-US" sz="3200" b="1" i="1" dirty="0" smtClean="0">
                <a:solidFill>
                  <a:srgbClr val="FF0000"/>
                </a:solidFill>
                <a:latin typeface="+mj-lt"/>
              </a:rPr>
              <a:t>, </a:t>
            </a:r>
            <a:r>
              <a:rPr lang="en-US" sz="3200" b="1" i="1" dirty="0" err="1" smtClean="0">
                <a:solidFill>
                  <a:srgbClr val="FF0000"/>
                </a:solidFill>
                <a:latin typeface="+mj-lt"/>
              </a:rPr>
              <a:t>nhé</a:t>
            </a:r>
            <a:r>
              <a:rPr lang="en-US" sz="3200" b="1" i="1" dirty="0">
                <a:solidFill>
                  <a:srgbClr val="FF0000"/>
                </a:solidFill>
                <a:latin typeface="+mj-lt"/>
              </a:rPr>
              <a:t> </a:t>
            </a:r>
            <a:r>
              <a:rPr lang="en-US" sz="3200" b="1" dirty="0" err="1" smtClean="0">
                <a:solidFill>
                  <a:srgbClr val="FF0000"/>
                </a:solidFill>
                <a:latin typeface="+mj-lt"/>
              </a:rPr>
              <a:t>để</a:t>
            </a:r>
            <a:r>
              <a:rPr lang="en-US" sz="3200" b="1" dirty="0" smtClean="0">
                <a:solidFill>
                  <a:srgbClr val="FF0000"/>
                </a:solidFill>
                <a:latin typeface="+mj-lt"/>
              </a:rPr>
              <a:t> </a:t>
            </a:r>
            <a:r>
              <a:rPr lang="en-US" sz="3200" b="1" dirty="0" err="1" smtClean="0">
                <a:solidFill>
                  <a:srgbClr val="FF0000"/>
                </a:solidFill>
                <a:latin typeface="+mj-lt"/>
              </a:rPr>
              <a:t>đặt</a:t>
            </a:r>
            <a:r>
              <a:rPr lang="en-US" sz="3200" b="1" dirty="0" smtClean="0">
                <a:solidFill>
                  <a:srgbClr val="FF0000"/>
                </a:solidFill>
                <a:latin typeface="+mj-lt"/>
              </a:rPr>
              <a:t> </a:t>
            </a:r>
            <a:r>
              <a:rPr lang="en-US" sz="3200" b="1" dirty="0" smtClean="0">
                <a:solidFill>
                  <a:srgbClr val="FF0000"/>
                </a:solidFill>
                <a:latin typeface="+mj-lt"/>
              </a:rPr>
              <a:t>      </a:t>
            </a:r>
            <a:r>
              <a:rPr lang="en-US" sz="3200" b="1" dirty="0" err="1" smtClean="0">
                <a:solidFill>
                  <a:srgbClr val="FF0000"/>
                </a:solidFill>
                <a:latin typeface="+mj-lt"/>
              </a:rPr>
              <a:t>câu</a:t>
            </a:r>
            <a:r>
              <a:rPr lang="en-US" sz="3200" b="1" dirty="0" smtClean="0">
                <a:solidFill>
                  <a:srgbClr val="FF0000"/>
                </a:solidFill>
                <a:latin typeface="+mj-lt"/>
              </a:rPr>
              <a:t> </a:t>
            </a:r>
            <a:r>
              <a:rPr lang="en-US" sz="3200" b="1" dirty="0" err="1" smtClean="0">
                <a:solidFill>
                  <a:srgbClr val="FF0000"/>
                </a:solidFill>
                <a:latin typeface="+mj-lt"/>
              </a:rPr>
              <a:t>khiến</a:t>
            </a:r>
            <a:r>
              <a:rPr lang="en-US" sz="3200" b="1" dirty="0" smtClean="0">
                <a:solidFill>
                  <a:srgbClr val="FF0000"/>
                </a:solidFill>
                <a:latin typeface="+mj-lt"/>
              </a:rPr>
              <a:t> </a:t>
            </a:r>
            <a:r>
              <a:rPr lang="en-US" sz="3200" b="1" dirty="0" err="1" smtClean="0">
                <a:solidFill>
                  <a:srgbClr val="FF0000"/>
                </a:solidFill>
                <a:latin typeface="+mj-lt"/>
              </a:rPr>
              <a:t>trong</a:t>
            </a:r>
            <a:r>
              <a:rPr lang="en-US" sz="3200" b="1" dirty="0" smtClean="0">
                <a:solidFill>
                  <a:srgbClr val="FF0000"/>
                </a:solidFill>
                <a:latin typeface="+mj-lt"/>
              </a:rPr>
              <a:t> </a:t>
            </a:r>
            <a:r>
              <a:rPr lang="en-US" sz="3200" b="1" dirty="0" err="1" smtClean="0">
                <a:solidFill>
                  <a:srgbClr val="FF0000"/>
                </a:solidFill>
                <a:latin typeface="+mj-lt"/>
              </a:rPr>
              <a:t>mỗi</a:t>
            </a:r>
            <a:r>
              <a:rPr lang="en-US" sz="3200" b="1" dirty="0" smtClean="0">
                <a:solidFill>
                  <a:srgbClr val="FF0000"/>
                </a:solidFill>
                <a:latin typeface="+mj-lt"/>
              </a:rPr>
              <a:t> </a:t>
            </a:r>
            <a:r>
              <a:rPr lang="en-US" sz="3200" b="1" dirty="0" err="1" smtClean="0">
                <a:solidFill>
                  <a:srgbClr val="FF0000"/>
                </a:solidFill>
                <a:latin typeface="+mj-lt"/>
              </a:rPr>
              <a:t>tình</a:t>
            </a:r>
            <a:r>
              <a:rPr lang="en-US" sz="3200" b="1" dirty="0" smtClean="0">
                <a:solidFill>
                  <a:srgbClr val="FF0000"/>
                </a:solidFill>
                <a:latin typeface="+mj-lt"/>
              </a:rPr>
              <a:t> </a:t>
            </a:r>
            <a:r>
              <a:rPr lang="en-US" sz="3200" b="1" dirty="0" err="1" smtClean="0">
                <a:solidFill>
                  <a:srgbClr val="FF0000"/>
                </a:solidFill>
                <a:latin typeface="+mj-lt"/>
              </a:rPr>
              <a:t>huống</a:t>
            </a:r>
            <a:r>
              <a:rPr lang="en-US" sz="3200" b="1" dirty="0" smtClean="0">
                <a:solidFill>
                  <a:srgbClr val="FF0000"/>
                </a:solidFill>
                <a:latin typeface="+mj-lt"/>
              </a:rPr>
              <a:t> </a:t>
            </a:r>
            <a:r>
              <a:rPr lang="en-US" sz="3200" b="1" dirty="0" err="1" smtClean="0">
                <a:solidFill>
                  <a:srgbClr val="FF0000"/>
                </a:solidFill>
                <a:latin typeface="+mj-lt"/>
              </a:rPr>
              <a:t>dưới</a:t>
            </a:r>
            <a:r>
              <a:rPr lang="en-US" sz="3200" b="1" dirty="0" smtClean="0">
                <a:solidFill>
                  <a:srgbClr val="FF0000"/>
                </a:solidFill>
                <a:latin typeface="+mj-lt"/>
              </a:rPr>
              <a:t> </a:t>
            </a:r>
            <a:r>
              <a:rPr lang="en-US" sz="3200" b="1" dirty="0" err="1" smtClean="0">
                <a:solidFill>
                  <a:srgbClr val="FF0000"/>
                </a:solidFill>
                <a:latin typeface="+mj-lt"/>
              </a:rPr>
              <a:t>đây</a:t>
            </a:r>
            <a:r>
              <a:rPr lang="en-US" sz="3200" b="1" dirty="0">
                <a:solidFill>
                  <a:srgbClr val="FF0000"/>
                </a:solidFill>
                <a:latin typeface="+mj-lt"/>
              </a:rPr>
              <a:t>:</a:t>
            </a:r>
          </a:p>
        </p:txBody>
      </p:sp>
      <p:sp>
        <p:nvSpPr>
          <p:cNvPr id="3" name="TextBox 2"/>
          <p:cNvSpPr txBox="1"/>
          <p:nvPr/>
        </p:nvSpPr>
        <p:spPr>
          <a:xfrm>
            <a:off x="1524000" y="1376510"/>
            <a:ext cx="7396577" cy="584775"/>
          </a:xfrm>
          <a:prstGeom prst="rect">
            <a:avLst/>
          </a:prstGeom>
          <a:noFill/>
        </p:spPr>
        <p:txBody>
          <a:bodyPr wrap="none" rtlCol="0">
            <a:spAutoFit/>
          </a:bodyPr>
          <a:lstStyle/>
          <a:p>
            <a:r>
              <a:rPr lang="en-US" sz="3200" dirty="0" smtClean="0">
                <a:solidFill>
                  <a:srgbClr val="0070C0"/>
                </a:solidFill>
                <a:latin typeface="+mj-lt"/>
              </a:rPr>
              <a:t>a. </a:t>
            </a:r>
            <a:r>
              <a:rPr lang="en-US" sz="3200" dirty="0" err="1" smtClean="0">
                <a:solidFill>
                  <a:srgbClr val="0070C0"/>
                </a:solidFill>
                <a:latin typeface="+mj-lt"/>
              </a:rPr>
              <a:t>Nhờ</a:t>
            </a:r>
            <a:r>
              <a:rPr lang="en-US" sz="3200" dirty="0" smtClean="0">
                <a:solidFill>
                  <a:srgbClr val="0070C0"/>
                </a:solidFill>
                <a:latin typeface="+mj-lt"/>
              </a:rPr>
              <a:t> </a:t>
            </a:r>
            <a:r>
              <a:rPr lang="en-US" sz="3200" dirty="0" err="1" smtClean="0">
                <a:solidFill>
                  <a:srgbClr val="0070C0"/>
                </a:solidFill>
                <a:latin typeface="+mj-lt"/>
              </a:rPr>
              <a:t>người</a:t>
            </a:r>
            <a:r>
              <a:rPr lang="en-US" sz="3200" dirty="0" smtClean="0">
                <a:solidFill>
                  <a:srgbClr val="0070C0"/>
                </a:solidFill>
                <a:latin typeface="+mj-lt"/>
              </a:rPr>
              <a:t> </a:t>
            </a:r>
            <a:r>
              <a:rPr lang="en-US" sz="3200" dirty="0" err="1" smtClean="0">
                <a:solidFill>
                  <a:srgbClr val="0070C0"/>
                </a:solidFill>
                <a:latin typeface="+mj-lt"/>
              </a:rPr>
              <a:t>thân</a:t>
            </a:r>
            <a:r>
              <a:rPr lang="en-US" sz="3200" dirty="0" smtClean="0">
                <a:solidFill>
                  <a:srgbClr val="0070C0"/>
                </a:solidFill>
                <a:latin typeface="+mj-lt"/>
              </a:rPr>
              <a:t> </a:t>
            </a:r>
            <a:r>
              <a:rPr lang="en-US" sz="3200" dirty="0" err="1" smtClean="0">
                <a:solidFill>
                  <a:srgbClr val="0070C0"/>
                </a:solidFill>
                <a:latin typeface="+mj-lt"/>
              </a:rPr>
              <a:t>hướng</a:t>
            </a:r>
            <a:r>
              <a:rPr lang="en-US" sz="3200" dirty="0" smtClean="0">
                <a:solidFill>
                  <a:srgbClr val="0070C0"/>
                </a:solidFill>
                <a:latin typeface="+mj-lt"/>
              </a:rPr>
              <a:t> </a:t>
            </a:r>
            <a:r>
              <a:rPr lang="en-US" sz="3200" dirty="0" err="1" smtClean="0">
                <a:solidFill>
                  <a:srgbClr val="0070C0"/>
                </a:solidFill>
                <a:latin typeface="+mj-lt"/>
              </a:rPr>
              <a:t>dẫn</a:t>
            </a:r>
            <a:r>
              <a:rPr lang="en-US" sz="3200" dirty="0" smtClean="0">
                <a:solidFill>
                  <a:srgbClr val="0070C0"/>
                </a:solidFill>
                <a:latin typeface="+mj-lt"/>
              </a:rPr>
              <a:t> </a:t>
            </a:r>
            <a:r>
              <a:rPr lang="en-US" sz="3200" dirty="0" err="1" smtClean="0">
                <a:solidFill>
                  <a:srgbClr val="0070C0"/>
                </a:solidFill>
                <a:latin typeface="+mj-lt"/>
              </a:rPr>
              <a:t>làm</a:t>
            </a:r>
            <a:r>
              <a:rPr lang="en-US" sz="3200" dirty="0" smtClean="0">
                <a:solidFill>
                  <a:srgbClr val="0070C0"/>
                </a:solidFill>
                <a:latin typeface="+mj-lt"/>
              </a:rPr>
              <a:t> </a:t>
            </a:r>
            <a:r>
              <a:rPr lang="en-US" sz="3200" dirty="0" err="1" smtClean="0">
                <a:solidFill>
                  <a:srgbClr val="0070C0"/>
                </a:solidFill>
                <a:latin typeface="+mj-lt"/>
              </a:rPr>
              <a:t>bưu</a:t>
            </a:r>
            <a:r>
              <a:rPr lang="en-US" sz="3200" dirty="0" smtClean="0">
                <a:solidFill>
                  <a:srgbClr val="0070C0"/>
                </a:solidFill>
                <a:latin typeface="+mj-lt"/>
              </a:rPr>
              <a:t> </a:t>
            </a:r>
            <a:r>
              <a:rPr lang="en-US" sz="3200" dirty="0" err="1" smtClean="0">
                <a:solidFill>
                  <a:srgbClr val="0070C0"/>
                </a:solidFill>
                <a:latin typeface="+mj-lt"/>
              </a:rPr>
              <a:t>thiếp</a:t>
            </a:r>
            <a:endParaRPr lang="en-US" sz="3200" dirty="0">
              <a:solidFill>
                <a:srgbClr val="0070C0"/>
              </a:solidFill>
              <a:latin typeface="+mj-lt"/>
            </a:endParaRPr>
          </a:p>
        </p:txBody>
      </p:sp>
      <p:sp>
        <p:nvSpPr>
          <p:cNvPr id="4" name="TextBox 3"/>
          <p:cNvSpPr txBox="1"/>
          <p:nvPr/>
        </p:nvSpPr>
        <p:spPr>
          <a:xfrm>
            <a:off x="1524000" y="2571749"/>
            <a:ext cx="8614859" cy="584775"/>
          </a:xfrm>
          <a:prstGeom prst="rect">
            <a:avLst/>
          </a:prstGeom>
          <a:noFill/>
        </p:spPr>
        <p:txBody>
          <a:bodyPr wrap="none" rtlCol="0">
            <a:spAutoFit/>
          </a:bodyPr>
          <a:lstStyle/>
          <a:p>
            <a:r>
              <a:rPr lang="en-US" sz="3200" dirty="0" smtClean="0">
                <a:solidFill>
                  <a:srgbClr val="0070C0"/>
                </a:solidFill>
                <a:latin typeface="+mj-lt"/>
              </a:rPr>
              <a:t>b. </a:t>
            </a:r>
            <a:r>
              <a:rPr lang="en-US" sz="3200" dirty="0" err="1" smtClean="0">
                <a:solidFill>
                  <a:srgbClr val="0070C0"/>
                </a:solidFill>
                <a:latin typeface="+mj-lt"/>
              </a:rPr>
              <a:t>Muốn</a:t>
            </a:r>
            <a:r>
              <a:rPr lang="en-US" sz="3200" dirty="0" smtClean="0">
                <a:solidFill>
                  <a:srgbClr val="0070C0"/>
                </a:solidFill>
                <a:latin typeface="+mj-lt"/>
              </a:rPr>
              <a:t> </a:t>
            </a:r>
            <a:r>
              <a:rPr lang="en-US" sz="3200" dirty="0" err="1" smtClean="0">
                <a:solidFill>
                  <a:srgbClr val="0070C0"/>
                </a:solidFill>
                <a:latin typeface="+mj-lt"/>
              </a:rPr>
              <a:t>các</a:t>
            </a:r>
            <a:r>
              <a:rPr lang="en-US" sz="3200" dirty="0" smtClean="0">
                <a:solidFill>
                  <a:srgbClr val="0070C0"/>
                </a:solidFill>
                <a:latin typeface="+mj-lt"/>
              </a:rPr>
              <a:t> </a:t>
            </a:r>
            <a:r>
              <a:rPr lang="en-US" sz="3200" dirty="0" err="1" smtClean="0">
                <a:solidFill>
                  <a:srgbClr val="0070C0"/>
                </a:solidFill>
                <a:latin typeface="+mj-lt"/>
              </a:rPr>
              <a:t>em</a:t>
            </a:r>
            <a:r>
              <a:rPr lang="en-US" sz="3200" dirty="0" smtClean="0">
                <a:solidFill>
                  <a:srgbClr val="0070C0"/>
                </a:solidFill>
                <a:latin typeface="+mj-lt"/>
              </a:rPr>
              <a:t> </a:t>
            </a:r>
            <a:r>
              <a:rPr lang="en-US" sz="3200" dirty="0" err="1" smtClean="0">
                <a:solidFill>
                  <a:srgbClr val="0070C0"/>
                </a:solidFill>
                <a:latin typeface="+mj-lt"/>
              </a:rPr>
              <a:t>nhỏ</a:t>
            </a:r>
            <a:r>
              <a:rPr lang="en-US" sz="3200" dirty="0" smtClean="0">
                <a:solidFill>
                  <a:srgbClr val="0070C0"/>
                </a:solidFill>
                <a:latin typeface="+mj-lt"/>
              </a:rPr>
              <a:t> </a:t>
            </a:r>
            <a:r>
              <a:rPr lang="en-US" sz="3200" dirty="0" err="1" smtClean="0">
                <a:solidFill>
                  <a:srgbClr val="0070C0"/>
                </a:solidFill>
                <a:latin typeface="+mj-lt"/>
              </a:rPr>
              <a:t>trật</a:t>
            </a:r>
            <a:r>
              <a:rPr lang="en-US" sz="3200" dirty="0" smtClean="0">
                <a:solidFill>
                  <a:srgbClr val="0070C0"/>
                </a:solidFill>
                <a:latin typeface="+mj-lt"/>
              </a:rPr>
              <a:t> </a:t>
            </a:r>
            <a:r>
              <a:rPr lang="en-US" sz="3200" dirty="0" err="1" smtClean="0">
                <a:solidFill>
                  <a:srgbClr val="0070C0"/>
                </a:solidFill>
                <a:latin typeface="+mj-lt"/>
              </a:rPr>
              <a:t>tự</a:t>
            </a:r>
            <a:r>
              <a:rPr lang="en-US" sz="3200" dirty="0" smtClean="0">
                <a:solidFill>
                  <a:srgbClr val="0070C0"/>
                </a:solidFill>
                <a:latin typeface="+mj-lt"/>
              </a:rPr>
              <a:t> </a:t>
            </a:r>
            <a:r>
              <a:rPr lang="en-US" sz="3200" dirty="0" err="1" smtClean="0">
                <a:solidFill>
                  <a:srgbClr val="0070C0"/>
                </a:solidFill>
                <a:latin typeface="+mj-lt"/>
              </a:rPr>
              <a:t>khi</a:t>
            </a:r>
            <a:r>
              <a:rPr lang="en-US" sz="3200" dirty="0" smtClean="0">
                <a:solidFill>
                  <a:srgbClr val="0070C0"/>
                </a:solidFill>
                <a:latin typeface="+mj-lt"/>
              </a:rPr>
              <a:t> </a:t>
            </a:r>
            <a:r>
              <a:rPr lang="en-US" sz="3200" dirty="0" err="1" smtClean="0">
                <a:solidFill>
                  <a:srgbClr val="0070C0"/>
                </a:solidFill>
                <a:latin typeface="+mj-lt"/>
              </a:rPr>
              <a:t>xem</a:t>
            </a:r>
            <a:r>
              <a:rPr lang="en-US" sz="3200" dirty="0" smtClean="0">
                <a:solidFill>
                  <a:srgbClr val="0070C0"/>
                </a:solidFill>
                <a:latin typeface="+mj-lt"/>
              </a:rPr>
              <a:t> </a:t>
            </a:r>
            <a:r>
              <a:rPr lang="en-US" sz="3200" dirty="0" err="1" smtClean="0">
                <a:solidFill>
                  <a:srgbClr val="0070C0"/>
                </a:solidFill>
                <a:latin typeface="+mj-lt"/>
              </a:rPr>
              <a:t>phim</a:t>
            </a:r>
            <a:r>
              <a:rPr lang="en-US" sz="3200" dirty="0" smtClean="0">
                <a:solidFill>
                  <a:srgbClr val="0070C0"/>
                </a:solidFill>
                <a:latin typeface="+mj-lt"/>
              </a:rPr>
              <a:t> </a:t>
            </a:r>
            <a:r>
              <a:rPr lang="en-US" sz="3200" dirty="0" err="1" smtClean="0">
                <a:solidFill>
                  <a:srgbClr val="0070C0"/>
                </a:solidFill>
                <a:latin typeface="+mj-lt"/>
              </a:rPr>
              <a:t>trong</a:t>
            </a:r>
            <a:r>
              <a:rPr lang="en-US" sz="3200" dirty="0" smtClean="0">
                <a:solidFill>
                  <a:srgbClr val="0070C0"/>
                </a:solidFill>
                <a:latin typeface="+mj-lt"/>
              </a:rPr>
              <a:t> </a:t>
            </a:r>
            <a:r>
              <a:rPr lang="en-US" sz="3200" dirty="0" err="1" smtClean="0">
                <a:solidFill>
                  <a:srgbClr val="0070C0"/>
                </a:solidFill>
                <a:latin typeface="+mj-lt"/>
              </a:rPr>
              <a:t>rạp</a:t>
            </a:r>
            <a:endParaRPr lang="en-US" sz="3200" dirty="0">
              <a:solidFill>
                <a:srgbClr val="0070C0"/>
              </a:solidFill>
              <a:latin typeface="+mj-lt"/>
            </a:endParaRPr>
          </a:p>
        </p:txBody>
      </p:sp>
      <p:sp>
        <p:nvSpPr>
          <p:cNvPr id="5" name="TextBox 4"/>
          <p:cNvSpPr txBox="1"/>
          <p:nvPr/>
        </p:nvSpPr>
        <p:spPr>
          <a:xfrm>
            <a:off x="1524000" y="3760349"/>
            <a:ext cx="5476179" cy="584775"/>
          </a:xfrm>
          <a:prstGeom prst="rect">
            <a:avLst/>
          </a:prstGeom>
          <a:noFill/>
        </p:spPr>
        <p:txBody>
          <a:bodyPr wrap="none" rtlCol="0">
            <a:spAutoFit/>
          </a:bodyPr>
          <a:lstStyle/>
          <a:p>
            <a:r>
              <a:rPr lang="en-US" sz="3200" dirty="0" smtClean="0">
                <a:solidFill>
                  <a:srgbClr val="0070C0"/>
                </a:solidFill>
                <a:latin typeface="+mj-lt"/>
              </a:rPr>
              <a:t>c. </a:t>
            </a:r>
            <a:r>
              <a:rPr lang="en-US" sz="3200" dirty="0" err="1" smtClean="0">
                <a:solidFill>
                  <a:srgbClr val="0070C0"/>
                </a:solidFill>
                <a:latin typeface="+mj-lt"/>
              </a:rPr>
              <a:t>Muốn</a:t>
            </a:r>
            <a:r>
              <a:rPr lang="en-US" sz="3200" dirty="0" smtClean="0">
                <a:solidFill>
                  <a:srgbClr val="0070C0"/>
                </a:solidFill>
                <a:latin typeface="+mj-lt"/>
              </a:rPr>
              <a:t> </a:t>
            </a:r>
            <a:r>
              <a:rPr lang="en-US" sz="3200" dirty="0" err="1" smtClean="0">
                <a:solidFill>
                  <a:srgbClr val="0070C0"/>
                </a:solidFill>
                <a:latin typeface="+mj-lt"/>
              </a:rPr>
              <a:t>bố</a:t>
            </a:r>
            <a:r>
              <a:rPr lang="en-US" sz="3200" dirty="0" smtClean="0">
                <a:solidFill>
                  <a:srgbClr val="0070C0"/>
                </a:solidFill>
                <a:latin typeface="+mj-lt"/>
              </a:rPr>
              <a:t> </a:t>
            </a:r>
            <a:r>
              <a:rPr lang="en-US" sz="3200" dirty="0" err="1" smtClean="0">
                <a:solidFill>
                  <a:srgbClr val="0070C0"/>
                </a:solidFill>
                <a:latin typeface="+mj-lt"/>
              </a:rPr>
              <a:t>mẹ</a:t>
            </a:r>
            <a:r>
              <a:rPr lang="en-US" sz="3200" dirty="0" smtClean="0">
                <a:solidFill>
                  <a:srgbClr val="0070C0"/>
                </a:solidFill>
                <a:latin typeface="+mj-lt"/>
              </a:rPr>
              <a:t> </a:t>
            </a:r>
            <a:r>
              <a:rPr lang="en-US" sz="3200" dirty="0" err="1" smtClean="0">
                <a:solidFill>
                  <a:srgbClr val="0070C0"/>
                </a:solidFill>
                <a:latin typeface="+mj-lt"/>
              </a:rPr>
              <a:t>cho</a:t>
            </a:r>
            <a:r>
              <a:rPr lang="en-US" sz="3200" dirty="0" smtClean="0">
                <a:solidFill>
                  <a:srgbClr val="0070C0"/>
                </a:solidFill>
                <a:latin typeface="+mj-lt"/>
              </a:rPr>
              <a:t> </a:t>
            </a:r>
            <a:r>
              <a:rPr lang="en-US" sz="3200" dirty="0" err="1" smtClean="0">
                <a:solidFill>
                  <a:srgbClr val="0070C0"/>
                </a:solidFill>
                <a:latin typeface="+mj-lt"/>
              </a:rPr>
              <a:t>về</a:t>
            </a:r>
            <a:r>
              <a:rPr lang="en-US" sz="3200" dirty="0" smtClean="0">
                <a:solidFill>
                  <a:srgbClr val="0070C0"/>
                </a:solidFill>
                <a:latin typeface="+mj-lt"/>
              </a:rPr>
              <a:t> </a:t>
            </a:r>
            <a:r>
              <a:rPr lang="en-US" sz="3200" dirty="0" err="1" smtClean="0">
                <a:solidFill>
                  <a:srgbClr val="0070C0"/>
                </a:solidFill>
                <a:latin typeface="+mj-lt"/>
              </a:rPr>
              <a:t>thăm</a:t>
            </a:r>
            <a:r>
              <a:rPr lang="en-US" sz="3200" dirty="0" smtClean="0">
                <a:solidFill>
                  <a:srgbClr val="0070C0"/>
                </a:solidFill>
                <a:latin typeface="+mj-lt"/>
              </a:rPr>
              <a:t> </a:t>
            </a:r>
            <a:r>
              <a:rPr lang="en-US" sz="3200" dirty="0" err="1" smtClean="0">
                <a:solidFill>
                  <a:srgbClr val="0070C0"/>
                </a:solidFill>
                <a:latin typeface="+mj-lt"/>
              </a:rPr>
              <a:t>quê</a:t>
            </a:r>
            <a:endParaRPr lang="en-US" sz="3200" dirty="0">
              <a:solidFill>
                <a:srgbClr val="0070C0"/>
              </a:solidFill>
              <a:latin typeface="+mj-lt"/>
            </a:endParaRPr>
          </a:p>
        </p:txBody>
      </p:sp>
      <p:sp>
        <p:nvSpPr>
          <p:cNvPr id="6" name="TextBox 5"/>
          <p:cNvSpPr txBox="1"/>
          <p:nvPr/>
        </p:nvSpPr>
        <p:spPr>
          <a:xfrm>
            <a:off x="1524000" y="4953862"/>
            <a:ext cx="8119530" cy="584775"/>
          </a:xfrm>
          <a:prstGeom prst="rect">
            <a:avLst/>
          </a:prstGeom>
          <a:noFill/>
        </p:spPr>
        <p:txBody>
          <a:bodyPr wrap="none" rtlCol="0">
            <a:spAutoFit/>
          </a:bodyPr>
          <a:lstStyle/>
          <a:p>
            <a:r>
              <a:rPr lang="en-US" sz="3200" dirty="0" smtClean="0">
                <a:solidFill>
                  <a:srgbClr val="0070C0"/>
                </a:solidFill>
                <a:latin typeface="+mj-lt"/>
              </a:rPr>
              <a:t>d. </a:t>
            </a:r>
            <a:r>
              <a:rPr lang="en-US" sz="3200" dirty="0" err="1" smtClean="0">
                <a:solidFill>
                  <a:srgbClr val="0070C0"/>
                </a:solidFill>
                <a:latin typeface="+mj-lt"/>
              </a:rPr>
              <a:t>Muốn</a:t>
            </a:r>
            <a:r>
              <a:rPr lang="en-US" sz="3200" dirty="0" smtClean="0">
                <a:solidFill>
                  <a:srgbClr val="0070C0"/>
                </a:solidFill>
                <a:latin typeface="+mj-lt"/>
              </a:rPr>
              <a:t> </a:t>
            </a:r>
            <a:r>
              <a:rPr lang="en-US" sz="3200" dirty="0" err="1" smtClean="0">
                <a:solidFill>
                  <a:srgbClr val="0070C0"/>
                </a:solidFill>
                <a:latin typeface="+mj-lt"/>
              </a:rPr>
              <a:t>bố</a:t>
            </a:r>
            <a:r>
              <a:rPr lang="en-US" sz="3200" dirty="0" smtClean="0">
                <a:solidFill>
                  <a:srgbClr val="0070C0"/>
                </a:solidFill>
                <a:latin typeface="+mj-lt"/>
              </a:rPr>
              <a:t> </a:t>
            </a:r>
            <a:r>
              <a:rPr lang="en-US" sz="3200" dirty="0" err="1" smtClean="0">
                <a:solidFill>
                  <a:srgbClr val="0070C0"/>
                </a:solidFill>
                <a:latin typeface="+mj-lt"/>
              </a:rPr>
              <a:t>mẹ</a:t>
            </a:r>
            <a:r>
              <a:rPr lang="en-US" sz="3200" dirty="0" smtClean="0">
                <a:solidFill>
                  <a:srgbClr val="0070C0"/>
                </a:solidFill>
                <a:latin typeface="+mj-lt"/>
              </a:rPr>
              <a:t> </a:t>
            </a:r>
            <a:r>
              <a:rPr lang="en-US" sz="3200" dirty="0" err="1" smtClean="0">
                <a:solidFill>
                  <a:srgbClr val="0070C0"/>
                </a:solidFill>
                <a:latin typeface="+mj-lt"/>
              </a:rPr>
              <a:t>mua</a:t>
            </a:r>
            <a:r>
              <a:rPr lang="en-US" sz="3200" dirty="0" smtClean="0">
                <a:solidFill>
                  <a:srgbClr val="0070C0"/>
                </a:solidFill>
                <a:latin typeface="+mj-lt"/>
              </a:rPr>
              <a:t> </a:t>
            </a:r>
            <a:r>
              <a:rPr lang="en-US" sz="3200" dirty="0" err="1" smtClean="0">
                <a:solidFill>
                  <a:srgbClr val="0070C0"/>
                </a:solidFill>
                <a:latin typeface="+mj-lt"/>
              </a:rPr>
              <a:t>cho</a:t>
            </a:r>
            <a:r>
              <a:rPr lang="en-US" sz="3200" dirty="0" smtClean="0">
                <a:solidFill>
                  <a:srgbClr val="0070C0"/>
                </a:solidFill>
                <a:latin typeface="+mj-lt"/>
              </a:rPr>
              <a:t> </a:t>
            </a:r>
            <a:r>
              <a:rPr lang="en-US" sz="3200" dirty="0" err="1" smtClean="0">
                <a:solidFill>
                  <a:srgbClr val="0070C0"/>
                </a:solidFill>
                <a:latin typeface="+mj-lt"/>
              </a:rPr>
              <a:t>cuốn</a:t>
            </a:r>
            <a:r>
              <a:rPr lang="en-US" sz="3200" dirty="0" smtClean="0">
                <a:solidFill>
                  <a:srgbClr val="0070C0"/>
                </a:solidFill>
                <a:latin typeface="+mj-lt"/>
              </a:rPr>
              <a:t> </a:t>
            </a:r>
            <a:r>
              <a:rPr lang="en-US" sz="3200" dirty="0" err="1" smtClean="0">
                <a:solidFill>
                  <a:srgbClr val="0070C0"/>
                </a:solidFill>
                <a:latin typeface="+mj-lt"/>
              </a:rPr>
              <a:t>truyện</a:t>
            </a:r>
            <a:r>
              <a:rPr lang="en-US" sz="3200" dirty="0" smtClean="0">
                <a:solidFill>
                  <a:srgbClr val="0070C0"/>
                </a:solidFill>
                <a:latin typeface="+mj-lt"/>
              </a:rPr>
              <a:t> </a:t>
            </a:r>
            <a:r>
              <a:rPr lang="en-US" sz="3200" dirty="0" err="1" smtClean="0">
                <a:solidFill>
                  <a:srgbClr val="0070C0"/>
                </a:solidFill>
                <a:latin typeface="+mj-lt"/>
              </a:rPr>
              <a:t>mình</a:t>
            </a:r>
            <a:r>
              <a:rPr lang="en-US" sz="3200" dirty="0" smtClean="0">
                <a:solidFill>
                  <a:srgbClr val="0070C0"/>
                </a:solidFill>
                <a:latin typeface="+mj-lt"/>
              </a:rPr>
              <a:t> </a:t>
            </a:r>
            <a:r>
              <a:rPr lang="en-US" sz="3200" dirty="0" err="1" smtClean="0">
                <a:solidFill>
                  <a:srgbClr val="0070C0"/>
                </a:solidFill>
                <a:latin typeface="+mj-lt"/>
              </a:rPr>
              <a:t>thích</a:t>
            </a:r>
            <a:endParaRPr lang="en-US" sz="3200" dirty="0">
              <a:solidFill>
                <a:srgbClr val="0070C0"/>
              </a:solidFill>
              <a:latin typeface="+mj-lt"/>
            </a:endParaRPr>
          </a:p>
        </p:txBody>
      </p:sp>
      <p:sp>
        <p:nvSpPr>
          <p:cNvPr id="7" name="TextBox 6"/>
          <p:cNvSpPr txBox="1"/>
          <p:nvPr/>
        </p:nvSpPr>
        <p:spPr>
          <a:xfrm>
            <a:off x="1846203" y="2025074"/>
            <a:ext cx="6752169" cy="584775"/>
          </a:xfrm>
          <a:prstGeom prst="rect">
            <a:avLst/>
          </a:prstGeom>
          <a:noFill/>
        </p:spPr>
        <p:txBody>
          <a:bodyPr wrap="none" rtlCol="0">
            <a:spAutoFit/>
          </a:bodyPr>
          <a:lstStyle/>
          <a:p>
            <a:r>
              <a:rPr lang="en-US" sz="3200" dirty="0" smtClean="0">
                <a:solidFill>
                  <a:srgbClr val="FF0000"/>
                </a:solidFill>
                <a:latin typeface="+mj-lt"/>
              </a:rPr>
              <a:t>M:</a:t>
            </a:r>
            <a:r>
              <a:rPr lang="en-US" sz="3200" dirty="0" smtClean="0">
                <a:solidFill>
                  <a:srgbClr val="0070C0"/>
                </a:solidFill>
                <a:latin typeface="+mj-lt"/>
              </a:rPr>
              <a:t> </a:t>
            </a:r>
            <a:r>
              <a:rPr lang="en-US" sz="3200" dirty="0" err="1" smtClean="0">
                <a:solidFill>
                  <a:srgbClr val="7030A0"/>
                </a:solidFill>
                <a:latin typeface="+mj-lt"/>
              </a:rPr>
              <a:t>Chị</a:t>
            </a:r>
            <a:r>
              <a:rPr lang="en-US" sz="3200" dirty="0" smtClean="0">
                <a:solidFill>
                  <a:srgbClr val="7030A0"/>
                </a:solidFill>
                <a:latin typeface="+mj-lt"/>
              </a:rPr>
              <a:t> </a:t>
            </a:r>
            <a:r>
              <a:rPr lang="en-US" sz="3200" dirty="0" err="1" smtClean="0">
                <a:solidFill>
                  <a:srgbClr val="7030A0"/>
                </a:solidFill>
                <a:latin typeface="+mj-lt"/>
              </a:rPr>
              <a:t>hướng</a:t>
            </a:r>
            <a:r>
              <a:rPr lang="en-US" sz="3200" dirty="0" smtClean="0">
                <a:solidFill>
                  <a:srgbClr val="7030A0"/>
                </a:solidFill>
                <a:latin typeface="+mj-lt"/>
              </a:rPr>
              <a:t> </a:t>
            </a:r>
            <a:r>
              <a:rPr lang="en-US" sz="3200" dirty="0" err="1" smtClean="0">
                <a:solidFill>
                  <a:srgbClr val="7030A0"/>
                </a:solidFill>
                <a:latin typeface="+mj-lt"/>
              </a:rPr>
              <a:t>dẫn</a:t>
            </a:r>
            <a:r>
              <a:rPr lang="en-US" sz="3200" dirty="0" smtClean="0">
                <a:solidFill>
                  <a:srgbClr val="7030A0"/>
                </a:solidFill>
                <a:latin typeface="+mj-lt"/>
              </a:rPr>
              <a:t> </a:t>
            </a:r>
            <a:r>
              <a:rPr lang="en-US" sz="3200" dirty="0" err="1" smtClean="0">
                <a:solidFill>
                  <a:srgbClr val="7030A0"/>
                </a:solidFill>
                <a:latin typeface="+mj-lt"/>
              </a:rPr>
              <a:t>em</a:t>
            </a:r>
            <a:r>
              <a:rPr lang="en-US" sz="3200" dirty="0" smtClean="0">
                <a:solidFill>
                  <a:srgbClr val="7030A0"/>
                </a:solidFill>
                <a:latin typeface="+mj-lt"/>
              </a:rPr>
              <a:t> </a:t>
            </a:r>
            <a:r>
              <a:rPr lang="en-US" sz="3200" dirty="0" err="1" smtClean="0">
                <a:solidFill>
                  <a:srgbClr val="7030A0"/>
                </a:solidFill>
                <a:latin typeface="+mj-lt"/>
              </a:rPr>
              <a:t>làm</a:t>
            </a:r>
            <a:r>
              <a:rPr lang="en-US" sz="3200" dirty="0" smtClean="0">
                <a:solidFill>
                  <a:srgbClr val="7030A0"/>
                </a:solidFill>
                <a:latin typeface="+mj-lt"/>
              </a:rPr>
              <a:t> </a:t>
            </a:r>
            <a:r>
              <a:rPr lang="en-US" sz="3200" dirty="0" err="1" smtClean="0">
                <a:solidFill>
                  <a:srgbClr val="7030A0"/>
                </a:solidFill>
                <a:latin typeface="+mj-lt"/>
              </a:rPr>
              <a:t>bưu</a:t>
            </a:r>
            <a:r>
              <a:rPr lang="en-US" sz="3200" dirty="0" smtClean="0">
                <a:solidFill>
                  <a:srgbClr val="7030A0"/>
                </a:solidFill>
                <a:latin typeface="+mj-lt"/>
              </a:rPr>
              <a:t> </a:t>
            </a:r>
            <a:r>
              <a:rPr lang="en-US" sz="3200" dirty="0" err="1" smtClean="0">
                <a:solidFill>
                  <a:srgbClr val="7030A0"/>
                </a:solidFill>
                <a:latin typeface="+mj-lt"/>
              </a:rPr>
              <a:t>thiếp</a:t>
            </a:r>
            <a:r>
              <a:rPr lang="en-US" sz="3200" dirty="0" smtClean="0">
                <a:solidFill>
                  <a:srgbClr val="7030A0"/>
                </a:solidFill>
                <a:latin typeface="+mj-lt"/>
              </a:rPr>
              <a:t> </a:t>
            </a:r>
            <a:r>
              <a:rPr lang="en-US" sz="3200" dirty="0" err="1" smtClean="0">
                <a:solidFill>
                  <a:srgbClr val="7030A0"/>
                </a:solidFill>
                <a:latin typeface="+mj-lt"/>
              </a:rPr>
              <a:t>đi</a:t>
            </a:r>
            <a:r>
              <a:rPr lang="en-US" sz="3200" dirty="0" smtClean="0">
                <a:solidFill>
                  <a:srgbClr val="7030A0"/>
                </a:solidFill>
                <a:latin typeface="+mj-lt"/>
              </a:rPr>
              <a:t>!</a:t>
            </a:r>
            <a:endParaRPr lang="en-US" sz="3200" dirty="0">
              <a:solidFill>
                <a:srgbClr val="7030A0"/>
              </a:solidFill>
              <a:latin typeface="+mj-lt"/>
            </a:endParaRPr>
          </a:p>
        </p:txBody>
      </p:sp>
      <p:sp>
        <p:nvSpPr>
          <p:cNvPr id="8" name="TextBox 7"/>
          <p:cNvSpPr txBox="1"/>
          <p:nvPr/>
        </p:nvSpPr>
        <p:spPr>
          <a:xfrm>
            <a:off x="1846203" y="3131698"/>
            <a:ext cx="4899098" cy="584775"/>
          </a:xfrm>
          <a:prstGeom prst="rect">
            <a:avLst/>
          </a:prstGeom>
          <a:noFill/>
        </p:spPr>
        <p:txBody>
          <a:bodyPr wrap="none" rtlCol="0">
            <a:spAutoFit/>
          </a:bodyPr>
          <a:lstStyle/>
          <a:p>
            <a:r>
              <a:rPr lang="en-US" sz="3200" dirty="0" err="1" smtClean="0">
                <a:solidFill>
                  <a:srgbClr val="7030A0"/>
                </a:solidFill>
                <a:latin typeface="+mj-lt"/>
              </a:rPr>
              <a:t>Các</a:t>
            </a:r>
            <a:r>
              <a:rPr lang="en-US" sz="3200" dirty="0" smtClean="0">
                <a:solidFill>
                  <a:srgbClr val="7030A0"/>
                </a:solidFill>
                <a:latin typeface="+mj-lt"/>
              </a:rPr>
              <a:t> </a:t>
            </a:r>
            <a:r>
              <a:rPr lang="en-US" sz="3200" dirty="0" err="1" smtClean="0">
                <a:solidFill>
                  <a:srgbClr val="7030A0"/>
                </a:solidFill>
                <a:latin typeface="+mj-lt"/>
              </a:rPr>
              <a:t>em</a:t>
            </a:r>
            <a:r>
              <a:rPr lang="en-US" sz="3200" dirty="0" smtClean="0">
                <a:solidFill>
                  <a:srgbClr val="7030A0"/>
                </a:solidFill>
                <a:latin typeface="+mj-lt"/>
              </a:rPr>
              <a:t> </a:t>
            </a:r>
            <a:r>
              <a:rPr lang="en-US" sz="3200" dirty="0" err="1" smtClean="0">
                <a:solidFill>
                  <a:srgbClr val="7030A0"/>
                </a:solidFill>
                <a:latin typeface="+mj-lt"/>
              </a:rPr>
              <a:t>trật</a:t>
            </a:r>
            <a:r>
              <a:rPr lang="en-US" sz="3200" dirty="0" smtClean="0">
                <a:solidFill>
                  <a:srgbClr val="7030A0"/>
                </a:solidFill>
                <a:latin typeface="+mj-lt"/>
              </a:rPr>
              <a:t> </a:t>
            </a:r>
            <a:r>
              <a:rPr lang="en-US" sz="3200" dirty="0" err="1" smtClean="0">
                <a:solidFill>
                  <a:srgbClr val="7030A0"/>
                </a:solidFill>
                <a:latin typeface="+mj-lt"/>
              </a:rPr>
              <a:t>tự</a:t>
            </a:r>
            <a:r>
              <a:rPr lang="en-US" sz="3200" dirty="0" smtClean="0">
                <a:solidFill>
                  <a:srgbClr val="7030A0"/>
                </a:solidFill>
                <a:latin typeface="+mj-lt"/>
              </a:rPr>
              <a:t> </a:t>
            </a:r>
            <a:r>
              <a:rPr lang="en-US" sz="3200" dirty="0" err="1" smtClean="0">
                <a:solidFill>
                  <a:srgbClr val="7030A0"/>
                </a:solidFill>
                <a:latin typeface="+mj-lt"/>
              </a:rPr>
              <a:t>một</a:t>
            </a:r>
            <a:r>
              <a:rPr lang="en-US" sz="3200" dirty="0" smtClean="0">
                <a:solidFill>
                  <a:srgbClr val="7030A0"/>
                </a:solidFill>
                <a:latin typeface="+mj-lt"/>
              </a:rPr>
              <a:t> </a:t>
            </a:r>
            <a:r>
              <a:rPr lang="en-US" sz="3200" dirty="0" err="1" smtClean="0">
                <a:solidFill>
                  <a:srgbClr val="7030A0"/>
                </a:solidFill>
                <a:latin typeface="+mj-lt"/>
              </a:rPr>
              <a:t>chút</a:t>
            </a:r>
            <a:r>
              <a:rPr lang="en-US" sz="3200" dirty="0" smtClean="0">
                <a:solidFill>
                  <a:srgbClr val="7030A0"/>
                </a:solidFill>
                <a:latin typeface="+mj-lt"/>
              </a:rPr>
              <a:t> </a:t>
            </a:r>
            <a:r>
              <a:rPr lang="en-US" sz="3200" dirty="0" err="1" smtClean="0">
                <a:solidFill>
                  <a:srgbClr val="7030A0"/>
                </a:solidFill>
                <a:latin typeface="+mj-lt"/>
              </a:rPr>
              <a:t>nào</a:t>
            </a:r>
            <a:r>
              <a:rPr lang="en-US" sz="3200" dirty="0" smtClean="0">
                <a:solidFill>
                  <a:srgbClr val="7030A0"/>
                </a:solidFill>
                <a:latin typeface="+mj-lt"/>
              </a:rPr>
              <a:t>!</a:t>
            </a:r>
            <a:endParaRPr lang="en-US" sz="3200" dirty="0">
              <a:solidFill>
                <a:srgbClr val="7030A0"/>
              </a:solidFill>
              <a:latin typeface="+mj-lt"/>
            </a:endParaRPr>
          </a:p>
        </p:txBody>
      </p:sp>
      <p:sp>
        <p:nvSpPr>
          <p:cNvPr id="10" name="TextBox 9"/>
          <p:cNvSpPr txBox="1"/>
          <p:nvPr/>
        </p:nvSpPr>
        <p:spPr>
          <a:xfrm>
            <a:off x="1903353" y="4327798"/>
            <a:ext cx="5828840" cy="584775"/>
          </a:xfrm>
          <a:prstGeom prst="rect">
            <a:avLst/>
          </a:prstGeom>
          <a:noFill/>
        </p:spPr>
        <p:txBody>
          <a:bodyPr wrap="none" rtlCol="0">
            <a:spAutoFit/>
          </a:bodyPr>
          <a:lstStyle/>
          <a:p>
            <a:r>
              <a:rPr lang="en-US" sz="3200" dirty="0" err="1" smtClean="0">
                <a:solidFill>
                  <a:srgbClr val="7030A0"/>
                </a:solidFill>
                <a:latin typeface="+mj-lt"/>
              </a:rPr>
              <a:t>Bố</a:t>
            </a:r>
            <a:r>
              <a:rPr lang="en-US" sz="3200" dirty="0" smtClean="0">
                <a:solidFill>
                  <a:srgbClr val="7030A0"/>
                </a:solidFill>
                <a:latin typeface="+mj-lt"/>
              </a:rPr>
              <a:t> </a:t>
            </a:r>
            <a:r>
              <a:rPr lang="en-US" sz="3200" dirty="0" err="1" smtClean="0">
                <a:solidFill>
                  <a:srgbClr val="7030A0"/>
                </a:solidFill>
                <a:latin typeface="+mj-lt"/>
              </a:rPr>
              <a:t>mẹ</a:t>
            </a:r>
            <a:r>
              <a:rPr lang="en-US" sz="3200" dirty="0" smtClean="0">
                <a:solidFill>
                  <a:srgbClr val="7030A0"/>
                </a:solidFill>
                <a:latin typeface="+mj-lt"/>
              </a:rPr>
              <a:t> </a:t>
            </a:r>
            <a:r>
              <a:rPr lang="en-US" sz="3200" dirty="0" err="1" smtClean="0">
                <a:solidFill>
                  <a:srgbClr val="7030A0"/>
                </a:solidFill>
                <a:latin typeface="+mj-lt"/>
              </a:rPr>
              <a:t>ơi</a:t>
            </a:r>
            <a:r>
              <a:rPr lang="en-US" sz="3200" dirty="0" smtClean="0">
                <a:solidFill>
                  <a:srgbClr val="7030A0"/>
                </a:solidFill>
                <a:latin typeface="+mj-lt"/>
              </a:rPr>
              <a:t> </a:t>
            </a:r>
            <a:r>
              <a:rPr lang="en-US" sz="3200" dirty="0" err="1" smtClean="0">
                <a:solidFill>
                  <a:srgbClr val="7030A0"/>
                </a:solidFill>
                <a:latin typeface="+mj-lt"/>
              </a:rPr>
              <a:t>sắp</a:t>
            </a:r>
            <a:r>
              <a:rPr lang="en-US" sz="3200" dirty="0" smtClean="0">
                <a:solidFill>
                  <a:srgbClr val="7030A0"/>
                </a:solidFill>
                <a:latin typeface="+mj-lt"/>
              </a:rPr>
              <a:t> </a:t>
            </a:r>
            <a:r>
              <a:rPr lang="en-US" sz="3200" dirty="0" err="1" smtClean="0">
                <a:solidFill>
                  <a:srgbClr val="7030A0"/>
                </a:solidFill>
                <a:latin typeface="+mj-lt"/>
              </a:rPr>
              <a:t>tới</a:t>
            </a:r>
            <a:r>
              <a:rPr lang="en-US" sz="3200" dirty="0" smtClean="0">
                <a:solidFill>
                  <a:srgbClr val="7030A0"/>
                </a:solidFill>
                <a:latin typeface="+mj-lt"/>
              </a:rPr>
              <a:t> </a:t>
            </a:r>
            <a:r>
              <a:rPr lang="en-US" sz="3200" dirty="0" err="1" smtClean="0">
                <a:solidFill>
                  <a:srgbClr val="7030A0"/>
                </a:solidFill>
                <a:latin typeface="+mj-lt"/>
              </a:rPr>
              <a:t>mình</a:t>
            </a:r>
            <a:r>
              <a:rPr lang="en-US" sz="3200" dirty="0" smtClean="0">
                <a:solidFill>
                  <a:srgbClr val="7030A0"/>
                </a:solidFill>
                <a:latin typeface="+mj-lt"/>
              </a:rPr>
              <a:t> </a:t>
            </a:r>
            <a:r>
              <a:rPr lang="en-US" sz="3200" dirty="0" err="1" smtClean="0">
                <a:solidFill>
                  <a:srgbClr val="7030A0"/>
                </a:solidFill>
                <a:latin typeface="+mj-lt"/>
              </a:rPr>
              <a:t>về</a:t>
            </a:r>
            <a:r>
              <a:rPr lang="en-US" sz="3200" dirty="0" smtClean="0">
                <a:solidFill>
                  <a:srgbClr val="7030A0"/>
                </a:solidFill>
                <a:latin typeface="+mj-lt"/>
              </a:rPr>
              <a:t> </a:t>
            </a:r>
            <a:r>
              <a:rPr lang="en-US" sz="3200" dirty="0" err="1" smtClean="0">
                <a:solidFill>
                  <a:srgbClr val="7030A0"/>
                </a:solidFill>
                <a:latin typeface="+mj-lt"/>
              </a:rPr>
              <a:t>quê</a:t>
            </a:r>
            <a:r>
              <a:rPr lang="en-US" sz="3200" dirty="0" smtClean="0">
                <a:solidFill>
                  <a:srgbClr val="7030A0"/>
                </a:solidFill>
                <a:latin typeface="+mj-lt"/>
              </a:rPr>
              <a:t> </a:t>
            </a:r>
            <a:r>
              <a:rPr lang="en-US" sz="3200" dirty="0" err="1" smtClean="0">
                <a:solidFill>
                  <a:srgbClr val="7030A0"/>
                </a:solidFill>
                <a:latin typeface="+mj-lt"/>
              </a:rPr>
              <a:t>nhé</a:t>
            </a:r>
            <a:r>
              <a:rPr lang="en-US" sz="3200" dirty="0">
                <a:solidFill>
                  <a:srgbClr val="7030A0"/>
                </a:solidFill>
                <a:latin typeface="+mj-lt"/>
              </a:rPr>
              <a:t>!</a:t>
            </a:r>
          </a:p>
        </p:txBody>
      </p:sp>
      <p:sp>
        <p:nvSpPr>
          <p:cNvPr id="11" name="TextBox 10"/>
          <p:cNvSpPr txBox="1"/>
          <p:nvPr/>
        </p:nvSpPr>
        <p:spPr>
          <a:xfrm>
            <a:off x="1846203" y="5566049"/>
            <a:ext cx="6078908" cy="584775"/>
          </a:xfrm>
          <a:prstGeom prst="rect">
            <a:avLst/>
          </a:prstGeom>
          <a:noFill/>
        </p:spPr>
        <p:txBody>
          <a:bodyPr wrap="none" rtlCol="0">
            <a:spAutoFit/>
          </a:bodyPr>
          <a:lstStyle/>
          <a:p>
            <a:r>
              <a:rPr lang="en-US" sz="3200" dirty="0" err="1" smtClean="0">
                <a:solidFill>
                  <a:srgbClr val="7030A0"/>
                </a:solidFill>
                <a:latin typeface="+mj-lt"/>
              </a:rPr>
              <a:t>Bố</a:t>
            </a:r>
            <a:r>
              <a:rPr lang="en-US" sz="3200" dirty="0" smtClean="0">
                <a:solidFill>
                  <a:srgbClr val="7030A0"/>
                </a:solidFill>
                <a:latin typeface="+mj-lt"/>
              </a:rPr>
              <a:t> </a:t>
            </a:r>
            <a:r>
              <a:rPr lang="en-US" sz="3200" dirty="0" err="1" smtClean="0">
                <a:solidFill>
                  <a:srgbClr val="7030A0"/>
                </a:solidFill>
                <a:latin typeface="+mj-lt"/>
              </a:rPr>
              <a:t>mua</a:t>
            </a:r>
            <a:r>
              <a:rPr lang="en-US" sz="3200" dirty="0" smtClean="0">
                <a:solidFill>
                  <a:srgbClr val="7030A0"/>
                </a:solidFill>
                <a:latin typeface="+mj-lt"/>
              </a:rPr>
              <a:t> </a:t>
            </a:r>
            <a:r>
              <a:rPr lang="en-US" sz="3200" dirty="0" err="1" smtClean="0">
                <a:solidFill>
                  <a:srgbClr val="7030A0"/>
                </a:solidFill>
                <a:latin typeface="+mj-lt"/>
              </a:rPr>
              <a:t>cho</a:t>
            </a:r>
            <a:r>
              <a:rPr lang="en-US" sz="3200" dirty="0" smtClean="0">
                <a:solidFill>
                  <a:srgbClr val="7030A0"/>
                </a:solidFill>
                <a:latin typeface="+mj-lt"/>
              </a:rPr>
              <a:t> con </a:t>
            </a:r>
            <a:r>
              <a:rPr lang="en-US" sz="3200" dirty="0" err="1" smtClean="0">
                <a:solidFill>
                  <a:srgbClr val="7030A0"/>
                </a:solidFill>
                <a:latin typeface="+mj-lt"/>
              </a:rPr>
              <a:t>cuốn</a:t>
            </a:r>
            <a:r>
              <a:rPr lang="en-US" sz="3200" dirty="0" smtClean="0">
                <a:solidFill>
                  <a:srgbClr val="7030A0"/>
                </a:solidFill>
                <a:latin typeface="+mj-lt"/>
              </a:rPr>
              <a:t> </a:t>
            </a:r>
            <a:r>
              <a:rPr lang="en-US" sz="3200" dirty="0" err="1" smtClean="0">
                <a:solidFill>
                  <a:srgbClr val="7030A0"/>
                </a:solidFill>
                <a:latin typeface="+mj-lt"/>
              </a:rPr>
              <a:t>truyện</a:t>
            </a:r>
            <a:r>
              <a:rPr lang="en-US" sz="3200" dirty="0" smtClean="0">
                <a:solidFill>
                  <a:srgbClr val="7030A0"/>
                </a:solidFill>
                <a:latin typeface="+mj-lt"/>
              </a:rPr>
              <a:t> </a:t>
            </a:r>
            <a:r>
              <a:rPr lang="en-US" sz="3200" dirty="0" err="1" smtClean="0">
                <a:solidFill>
                  <a:srgbClr val="7030A0"/>
                </a:solidFill>
                <a:latin typeface="+mj-lt"/>
              </a:rPr>
              <a:t>kia</a:t>
            </a:r>
            <a:r>
              <a:rPr lang="en-US" sz="3200" dirty="0" smtClean="0">
                <a:solidFill>
                  <a:srgbClr val="7030A0"/>
                </a:solidFill>
                <a:latin typeface="+mj-lt"/>
              </a:rPr>
              <a:t> </a:t>
            </a:r>
            <a:r>
              <a:rPr lang="en-US" sz="3200" dirty="0" err="1" smtClean="0">
                <a:solidFill>
                  <a:srgbClr val="7030A0"/>
                </a:solidFill>
                <a:latin typeface="+mj-lt"/>
              </a:rPr>
              <a:t>đi</a:t>
            </a:r>
            <a:r>
              <a:rPr lang="en-US" sz="3200" dirty="0" smtClean="0">
                <a:solidFill>
                  <a:srgbClr val="7030A0"/>
                </a:solidFill>
                <a:latin typeface="+mj-lt"/>
              </a:rPr>
              <a:t>!</a:t>
            </a:r>
            <a:endParaRPr lang="en-US" sz="3200" dirty="0">
              <a:solidFill>
                <a:srgbClr val="7030A0"/>
              </a:solidFill>
              <a:latin typeface="+mj-lt"/>
            </a:endParaRPr>
          </a:p>
        </p:txBody>
      </p:sp>
      <p:pic>
        <p:nvPicPr>
          <p:cNvPr id="12"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670146" y="107324"/>
            <a:ext cx="1566930" cy="14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66930" cy="141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2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10405" y="606115"/>
            <a:ext cx="5943600" cy="10826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rgbClr val="FF0000"/>
                </a:solidFill>
                <a:effectLst/>
                <a:uLnTx/>
                <a:uFillTx/>
                <a:latin typeface="Times New Roman"/>
                <a:ea typeface="+mj-ea"/>
                <a:cs typeface="+mj-cs"/>
              </a:rPr>
              <a:t>LUYỆN TẬP</a:t>
            </a:r>
            <a:endParaRPr kumimoji="0" lang="en-US" sz="7200" b="1" i="0" u="none" strike="noStrike" kern="1200" cap="none" spc="0" normalizeH="0" baseline="0" noProof="0" dirty="0">
              <a:ln>
                <a:noFill/>
              </a:ln>
              <a:solidFill>
                <a:srgbClr val="FF0000"/>
              </a:solidFill>
              <a:effectLst/>
              <a:uLnTx/>
              <a:uFillTx/>
              <a:latin typeface="Times New Roman"/>
              <a:ea typeface="+mj-ea"/>
              <a:cs typeface="+mj-cs"/>
            </a:endParaRPr>
          </a:p>
        </p:txBody>
      </p:sp>
      <p:pic>
        <p:nvPicPr>
          <p:cNvPr id="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331879" y="-299682"/>
            <a:ext cx="2220345" cy="284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716606" y="-184784"/>
            <a:ext cx="2228365" cy="266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p:cNvSpPr txBox="1">
            <a:spLocks noChangeArrowheads="1"/>
          </p:cNvSpPr>
          <p:nvPr/>
        </p:nvSpPr>
        <p:spPr bwMode="auto">
          <a:xfrm>
            <a:off x="537590" y="1796628"/>
            <a:ext cx="11009735" cy="73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ts val="1348"/>
              </a:spcBef>
              <a:spcAft>
                <a:spcPct val="0"/>
              </a:spcAft>
              <a:buClrTx/>
              <a:buSzTx/>
              <a:buFontTx/>
              <a:buNone/>
              <a:tabLst/>
              <a:defRPr/>
            </a:pPr>
            <a:r>
              <a:rPr lang="en-US" sz="4045"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VIẾT ĐOẠN VĂN TẢ ĐỒ VẬT</a:t>
            </a:r>
            <a:endParaRPr kumimoji="0" lang="en-US" sz="4045"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007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5396"/>
            <a:ext cx="12192000" cy="1323439"/>
          </a:xfrm>
          <a:prstGeom prst="rect">
            <a:avLst/>
          </a:prstGeom>
          <a:noFill/>
        </p:spPr>
        <p:txBody>
          <a:bodyPr wrap="square" rtlCol="0">
            <a:spAutoFit/>
          </a:bodyPr>
          <a:lstStyle/>
          <a:p>
            <a:r>
              <a:rPr lang="en-US" sz="4000" b="1" dirty="0" smtClean="0">
                <a:solidFill>
                  <a:srgbClr val="FF0000"/>
                </a:solidFill>
                <a:latin typeface="+mj-lt"/>
              </a:rPr>
              <a:t>1. </a:t>
            </a:r>
            <a:r>
              <a:rPr lang="en-US" sz="4000" b="1" dirty="0" err="1" smtClean="0">
                <a:solidFill>
                  <a:srgbClr val="FF0000"/>
                </a:solidFill>
                <a:latin typeface="+mj-lt"/>
              </a:rPr>
              <a:t>Quan</a:t>
            </a:r>
            <a:r>
              <a:rPr lang="en-US" sz="4000" b="1" dirty="0" smtClean="0">
                <a:solidFill>
                  <a:srgbClr val="FF0000"/>
                </a:solidFill>
                <a:latin typeface="+mj-lt"/>
              </a:rPr>
              <a:t> </a:t>
            </a:r>
            <a:r>
              <a:rPr lang="en-US" sz="4000" b="1" dirty="0" err="1" smtClean="0">
                <a:solidFill>
                  <a:srgbClr val="FF0000"/>
                </a:solidFill>
                <a:latin typeface="+mj-lt"/>
              </a:rPr>
              <a:t>sát</a:t>
            </a:r>
            <a:r>
              <a:rPr lang="en-US" sz="4000" b="1" dirty="0" smtClean="0">
                <a:solidFill>
                  <a:srgbClr val="FF0000"/>
                </a:solidFill>
                <a:latin typeface="+mj-lt"/>
              </a:rPr>
              <a:t> </a:t>
            </a:r>
            <a:r>
              <a:rPr lang="en-US" sz="4000" b="1" dirty="0" err="1" smtClean="0">
                <a:solidFill>
                  <a:srgbClr val="FF0000"/>
                </a:solidFill>
                <a:latin typeface="+mj-lt"/>
              </a:rPr>
              <a:t>một</a:t>
            </a:r>
            <a:r>
              <a:rPr lang="en-US" sz="4000" b="1" dirty="0" smtClean="0">
                <a:solidFill>
                  <a:srgbClr val="FF0000"/>
                </a:solidFill>
                <a:latin typeface="+mj-lt"/>
              </a:rPr>
              <a:t> </a:t>
            </a:r>
            <a:r>
              <a:rPr lang="en-US" sz="4000" b="1" dirty="0" err="1" smtClean="0">
                <a:solidFill>
                  <a:srgbClr val="FF0000"/>
                </a:solidFill>
                <a:latin typeface="+mj-lt"/>
              </a:rPr>
              <a:t>đồ</a:t>
            </a:r>
            <a:r>
              <a:rPr lang="en-US" sz="4000" b="1" dirty="0" smtClean="0">
                <a:solidFill>
                  <a:srgbClr val="FF0000"/>
                </a:solidFill>
                <a:latin typeface="+mj-lt"/>
              </a:rPr>
              <a:t> </a:t>
            </a:r>
            <a:r>
              <a:rPr lang="en-US" sz="4000" b="1" dirty="0" err="1" smtClean="0">
                <a:solidFill>
                  <a:srgbClr val="FF0000"/>
                </a:solidFill>
                <a:latin typeface="+mj-lt"/>
              </a:rPr>
              <a:t>vật</a:t>
            </a:r>
            <a:r>
              <a:rPr lang="en-US" sz="4000" b="1" dirty="0" smtClean="0">
                <a:solidFill>
                  <a:srgbClr val="FF0000"/>
                </a:solidFill>
                <a:latin typeface="+mj-lt"/>
              </a:rPr>
              <a:t> </a:t>
            </a:r>
            <a:r>
              <a:rPr lang="en-US" sz="4000" b="1" dirty="0" err="1" smtClean="0">
                <a:solidFill>
                  <a:srgbClr val="FF0000"/>
                </a:solidFill>
                <a:latin typeface="+mj-lt"/>
              </a:rPr>
              <a:t>trong</a:t>
            </a:r>
            <a:r>
              <a:rPr lang="en-US" sz="4000" b="1" dirty="0" smtClean="0">
                <a:solidFill>
                  <a:srgbClr val="FF0000"/>
                </a:solidFill>
                <a:latin typeface="+mj-lt"/>
              </a:rPr>
              <a:t> </a:t>
            </a:r>
            <a:r>
              <a:rPr lang="en-US" sz="4000" b="1" dirty="0" err="1" smtClean="0">
                <a:solidFill>
                  <a:srgbClr val="FF0000"/>
                </a:solidFill>
                <a:latin typeface="+mj-lt"/>
              </a:rPr>
              <a:t>tranh</a:t>
            </a:r>
            <a:r>
              <a:rPr lang="en-US" sz="4000" b="1" dirty="0" smtClean="0">
                <a:solidFill>
                  <a:srgbClr val="FF0000"/>
                </a:solidFill>
                <a:latin typeface="+mj-lt"/>
              </a:rPr>
              <a:t>, </a:t>
            </a:r>
            <a:r>
              <a:rPr lang="en-US" sz="4000" b="1" dirty="0" err="1" smtClean="0">
                <a:solidFill>
                  <a:srgbClr val="FF0000"/>
                </a:solidFill>
                <a:latin typeface="+mj-lt"/>
              </a:rPr>
              <a:t>ghi</a:t>
            </a:r>
            <a:r>
              <a:rPr lang="en-US" sz="4000" b="1" dirty="0" smtClean="0">
                <a:solidFill>
                  <a:srgbClr val="FF0000"/>
                </a:solidFill>
                <a:latin typeface="+mj-lt"/>
              </a:rPr>
              <a:t> </a:t>
            </a:r>
            <a:r>
              <a:rPr lang="en-US" sz="4000" b="1" dirty="0" err="1" smtClean="0">
                <a:solidFill>
                  <a:srgbClr val="FF0000"/>
                </a:solidFill>
                <a:latin typeface="+mj-lt"/>
              </a:rPr>
              <a:t>lại</a:t>
            </a:r>
            <a:r>
              <a:rPr lang="en-US" sz="4000" b="1" dirty="0" smtClean="0">
                <a:solidFill>
                  <a:srgbClr val="FF0000"/>
                </a:solidFill>
                <a:latin typeface="+mj-lt"/>
              </a:rPr>
              <a:t> </a:t>
            </a:r>
            <a:r>
              <a:rPr lang="en-US" sz="4000" b="1" dirty="0" err="1" smtClean="0">
                <a:solidFill>
                  <a:srgbClr val="FF0000"/>
                </a:solidFill>
                <a:latin typeface="+mj-lt"/>
              </a:rPr>
              <a:t>những</a:t>
            </a:r>
            <a:r>
              <a:rPr lang="en-US" sz="4000" b="1" dirty="0" smtClean="0">
                <a:solidFill>
                  <a:srgbClr val="FF0000"/>
                </a:solidFill>
                <a:latin typeface="+mj-lt"/>
              </a:rPr>
              <a:t> </a:t>
            </a:r>
            <a:r>
              <a:rPr lang="en-US" sz="4000" b="1" dirty="0" err="1" smtClean="0">
                <a:solidFill>
                  <a:srgbClr val="FF0000"/>
                </a:solidFill>
                <a:latin typeface="+mj-lt"/>
              </a:rPr>
              <a:t>điều</a:t>
            </a:r>
            <a:r>
              <a:rPr lang="en-US" sz="4000" b="1" dirty="0" smtClean="0">
                <a:solidFill>
                  <a:srgbClr val="FF0000"/>
                </a:solidFill>
                <a:latin typeface="+mj-lt"/>
              </a:rPr>
              <a:t> </a:t>
            </a:r>
            <a:r>
              <a:rPr lang="en-US" sz="4000" b="1" dirty="0" err="1" smtClean="0">
                <a:solidFill>
                  <a:srgbClr val="FF0000"/>
                </a:solidFill>
                <a:latin typeface="+mj-lt"/>
              </a:rPr>
              <a:t>quan</a:t>
            </a:r>
            <a:r>
              <a:rPr lang="en-US" sz="4000" b="1" dirty="0" smtClean="0">
                <a:solidFill>
                  <a:srgbClr val="FF0000"/>
                </a:solidFill>
                <a:latin typeface="+mj-lt"/>
              </a:rPr>
              <a:t> </a:t>
            </a:r>
            <a:r>
              <a:rPr lang="en-US" sz="4000" b="1" dirty="0" err="1" smtClean="0">
                <a:solidFill>
                  <a:srgbClr val="FF0000"/>
                </a:solidFill>
                <a:latin typeface="+mj-lt"/>
              </a:rPr>
              <a:t>sát</a:t>
            </a:r>
            <a:r>
              <a:rPr lang="en-US" sz="4000" b="1" dirty="0" smtClean="0">
                <a:solidFill>
                  <a:srgbClr val="FF0000"/>
                </a:solidFill>
                <a:latin typeface="+mj-lt"/>
              </a:rPr>
              <a:t> </a:t>
            </a:r>
            <a:r>
              <a:rPr lang="en-US" sz="4000" b="1" dirty="0" err="1" smtClean="0">
                <a:solidFill>
                  <a:srgbClr val="FF0000"/>
                </a:solidFill>
                <a:latin typeface="+mj-lt"/>
              </a:rPr>
              <a:t>được</a:t>
            </a:r>
            <a:r>
              <a:rPr lang="en-US" sz="4000" b="1" dirty="0" smtClean="0">
                <a:solidFill>
                  <a:srgbClr val="FF0000"/>
                </a:solidFill>
                <a:latin typeface="+mj-lt"/>
              </a:rPr>
              <a:t> </a:t>
            </a:r>
            <a:r>
              <a:rPr lang="en-US" sz="4000" b="1" dirty="0" err="1" smtClean="0">
                <a:solidFill>
                  <a:srgbClr val="FF0000"/>
                </a:solidFill>
                <a:latin typeface="+mj-lt"/>
              </a:rPr>
              <a:t>về</a:t>
            </a:r>
            <a:r>
              <a:rPr lang="en-US" sz="4000" b="1" dirty="0" smtClean="0">
                <a:solidFill>
                  <a:srgbClr val="FF0000"/>
                </a:solidFill>
                <a:latin typeface="+mj-lt"/>
              </a:rPr>
              <a:t> </a:t>
            </a:r>
            <a:r>
              <a:rPr lang="en-US" sz="4000" b="1" dirty="0" err="1" smtClean="0">
                <a:solidFill>
                  <a:srgbClr val="FF0000"/>
                </a:solidFill>
                <a:latin typeface="+mj-lt"/>
              </a:rPr>
              <a:t>đặc</a:t>
            </a:r>
            <a:r>
              <a:rPr lang="en-US" sz="4000" b="1" dirty="0" smtClean="0">
                <a:solidFill>
                  <a:srgbClr val="FF0000"/>
                </a:solidFill>
                <a:latin typeface="+mj-lt"/>
              </a:rPr>
              <a:t> </a:t>
            </a:r>
            <a:r>
              <a:rPr lang="en-US" sz="4000" b="1" dirty="0" err="1" smtClean="0">
                <a:solidFill>
                  <a:srgbClr val="FF0000"/>
                </a:solidFill>
                <a:latin typeface="+mj-lt"/>
              </a:rPr>
              <a:t>điểm</a:t>
            </a:r>
            <a:r>
              <a:rPr lang="en-US" sz="4000" b="1" dirty="0" smtClean="0">
                <a:solidFill>
                  <a:srgbClr val="FF0000"/>
                </a:solidFill>
                <a:latin typeface="+mj-lt"/>
              </a:rPr>
              <a:t> </a:t>
            </a:r>
            <a:r>
              <a:rPr lang="en-US" sz="4000" b="1" dirty="0" err="1" smtClean="0">
                <a:solidFill>
                  <a:srgbClr val="FF0000"/>
                </a:solidFill>
                <a:latin typeface="+mj-lt"/>
              </a:rPr>
              <a:t>của</a:t>
            </a:r>
            <a:r>
              <a:rPr lang="en-US" sz="4000" b="1" dirty="0" smtClean="0">
                <a:solidFill>
                  <a:srgbClr val="FF0000"/>
                </a:solidFill>
                <a:latin typeface="+mj-lt"/>
              </a:rPr>
              <a:t> </a:t>
            </a:r>
            <a:r>
              <a:rPr lang="en-US" sz="4000" b="1" dirty="0" err="1" smtClean="0">
                <a:solidFill>
                  <a:srgbClr val="FF0000"/>
                </a:solidFill>
                <a:latin typeface="+mj-lt"/>
              </a:rPr>
              <a:t>đồ</a:t>
            </a:r>
            <a:r>
              <a:rPr lang="en-US" sz="4000" b="1" dirty="0" smtClean="0">
                <a:solidFill>
                  <a:srgbClr val="FF0000"/>
                </a:solidFill>
                <a:latin typeface="+mj-lt"/>
              </a:rPr>
              <a:t> </a:t>
            </a:r>
            <a:r>
              <a:rPr lang="en-US" sz="4000" b="1" dirty="0" err="1" smtClean="0">
                <a:solidFill>
                  <a:srgbClr val="FF0000"/>
                </a:solidFill>
                <a:latin typeface="+mj-lt"/>
              </a:rPr>
              <a:t>vật</a:t>
            </a:r>
            <a:endParaRPr lang="en-US" sz="4000" b="1" dirty="0">
              <a:solidFill>
                <a:srgbClr val="FF0000"/>
              </a:solidFill>
              <a:latin typeface="+mj-lt"/>
            </a:endParaRPr>
          </a:p>
        </p:txBody>
      </p:sp>
      <p:pic>
        <p:nvPicPr>
          <p:cNvPr id="1026" name="Picture 2" descr="Luyện tập trang 88, 89 Tiếng Việt lớp 3 Tập 1 Kết nối tri thứ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81200"/>
            <a:ext cx="68199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23646"/>
            <a:ext cx="10134600" cy="6124754"/>
          </a:xfrm>
          <a:prstGeom prst="rect">
            <a:avLst/>
          </a:prstGeom>
          <a:noFill/>
        </p:spPr>
        <p:txBody>
          <a:bodyPr wrap="square" rtlCol="0">
            <a:spAutoFit/>
          </a:bodyPr>
          <a:lstStyle/>
          <a:p>
            <a:r>
              <a:rPr lang="vi-VN" sz="2800" b="1" dirty="0">
                <a:solidFill>
                  <a:srgbClr val="FF0000"/>
                </a:solidFill>
                <a:latin typeface="+mj-lt"/>
              </a:rPr>
              <a:t>- Chiếc xe đạp:</a:t>
            </a:r>
          </a:p>
          <a:p>
            <a:pPr marL="514350" indent="-514350">
              <a:buFont typeface="+mj-lt"/>
              <a:buAutoNum type="arabicParenR"/>
            </a:pPr>
            <a:r>
              <a:rPr lang="vi-VN" sz="2800" dirty="0" smtClean="0">
                <a:solidFill>
                  <a:srgbClr val="00B0F0"/>
                </a:solidFill>
                <a:latin typeface="+mj-lt"/>
              </a:rPr>
              <a:t>Màu </a:t>
            </a:r>
            <a:r>
              <a:rPr lang="vi-VN" sz="2800" dirty="0">
                <a:solidFill>
                  <a:srgbClr val="00B0F0"/>
                </a:solidFill>
                <a:latin typeface="+mj-lt"/>
              </a:rPr>
              <a:t>sắc: xanh dương nước biển, màu đen, màu trắng</a:t>
            </a:r>
          </a:p>
          <a:p>
            <a:pPr marL="514350" indent="-514350">
              <a:buFont typeface="+mj-lt"/>
              <a:buAutoNum type="arabicParenR"/>
            </a:pPr>
            <a:r>
              <a:rPr lang="vi-VN" sz="2800" dirty="0" smtClean="0">
                <a:solidFill>
                  <a:srgbClr val="00B0F0"/>
                </a:solidFill>
                <a:latin typeface="+mj-lt"/>
              </a:rPr>
              <a:t>Đặc </a:t>
            </a:r>
            <a:r>
              <a:rPr lang="vi-VN" sz="2800" dirty="0">
                <a:solidFill>
                  <a:srgbClr val="00B0F0"/>
                </a:solidFill>
                <a:latin typeface="+mj-lt"/>
              </a:rPr>
              <a:t>điểm hình dạng, kích thước: bánh xe hình tròn và kích thước lớn, giỏ xe hình vuông, thân xe thuôn dài, xe đứng vững được nhờ chân chống.</a:t>
            </a:r>
          </a:p>
          <a:p>
            <a:pPr marL="514350" indent="-514350">
              <a:buFont typeface="+mj-lt"/>
              <a:buAutoNum type="arabicParenR"/>
            </a:pPr>
            <a:r>
              <a:rPr lang="vi-VN" sz="2800" dirty="0" smtClean="0">
                <a:solidFill>
                  <a:srgbClr val="00B0F0"/>
                </a:solidFill>
                <a:latin typeface="+mj-lt"/>
              </a:rPr>
              <a:t>Đặc </a:t>
            </a:r>
            <a:r>
              <a:rPr lang="vi-VN" sz="2800" dirty="0">
                <a:solidFill>
                  <a:srgbClr val="00B0F0"/>
                </a:solidFill>
                <a:latin typeface="+mj-lt"/>
              </a:rPr>
              <a:t>điểm hoạt động, công dụng: xe chạy bằng sức đạp của người, có tác dụng làm phương tiện di chuyển, chở người và đồ.</a:t>
            </a:r>
          </a:p>
          <a:p>
            <a:r>
              <a:rPr lang="vi-VN" sz="2800" b="1" dirty="0">
                <a:solidFill>
                  <a:srgbClr val="FF0000"/>
                </a:solidFill>
                <a:latin typeface="+mj-lt"/>
              </a:rPr>
              <a:t>- Đèn bàn học:</a:t>
            </a:r>
          </a:p>
          <a:p>
            <a:pPr marL="514350" indent="-514350">
              <a:buFont typeface="+mj-lt"/>
              <a:buAutoNum type="arabicParenR"/>
            </a:pPr>
            <a:r>
              <a:rPr lang="vi-VN" sz="2800" dirty="0" smtClean="0">
                <a:solidFill>
                  <a:srgbClr val="00B0F0"/>
                </a:solidFill>
                <a:latin typeface="+mj-lt"/>
              </a:rPr>
              <a:t>Màu </a:t>
            </a:r>
            <a:r>
              <a:rPr lang="vi-VN" sz="2800" dirty="0">
                <a:solidFill>
                  <a:srgbClr val="00B0F0"/>
                </a:solidFill>
                <a:latin typeface="+mj-lt"/>
              </a:rPr>
              <a:t>sắc: màu đỏ, màu trắng</a:t>
            </a:r>
          </a:p>
          <a:p>
            <a:pPr marL="514350" indent="-514350">
              <a:buFont typeface="+mj-lt"/>
              <a:buAutoNum type="arabicParenR"/>
            </a:pPr>
            <a:r>
              <a:rPr lang="vi-VN" sz="2800" dirty="0" smtClean="0">
                <a:solidFill>
                  <a:srgbClr val="00B0F0"/>
                </a:solidFill>
                <a:latin typeface="+mj-lt"/>
              </a:rPr>
              <a:t>Đặc </a:t>
            </a:r>
            <a:r>
              <a:rPr lang="vi-VN" sz="2800" dirty="0">
                <a:solidFill>
                  <a:srgbClr val="00B0F0"/>
                </a:solidFill>
                <a:latin typeface="+mj-lt"/>
              </a:rPr>
              <a:t>điểm hình dạng, kích thước: đèn có bề ngang nhỏ hơn bề dọc, đế đèn lớn để giữ đèn không bị đổ, chụp đèn bao quanh bóng đèn.</a:t>
            </a:r>
          </a:p>
          <a:p>
            <a:pPr marL="514350" indent="-514350">
              <a:buFont typeface="+mj-lt"/>
              <a:buAutoNum type="arabicParenR"/>
            </a:pPr>
            <a:r>
              <a:rPr lang="vi-VN" sz="2800" dirty="0" smtClean="0">
                <a:solidFill>
                  <a:srgbClr val="00B0F0"/>
                </a:solidFill>
                <a:latin typeface="+mj-lt"/>
              </a:rPr>
              <a:t>Đặc </a:t>
            </a:r>
            <a:r>
              <a:rPr lang="vi-VN" sz="2800" dirty="0">
                <a:solidFill>
                  <a:srgbClr val="00B0F0"/>
                </a:solidFill>
                <a:latin typeface="+mj-lt"/>
              </a:rPr>
              <a:t>điểm hoạt động, công dụng: Đèn chạy bằng điện và có núm bật/tắt, dùng để chiếu sáng học tập,…</a:t>
            </a:r>
          </a:p>
          <a:p>
            <a:endParaRPr lang="en-US" sz="2800" dirty="0">
              <a:solidFill>
                <a:srgbClr val="00B0F0"/>
              </a:solidFill>
              <a:latin typeface="+mj-lt"/>
            </a:endParaRPr>
          </a:p>
        </p:txBody>
      </p:sp>
    </p:spTree>
    <p:extLst>
      <p:ext uri="{BB962C8B-B14F-4D97-AF65-F5344CB8AC3E}">
        <p14:creationId xmlns:p14="http://schemas.microsoft.com/office/powerpoint/2010/main" val="32648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a4f35948-e619-41b3-aa29-22878b09cfd2"/>
    <ds:schemaRef ds:uri="http://purl.org/dc/elements/1.1/"/>
    <ds:schemaRef ds:uri="40262f94-9f35-4ac3-9a90-690165a166b7"/>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461</TotalTime>
  <Words>859</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.VnTime</vt:lpstr>
      <vt:lpstr>Arial</vt:lpstr>
      <vt:lpstr>Calibri</vt:lpstr>
      <vt:lpstr>Calibri Light</vt:lpstr>
      <vt:lpstr>等线</vt:lpstr>
      <vt:lpstr>Times New Roman</vt:lpstr>
      <vt:lpstr>Children Friends 16x9</vt:lpstr>
      <vt:lpstr>7_Default Design</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10: Chủ điểm: MÁI NHÀ YÊU THƯƠNG  BÀI 18: MÓN QUÀ ĐẶT BIỆT</dc:title>
  <dc:creator>GMT</dc:creator>
  <cp:lastModifiedBy>Admin</cp:lastModifiedBy>
  <cp:revision>14</cp:revision>
  <dcterms:created xsi:type="dcterms:W3CDTF">2022-10-19T07:27:03Z</dcterms:created>
  <dcterms:modified xsi:type="dcterms:W3CDTF">2024-11-13T05:51:38Z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