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3" r:id="rId2"/>
    <p:sldId id="265" r:id="rId3"/>
    <p:sldId id="311" r:id="rId4"/>
    <p:sldId id="313" r:id="rId5"/>
    <p:sldId id="314" r:id="rId6"/>
    <p:sldId id="315" r:id="rId7"/>
    <p:sldId id="316" r:id="rId8"/>
    <p:sldId id="317" r:id="rId9"/>
    <p:sldId id="318" r:id="rId10"/>
    <p:sldId id="308" r:id="rId11"/>
    <p:sldId id="304" r:id="rId12"/>
    <p:sldId id="295" r:id="rId13"/>
    <p:sldId id="309" r:id="rId14"/>
    <p:sldId id="319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AADA8-39EB-415D-B572-B802614607F9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F5B28-3E16-47FA-8655-DD49134A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5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30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30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8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8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9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7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0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5016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2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6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0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2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7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7AA85-54C9-43CF-B1EF-9874431A0DE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2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7AA85-54C9-43CF-B1EF-9874431A0DE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303A-C72F-4ADF-8295-DE5FF0FED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7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22.jpe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535"/>
            <a:ext cx="12230640" cy="6905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507137-DDAB-B1B0-6432-2F1C700FA853}"/>
              </a:ext>
            </a:extLst>
          </p:cNvPr>
          <p:cNvSpPr txBox="1"/>
          <p:nvPr/>
        </p:nvSpPr>
        <p:spPr>
          <a:xfrm>
            <a:off x="243377" y="660581"/>
            <a:ext cx="11388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TRƯỜNG TIỂU HỌC HÒA THUẬN</a:t>
            </a:r>
          </a:p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GIỒNG RIỀNG- KIÊN GIANG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624061" y="2847826"/>
            <a:ext cx="77841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3/5 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GVCN: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Bộ SGK Lớp 6 - Kết nối tri thức với cuộc sống - Công ty Cổ phần Đầu tư và  Phát triển Giáo dục Phương Nam">
            <a:extLst>
              <a:ext uri="{FF2B5EF4-FFF2-40B4-BE49-F238E27FC236}">
                <a16:creationId xmlns:lc="http://schemas.openxmlformats.org/drawingml/2006/lockedCanvas" xmlns:a16="http://schemas.microsoft.com/office/drawing/2014/main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id="{D1A59C5F-5E2A-465C-A839-19558C4E4B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3760"/>
            <a:ext cx="2653048" cy="272233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61634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xmlns="" id="{11FD2300-BEBC-D0D9-732D-E4792C489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" y="1"/>
            <a:ext cx="12192000" cy="7177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9456" y="547061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32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08 </a:t>
            </a:r>
            <a:r>
              <a:rPr lang="en-US" sz="4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7808" y="1574299"/>
            <a:ext cx="4224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9456" y="2468893"/>
            <a:ext cx="10259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bg1"/>
                </a:solidFill>
              </a:rPr>
              <a:t>Bài 23: Nhân số có hai chữ số với số có một chữ </a:t>
            </a:r>
            <a:r>
              <a:rPr lang="vi-VN" sz="4800" dirty="0" smtClean="0">
                <a:solidFill>
                  <a:schemeClr val="bg1"/>
                </a:solidFill>
              </a:rPr>
              <a:t>số</a:t>
            </a:r>
            <a:endParaRPr lang="en-US" sz="4800" dirty="0" smtClean="0">
              <a:solidFill>
                <a:schemeClr val="bg1"/>
              </a:solidFill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(</a:t>
            </a:r>
            <a:r>
              <a:rPr lang="en-US" sz="4800" dirty="0" err="1" smtClean="0">
                <a:solidFill>
                  <a:schemeClr val="bg1"/>
                </a:solidFill>
              </a:rPr>
              <a:t>Tiết</a:t>
            </a:r>
            <a:r>
              <a:rPr lang="en-US" sz="4800" dirty="0" smtClean="0">
                <a:solidFill>
                  <a:schemeClr val="bg1"/>
                </a:solidFill>
              </a:rPr>
              <a:t> 2)</a:t>
            </a:r>
            <a:r>
              <a:rPr lang="vi-VN" sz="4800" dirty="0" smtClean="0">
                <a:solidFill>
                  <a:schemeClr val="bg1"/>
                </a:solidFill>
              </a:rPr>
              <a:t> 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74" y="415612"/>
            <a:ext cx="2381250" cy="952500"/>
          </a:xfrm>
          <a:prstGeom prst="rect">
            <a:avLst/>
          </a:prstGeom>
        </p:spPr>
      </p:pic>
      <p:pic>
        <p:nvPicPr>
          <p:cNvPr id="5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324" y="1345574"/>
            <a:ext cx="4406334" cy="15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06" y="268679"/>
            <a:ext cx="2078688" cy="109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5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66704" y="454547"/>
            <a:ext cx="6525296" cy="53337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507137-DDAB-B1B0-6432-2F1C700FA853}"/>
              </a:ext>
            </a:extLst>
          </p:cNvPr>
          <p:cNvSpPr txBox="1"/>
          <p:nvPr/>
        </p:nvSpPr>
        <p:spPr>
          <a:xfrm>
            <a:off x="1" y="2618170"/>
            <a:ext cx="66326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solidFill>
                  <a:srgbClr val="FF0000"/>
                </a:solidFill>
              </a:rPr>
              <a:t>Bài giải</a:t>
            </a:r>
            <a:endParaRPr lang="en-US" sz="4000" dirty="0">
              <a:solidFill>
                <a:srgbClr val="FF0000"/>
              </a:solidFill>
            </a:endParaRPr>
          </a:p>
          <a:p>
            <a:r>
              <a:rPr lang="vi-VN" sz="4000" i="1" dirty="0">
                <a:solidFill>
                  <a:srgbClr val="FF0000"/>
                </a:solidFill>
              </a:rPr>
              <a:t> </a:t>
            </a:r>
            <a:r>
              <a:rPr lang="en-US" sz="4000" i="1" dirty="0" smtClean="0">
                <a:solidFill>
                  <a:srgbClr val="FF0000"/>
                </a:solidFill>
              </a:rPr>
              <a:t>  </a:t>
            </a:r>
            <a:r>
              <a:rPr lang="vi-VN" sz="4000" dirty="0" smtClean="0">
                <a:solidFill>
                  <a:srgbClr val="FF0000"/>
                </a:solidFill>
              </a:rPr>
              <a:t>3 </a:t>
            </a:r>
            <a:r>
              <a:rPr lang="vi-VN" sz="4000" dirty="0">
                <a:solidFill>
                  <a:srgbClr val="FF0000"/>
                </a:solidFill>
              </a:rPr>
              <a:t>chùm nho có tất cả số quả nho là: </a:t>
            </a:r>
            <a:endParaRPr lang="en-US" sz="4000" dirty="0" smtClean="0">
              <a:solidFill>
                <a:srgbClr val="FF0000"/>
              </a:solidFill>
            </a:endParaRPr>
          </a:p>
          <a:p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vi-VN" sz="4000" dirty="0" smtClean="0">
                <a:solidFill>
                  <a:srgbClr val="FF0000"/>
                </a:solidFill>
              </a:rPr>
              <a:t>26 </a:t>
            </a:r>
            <a:r>
              <a:rPr lang="vi-VN" sz="4000" dirty="0">
                <a:solidFill>
                  <a:srgbClr val="FF0000"/>
                </a:solidFill>
              </a:rPr>
              <a:t>× 3 = 78 (quả)</a:t>
            </a:r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 smtClean="0">
                <a:solidFill>
                  <a:srgbClr val="FF0000"/>
                </a:solidFill>
              </a:rPr>
              <a:t>     </a:t>
            </a:r>
            <a:r>
              <a:rPr lang="vi-VN" sz="4000" dirty="0" smtClean="0">
                <a:solidFill>
                  <a:srgbClr val="FF0000"/>
                </a:solidFill>
              </a:rPr>
              <a:t>Đáp </a:t>
            </a:r>
            <a:r>
              <a:rPr lang="vi-VN" sz="4000" dirty="0">
                <a:solidFill>
                  <a:srgbClr val="FF0000"/>
                </a:solidFill>
              </a:rPr>
              <a:t>số: 78 quả nho.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0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13277B4-4637-52BB-B195-68D3AD5C3BCC}"/>
              </a:ext>
            </a:extLst>
          </p:cNvPr>
          <p:cNvSpPr/>
          <p:nvPr/>
        </p:nvSpPr>
        <p:spPr>
          <a:xfrm>
            <a:off x="653223" y="1228586"/>
            <a:ext cx="3674078" cy="1643404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chemeClr val="tx1"/>
                </a:solidFill>
              </a:rPr>
              <a:t>Tính</a:t>
            </a:r>
            <a:r>
              <a:rPr lang="vi-VN" sz="4000" b="1" dirty="0">
                <a:solidFill>
                  <a:schemeClr val="tx1"/>
                </a:solidFill>
              </a:rPr>
              <a:t>: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lc="http://schemas.openxmlformats.org/drawingml/2006/lockedCanvas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id="{D13C78A0-0329-4EDD-BB4A-1E47334FEA88}"/>
              </a:ext>
            </a:extLst>
          </p:cNvPr>
          <p:cNvPicPr/>
          <p:nvPr/>
        </p:nvPicPr>
        <p:blipFill rotWithShape="1">
          <a:blip r:embed="rId3"/>
          <a:srcRect r="13759"/>
          <a:stretch/>
        </p:blipFill>
        <p:spPr>
          <a:xfrm>
            <a:off x="653223" y="170855"/>
            <a:ext cx="2978619" cy="12715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32946" y="4506778"/>
            <a:ext cx="111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8470" y="4519657"/>
            <a:ext cx="725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03177" y="4505498"/>
            <a:ext cx="847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23957" y="4497138"/>
            <a:ext cx="847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90486" y="4530388"/>
            <a:ext cx="847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11266" y="4519657"/>
            <a:ext cx="847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2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00" y="435026"/>
            <a:ext cx="1513986" cy="161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03" y="262507"/>
            <a:ext cx="2435900" cy="294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6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6220" y="2774231"/>
            <a:ext cx="10728100" cy="19136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882301" y="4519657"/>
            <a:ext cx="847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80260" y="4530388"/>
            <a:ext cx="847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7" name="Picture 11" descr="6712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150" y="5707085"/>
            <a:ext cx="2540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6712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707085"/>
            <a:ext cx="2540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 descr="6712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15160"/>
            <a:ext cx="2540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4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5">
            <a:extLst>
              <a:ext uri="{FF2B5EF4-FFF2-40B4-BE49-F238E27FC236}">
                <a16:creationId xmlns:a16="http://schemas.microsoft.com/office/drawing/2014/main" xmlns="" id="{413277B4-4637-52BB-B195-68D3AD5C3BCC}"/>
              </a:ext>
            </a:extLst>
          </p:cNvPr>
          <p:cNvSpPr/>
          <p:nvPr/>
        </p:nvSpPr>
        <p:spPr>
          <a:xfrm>
            <a:off x="3157470" y="-31439"/>
            <a:ext cx="8899299" cy="1448078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smtClean="0">
                <a:solidFill>
                  <a:schemeClr val="tx1"/>
                </a:solidFill>
              </a:rPr>
              <a:t>Kết </a:t>
            </a:r>
            <a:r>
              <a:rPr lang="vi-VN" sz="3200" dirty="0">
                <a:solidFill>
                  <a:schemeClr val="tx1"/>
                </a:solidFill>
              </a:rPr>
              <a:t>quả của mỗi phép tính được gắn với một chữ như sau: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lc="http://schemas.openxmlformats.org/drawingml/2006/lockedCanvas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id="{F042E889-6B4B-FA88-502A-F8895FEEA6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36491" y="5645"/>
            <a:ext cx="3193961" cy="12404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801" y="2797800"/>
            <a:ext cx="11887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    </a:t>
            </a:r>
            <a:r>
              <a:rPr lang="vi-VN" sz="3200" dirty="0" smtClean="0"/>
              <a:t>Hãy </a:t>
            </a:r>
            <a:r>
              <a:rPr lang="vi-VN" sz="3200" dirty="0"/>
              <a:t>gắn các chữ vào các ô thích hợp để biết tên một di tích nổi tiếng ở nước ta.</a:t>
            </a:r>
            <a:endParaRPr lang="en-US" sz="3200" dirty="0"/>
          </a:p>
        </p:txBody>
      </p:sp>
      <p:pic>
        <p:nvPicPr>
          <p:cNvPr id="13" name="image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37904" y="3336409"/>
            <a:ext cx="8255355" cy="3521591"/>
          </a:xfrm>
          <a:prstGeom prst="rect">
            <a:avLst/>
          </a:prstGeom>
        </p:spPr>
      </p:pic>
      <p:pic>
        <p:nvPicPr>
          <p:cNvPr id="14" name="image7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86377" y="1151865"/>
            <a:ext cx="9684913" cy="1645935"/>
          </a:xfrm>
          <a:prstGeom prst="rect">
            <a:avLst/>
          </a:prstGeom>
        </p:spPr>
      </p:pic>
      <p:pic>
        <p:nvPicPr>
          <p:cNvPr id="15" name="Picture 11" descr="6712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707085"/>
            <a:ext cx="2540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28029" y="1213430"/>
            <a:ext cx="1249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8029" y="2135275"/>
            <a:ext cx="1249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5711" y="1246109"/>
            <a:ext cx="1249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88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57843" y="2135274"/>
            <a:ext cx="1249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35763" y="1213430"/>
            <a:ext cx="1249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84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71370" y="2135273"/>
            <a:ext cx="1249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369872" y="1226246"/>
            <a:ext cx="1249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54857" y="2122393"/>
            <a:ext cx="1249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95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50355" y="1213367"/>
            <a:ext cx="62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54256" y="1220351"/>
            <a:ext cx="62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54256" y="1213366"/>
            <a:ext cx="62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80843" y="2070877"/>
            <a:ext cx="62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7069" y="2061000"/>
            <a:ext cx="62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33437" y="1213367"/>
            <a:ext cx="62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40943" y="2070877"/>
            <a:ext cx="62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48396" y="2083756"/>
            <a:ext cx="62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21206" y="1210474"/>
            <a:ext cx="62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835221" y="2055726"/>
            <a:ext cx="62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4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1168E-6 0.01295 L 0.14969 0.01295 C 0.21685 0.01295 0.2995 0.10292 0.2995 0.17646 L 0.2995 0.33973 " pathEditMode="relative" rAng="0" ptsTypes="FfFF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8" y="16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0.01665 L -0.04009 0.3381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" y="160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7429E-6 0.0222 L 0.20995 0.0222 C 0.30418 0.0222 0.42015 0.10962 0.42015 0.18178 L 0.42015 0.34158 " pathEditMode="relative" rAng="0" ptsTypes="FfFF"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15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7 L 0.2292 0.0037 C 0.33177 0.0037 0.45802 0.06221 0.45802 0.10985 L 0.45802 0.21623 " pathEditMode="relative" rAng="0" ptsTypes="FfFF"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43" y="106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3422E-6 1.79463E-6 L 0.13107 1.79463E-6 C 0.19003 1.79463E-6 0.26253 0.05943 0.26253 0.108 L 0.26253 0.21623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0" y="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9478E-6 0.0148 L -0.09514 0.0148 C -0.13783 0.0148 -0.19029 0.10384 -0.19029 0.17646 L -0.19029 0.33811 " pathEditMode="relative" rAng="0" ptsTypes="FfFF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5" y="16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7993E-7 0.02405 L 0.15124 0.02405 C 0.21918 0.02405 0.30275 0.07678 0.30275 0.12002 L 0.30275 0.216 " pathEditMode="relative" rAng="0" ptsTypes="FfFF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7" y="95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031E-7 2.50694E-6 L 0.04998 2.50694E-6 C 0.07237 2.50694E-6 0.10009 0.05689 0.10009 0.10337 L 0.10009 0.20698 " pathEditMode="relative" rAng="0" ptsTypes="FfFF">
                                      <p:cBhvr>
                                        <p:cTn id="10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8" y="10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0234E-6 0.01665 L -0.09553 0.01665 C -0.13848 0.01665 -0.1912 0.1043 -0.1912 0.176 L -0.1912 0.33557 " pathEditMode="relative" rAng="0" ptsTypes="FfFF">
                                      <p:cBhvr>
                                        <p:cTn id="1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7" y="159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2032E-6 0.01111 L -0.17819 0.01111 C -0.25824 0.01111 -0.3565 0.068 -0.3565 0.11471 L -0.3565 0.21832 " pathEditMode="relative" rAng="0" ptsTypes="FfFF">
                                      <p:cBhvr>
                                        <p:cTn id="1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2" y="10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9" grpId="0"/>
      <p:bldP spid="10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507137-DDAB-B1B0-6432-2F1C700FA853}"/>
              </a:ext>
            </a:extLst>
          </p:cNvPr>
          <p:cNvSpPr txBox="1"/>
          <p:nvPr/>
        </p:nvSpPr>
        <p:spPr>
          <a:xfrm>
            <a:off x="243376" y="338609"/>
            <a:ext cx="11388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latin typeface="UTM Avo" panose="02040603050506020204" pitchFamily="18" charset="0"/>
              </a:rPr>
              <a:t>Bài</a:t>
            </a:r>
            <a:r>
              <a:rPr lang="en-US" sz="3600" b="1" dirty="0" smtClean="0">
                <a:latin typeface="UTM Avo" panose="02040603050506020204" pitchFamily="18" charset="0"/>
              </a:rPr>
              <a:t> 2: </a:t>
            </a:r>
            <a:r>
              <a:rPr lang="vi-VN" sz="3600" dirty="0"/>
              <a:t>Em hãy giúp các bạn ong đổi chỗ hai thẻ số trong hình dưới đây để được phép tính đúng</a:t>
            </a:r>
            <a:endParaRPr lang="en-US" sz="3600" dirty="0"/>
          </a:p>
        </p:txBody>
      </p:sp>
      <p:pic>
        <p:nvPicPr>
          <p:cNvPr id="4" name="image1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80674" y="1828800"/>
            <a:ext cx="8876230" cy="4172755"/>
          </a:xfrm>
          <a:prstGeom prst="rect">
            <a:avLst/>
          </a:prstGeom>
        </p:spPr>
      </p:pic>
      <p:pic>
        <p:nvPicPr>
          <p:cNvPr id="5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696237"/>
            <a:ext cx="2540000" cy="303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owchart: Process 7"/>
          <p:cNvSpPr/>
          <p:nvPr/>
        </p:nvSpPr>
        <p:spPr>
          <a:xfrm>
            <a:off x="5318973" y="2324548"/>
            <a:ext cx="785612" cy="70788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4</a:t>
            </a:r>
            <a:endParaRPr lang="en-US" sz="4000" dirty="0"/>
          </a:p>
        </p:txBody>
      </p:sp>
      <p:sp>
        <p:nvSpPr>
          <p:cNvPr id="9" name="Flowchart: Process 8"/>
          <p:cNvSpPr/>
          <p:nvPr/>
        </p:nvSpPr>
        <p:spPr>
          <a:xfrm>
            <a:off x="6424409" y="2324548"/>
            <a:ext cx="785612" cy="70788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  <a:endParaRPr lang="en-US" sz="4000" dirty="0"/>
          </a:p>
        </p:txBody>
      </p:sp>
      <p:sp>
        <p:nvSpPr>
          <p:cNvPr id="10" name="Flowchart: Process 9"/>
          <p:cNvSpPr/>
          <p:nvPr/>
        </p:nvSpPr>
        <p:spPr>
          <a:xfrm>
            <a:off x="6373575" y="3535476"/>
            <a:ext cx="785612" cy="70788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  <a:endParaRPr lang="en-US" sz="4000" dirty="0"/>
          </a:p>
        </p:txBody>
      </p:sp>
      <p:sp>
        <p:nvSpPr>
          <p:cNvPr id="11" name="Flowchart: Process 10"/>
          <p:cNvSpPr/>
          <p:nvPr/>
        </p:nvSpPr>
        <p:spPr>
          <a:xfrm>
            <a:off x="6424409" y="5001207"/>
            <a:ext cx="785612" cy="70788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4</a:t>
            </a:r>
            <a:endParaRPr lang="en-US" sz="4000" dirty="0"/>
          </a:p>
        </p:txBody>
      </p:sp>
      <p:sp>
        <p:nvSpPr>
          <p:cNvPr id="12" name="Flowchart: Process 11"/>
          <p:cNvSpPr/>
          <p:nvPr/>
        </p:nvSpPr>
        <p:spPr>
          <a:xfrm>
            <a:off x="5318973" y="5001207"/>
            <a:ext cx="785612" cy="70788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1415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478E-6 -4.99537E-6 L -0.08551 -0.172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2" y="-86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652E-6 1.13784E-6 L 0.08864 0.182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" y="9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xmlns="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plat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B6D62958-DCF0-46CC-9D67-239336BCC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025"/>
            <a:ext cx="12067504" cy="4368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EFAD26-3A77-451D-A001-71B9B70B7547}"/>
              </a:ext>
            </a:extLst>
          </p:cNvPr>
          <p:cNvSpPr txBox="1"/>
          <p:nvPr/>
        </p:nvSpPr>
        <p:spPr>
          <a:xfrm>
            <a:off x="167425" y="2800293"/>
            <a:ext cx="11900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>
                <a:solidFill>
                  <a:srgbClr val="FF00FF"/>
                </a:solidFill>
                <a:latin typeface="HP-087" panose="020B0803050302020204" pitchFamily="34" charset="0"/>
              </a:rPr>
              <a:t>CỦNG CỐ - DẶN </a:t>
            </a:r>
            <a:r>
              <a:rPr lang="en-US" sz="4000" dirty="0" smtClean="0">
                <a:solidFill>
                  <a:srgbClr val="FF00FF"/>
                </a:solidFill>
                <a:latin typeface="HP-087" panose="020B0803050302020204" pitchFamily="34" charset="0"/>
              </a:rPr>
              <a:t>DÒ- NHẬN XÉT TIẾT HỌC</a:t>
            </a:r>
            <a:endParaRPr lang="en-US" sz="4000" dirty="0">
              <a:solidFill>
                <a:srgbClr val="FF00FF"/>
              </a:solidFill>
              <a:latin typeface="HP-08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64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xmlns="" id="{11FD2300-BEBC-D0D9-732D-E4792C489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" y="1"/>
            <a:ext cx="12192000" cy="7177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9456" y="547061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32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08 </a:t>
            </a:r>
            <a:r>
              <a:rPr lang="en-US" sz="4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11 </a:t>
            </a:r>
            <a:r>
              <a:rPr lang="en-US" sz="4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7808" y="1574299"/>
            <a:ext cx="4224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4"/>
            <a:ext cx="29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Lớp học của 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643595" y="718553"/>
            <a:ext cx="7107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Nunito Black" pitchFamily="2" charset="0"/>
              </a:rPr>
              <a:t>1. Múa hát về chủ đề “Vui đến trường”</a:t>
            </a:r>
          </a:p>
        </p:txBody>
      </p:sp>
      <p:pic>
        <p:nvPicPr>
          <p:cNvPr id="7" name="Lớp Chúng Ta Đoàn Kết - Nhạc Thiếu Nhi Có Lời">
            <a:hlinkClick r:id="" action="ppaction://media"/>
            <a:extLst>
              <a:ext uri="{FF2B5EF4-FFF2-40B4-BE49-F238E27FC236}">
                <a16:creationId xmlns="" xmlns:a16="http://schemas.microsoft.com/office/drawing/2014/main" id="{F56C6295-EDD9-3F47-F7FC-8AA24B254C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30" y="1360920"/>
            <a:ext cx="11778018" cy="5301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3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0"/>
            <a:ext cx="6807200" cy="1371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88199">
            <a:off x="3356172" y="2095799"/>
            <a:ext cx="5281075" cy="3811380"/>
          </a:xfrm>
          <a:prstGeom prst="rect">
            <a:avLst/>
          </a:prstGeom>
        </p:spPr>
      </p:pic>
      <p:pic>
        <p:nvPicPr>
          <p:cNvPr id="4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6365"/>
            <a:ext cx="2732289" cy="312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671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737" y="5306224"/>
            <a:ext cx="2540000" cy="151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56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4517">
            <a:off x="-241164" y="3057611"/>
            <a:ext cx="3657600" cy="2639710"/>
          </a:xfrm>
          <a:prstGeom prst="rect">
            <a:avLst/>
          </a:prstGeom>
        </p:spPr>
      </p:pic>
      <p:pic>
        <p:nvPicPr>
          <p:cNvPr id="6" name="Picture 5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981200"/>
            <a:ext cx="1117600" cy="12031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92800" y="31242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90</a:t>
            </a:r>
            <a:endParaRPr lang="en-US" sz="4000" dirty="0"/>
          </a:p>
        </p:txBody>
      </p:sp>
      <p:pic>
        <p:nvPicPr>
          <p:cNvPr id="8" name="Picture 7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93200" y="4283242"/>
            <a:ext cx="1117600" cy="9745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80456" y="6031434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9</a:t>
            </a:r>
            <a:endParaRPr lang="en-US" sz="4000" dirty="0"/>
          </a:p>
        </p:txBody>
      </p:sp>
      <p:pic>
        <p:nvPicPr>
          <p:cNvPr id="10" name="Picture 9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4456" y="4738343"/>
            <a:ext cx="1117600" cy="12031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27206" y="5339922"/>
            <a:ext cx="1625600" cy="4937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10</a:t>
            </a:r>
            <a:endParaRPr lang="en-US" sz="4000" dirty="0"/>
          </a:p>
        </p:txBody>
      </p:sp>
      <p:pic>
        <p:nvPicPr>
          <p:cNvPr id="12" name="Picture 11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64800" y="2909827"/>
            <a:ext cx="1117600" cy="12031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261600" y="4160921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19</a:t>
            </a:r>
            <a:endParaRPr lang="en-US" sz="4000" dirty="0"/>
          </a:p>
        </p:txBody>
      </p:sp>
      <p:pic>
        <p:nvPicPr>
          <p:cNvPr id="14" name="Picture 13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46400" y="38100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nhẫm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10 x 9 = …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038657">
            <a:off x="1944625" y="3388325"/>
            <a:ext cx="959812" cy="1279749"/>
          </a:xfrm>
          <a:prstGeom prst="rect">
            <a:avLst/>
          </a:prstGeom>
        </p:spPr>
      </p:pic>
      <p:pic>
        <p:nvPicPr>
          <p:cNvPr id="17" name="Picture 16" descr="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009738">
            <a:off x="1925407" y="3387157"/>
            <a:ext cx="914400" cy="1219200"/>
          </a:xfrm>
          <a:prstGeom prst="rect">
            <a:avLst/>
          </a:prstGeom>
        </p:spPr>
      </p:pic>
      <p:pic>
        <p:nvPicPr>
          <p:cNvPr id="19" name="Picture 18" descr="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009738">
            <a:off x="1925408" y="3387155"/>
            <a:ext cx="914400" cy="1219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31831" y="5237456"/>
            <a:ext cx="2436969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ồi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846231" y="2895600"/>
            <a:ext cx="2335369" cy="533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4" name="Rounded Rectangle 23"/>
          <p:cNvSpPr/>
          <p:nvPr/>
        </p:nvSpPr>
        <p:spPr>
          <a:xfrm>
            <a:off x="6980349" y="4419600"/>
            <a:ext cx="2163651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25" name="Picture 24" descr="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009738">
            <a:off x="1925408" y="3387157"/>
            <a:ext cx="914400" cy="12192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8432800" y="3200400"/>
            <a:ext cx="2033432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8982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7 0.00555 C 0.05347 0.00648 0.1415 -0.02686 0.23004 -0.058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0" y="-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C 3.33333E-6 0.00023 0.09323 0.2 0.18715 0.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0.80451 0.0949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0.80451 0.039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0" y="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4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4517">
            <a:off x="-241165" y="3057612"/>
            <a:ext cx="3657600" cy="2639710"/>
          </a:xfrm>
          <a:prstGeom prst="rect">
            <a:avLst/>
          </a:prstGeom>
        </p:spPr>
      </p:pic>
      <p:pic>
        <p:nvPicPr>
          <p:cNvPr id="6" name="Picture 5" descr="Hình ảnh có li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22174">
            <a:off x="2222875" y="3463832"/>
            <a:ext cx="893917" cy="1191889"/>
          </a:xfrm>
          <a:prstGeom prst="rect">
            <a:avLst/>
          </a:prstGeom>
        </p:spPr>
      </p:pic>
      <p:pic>
        <p:nvPicPr>
          <p:cNvPr id="9" name="Picture 8" descr="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22174">
            <a:off x="2222876" y="3463832"/>
            <a:ext cx="893917" cy="1191889"/>
          </a:xfrm>
          <a:prstGeom prst="rect">
            <a:avLst/>
          </a:prstGeom>
        </p:spPr>
      </p:pic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22174">
            <a:off x="2222875" y="3463832"/>
            <a:ext cx="893917" cy="1191889"/>
          </a:xfrm>
          <a:prstGeom prst="rect">
            <a:avLst/>
          </a:prstGeom>
        </p:spPr>
      </p:pic>
      <p:pic>
        <p:nvPicPr>
          <p:cNvPr id="11" name="Picture 10" descr="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922174">
            <a:off x="2222876" y="3463831"/>
            <a:ext cx="893917" cy="1191889"/>
          </a:xfrm>
          <a:prstGeom prst="rect">
            <a:avLst/>
          </a:prstGeom>
        </p:spPr>
      </p:pic>
      <p:pic>
        <p:nvPicPr>
          <p:cNvPr id="12" name="Picture 11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43403" y="4916510"/>
            <a:ext cx="1117600" cy="12031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43403" y="6019800"/>
            <a:ext cx="19304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60</a:t>
            </a:r>
            <a:endParaRPr lang="en-US" sz="4000" dirty="0"/>
          </a:p>
        </p:txBody>
      </p:sp>
      <p:pic>
        <p:nvPicPr>
          <p:cNvPr id="14" name="Picture 13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98299" y="2856618"/>
            <a:ext cx="1117600" cy="12031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744299" y="4179278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40</a:t>
            </a:r>
            <a:endParaRPr lang="en-US" sz="4000" dirty="0"/>
          </a:p>
        </p:txBody>
      </p:sp>
      <p:pic>
        <p:nvPicPr>
          <p:cNvPr id="16" name="Picture 15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03647" y="1883480"/>
            <a:ext cx="1117600" cy="12031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95521" y="3198254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20</a:t>
            </a:r>
            <a:endParaRPr lang="en-US" sz="4000" dirty="0"/>
          </a:p>
        </p:txBody>
      </p:sp>
      <p:pic>
        <p:nvPicPr>
          <p:cNvPr id="18" name="Picture 17" descr="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38541" y="4916510"/>
            <a:ext cx="1117600" cy="12031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2000" y="6192796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6</a:t>
            </a:r>
            <a:endParaRPr lang="en-US" sz="4000" dirty="0"/>
          </a:p>
        </p:txBody>
      </p:sp>
      <p:sp>
        <p:nvSpPr>
          <p:cNvPr id="20" name="Rounded Rectangle 19"/>
          <p:cNvSpPr/>
          <p:nvPr/>
        </p:nvSpPr>
        <p:spPr>
          <a:xfrm>
            <a:off x="9145430" y="5329707"/>
            <a:ext cx="2445555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1" name="Rounded Rectangle 20"/>
          <p:cNvSpPr/>
          <p:nvPr/>
        </p:nvSpPr>
        <p:spPr>
          <a:xfrm>
            <a:off x="1803042" y="2615485"/>
            <a:ext cx="2039073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2" name="Rounded Rectangle 21"/>
          <p:cNvSpPr/>
          <p:nvPr/>
        </p:nvSpPr>
        <p:spPr>
          <a:xfrm>
            <a:off x="8078631" y="3102075"/>
            <a:ext cx="1847403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4" name="Rounded Rectangle 23"/>
          <p:cNvSpPr/>
          <p:nvPr/>
        </p:nvSpPr>
        <p:spPr>
          <a:xfrm>
            <a:off x="2434107" y="6119668"/>
            <a:ext cx="1833093" cy="533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6" name="TextBox 25"/>
          <p:cNvSpPr txBox="1"/>
          <p:nvPr/>
        </p:nvSpPr>
        <p:spPr>
          <a:xfrm>
            <a:off x="2946400" y="38100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nhẫm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20 x 3 = …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8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53941 0.1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12275 -0.303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78108 0.130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0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1.85185E-6 L 0.17049 0.40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00" y="2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4517">
            <a:off x="-241165" y="3057612"/>
            <a:ext cx="3657600" cy="2639710"/>
          </a:xfrm>
          <a:prstGeom prst="rect">
            <a:avLst/>
          </a:prstGeom>
        </p:spPr>
      </p:pic>
      <p:pic>
        <p:nvPicPr>
          <p:cNvPr id="6" name="Picture 5" descr="Hình ảnh có li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5029200"/>
            <a:ext cx="1117600" cy="12031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75200" y="62484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90</a:t>
            </a:r>
            <a:endParaRPr lang="en-US" sz="4000" dirty="0"/>
          </a:p>
        </p:txBody>
      </p:sp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07006">
            <a:off x="2210433" y="3237000"/>
            <a:ext cx="1117110" cy="1489480"/>
          </a:xfrm>
          <a:prstGeom prst="rect">
            <a:avLst/>
          </a:prstGeom>
        </p:spPr>
      </p:pic>
      <p:pic>
        <p:nvPicPr>
          <p:cNvPr id="11" name="Picture 10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07006">
            <a:off x="2210433" y="3237001"/>
            <a:ext cx="1117110" cy="1489480"/>
          </a:xfrm>
          <a:prstGeom prst="rect">
            <a:avLst/>
          </a:prstGeom>
        </p:spPr>
      </p:pic>
      <p:pic>
        <p:nvPicPr>
          <p:cNvPr id="12" name="Picture 11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07006">
            <a:off x="2210433" y="3237001"/>
            <a:ext cx="1117110" cy="1489480"/>
          </a:xfrm>
          <a:prstGeom prst="rect">
            <a:avLst/>
          </a:prstGeom>
        </p:spPr>
      </p:pic>
      <p:pic>
        <p:nvPicPr>
          <p:cNvPr id="13" name="Picture 12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207006">
            <a:off x="2267479" y="3309827"/>
            <a:ext cx="1014112" cy="135214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244477" y="6126051"/>
            <a:ext cx="2530723" cy="762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15" name="Picture 14" descr="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200" y="4495800"/>
            <a:ext cx="1117600" cy="12031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10400" y="56388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60</a:t>
            </a:r>
            <a:endParaRPr lang="en-US" sz="4000" dirty="0"/>
          </a:p>
        </p:txBody>
      </p:sp>
      <p:sp>
        <p:nvSpPr>
          <p:cNvPr id="17" name="Snip Single Corner Rectangle 16"/>
          <p:cNvSpPr/>
          <p:nvPr/>
        </p:nvSpPr>
        <p:spPr>
          <a:xfrm>
            <a:off x="5494188" y="4267200"/>
            <a:ext cx="2133600" cy="609600"/>
          </a:xfrm>
          <a:prstGeom prst="snip1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18" name="Picture 17" descr="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4800" y="1844842"/>
            <a:ext cx="1117600" cy="12031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68588" y="3151261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30</a:t>
            </a:r>
            <a:endParaRPr lang="en-US" sz="4000" dirty="0"/>
          </a:p>
        </p:txBody>
      </p:sp>
      <p:sp>
        <p:nvSpPr>
          <p:cNvPr id="20" name="Rounded Rectangle 19"/>
          <p:cNvSpPr/>
          <p:nvPr/>
        </p:nvSpPr>
        <p:spPr>
          <a:xfrm>
            <a:off x="5256011" y="2217821"/>
            <a:ext cx="1855989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</a:t>
            </a:r>
            <a:r>
              <a:rPr lang="en-US" sz="4000" dirty="0" err="1" smtClean="0"/>
              <a:t>ồi</a:t>
            </a:r>
            <a:endParaRPr lang="en-US" sz="4000" dirty="0"/>
          </a:p>
        </p:txBody>
      </p:sp>
      <p:pic>
        <p:nvPicPr>
          <p:cNvPr id="21" name="Picture 20" descr="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99828" y="3140242"/>
            <a:ext cx="1329944" cy="143175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652000" y="4569159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40</a:t>
            </a:r>
            <a:endParaRPr lang="en-US" sz="4000" dirty="0"/>
          </a:p>
        </p:txBody>
      </p:sp>
      <p:sp>
        <p:nvSpPr>
          <p:cNvPr id="23" name="Rectangle 22"/>
          <p:cNvSpPr/>
          <p:nvPr/>
        </p:nvSpPr>
        <p:spPr>
          <a:xfrm>
            <a:off x="8048301" y="3581400"/>
            <a:ext cx="1747234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2946400" y="38100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nhẫm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30 x 3 = …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0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16459 0.163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77292 0.1305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0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13125 -0.30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" y="-1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77292 0.1305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0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7" grpId="0" animBg="1"/>
      <p:bldP spid="20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4517">
            <a:off x="-139565" y="3057611"/>
            <a:ext cx="3657600" cy="2639710"/>
          </a:xfrm>
          <a:prstGeom prst="rect">
            <a:avLst/>
          </a:prstGeom>
        </p:spPr>
      </p:pic>
      <p:pic>
        <p:nvPicPr>
          <p:cNvPr id="7" name="Picture 6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7200" y="3962400"/>
            <a:ext cx="1117600" cy="12031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42400" y="51816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100</a:t>
            </a:r>
            <a:endParaRPr lang="en-US" sz="4000" dirty="0"/>
          </a:p>
        </p:txBody>
      </p:sp>
      <p:pic>
        <p:nvPicPr>
          <p:cNvPr id="9" name="Picture 8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985640">
            <a:off x="2227722" y="3234200"/>
            <a:ext cx="1171183" cy="1561577"/>
          </a:xfrm>
          <a:prstGeom prst="rect">
            <a:avLst/>
          </a:prstGeom>
        </p:spPr>
      </p:pic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823945">
            <a:off x="2245094" y="3247226"/>
            <a:ext cx="1171183" cy="1561577"/>
          </a:xfrm>
          <a:prstGeom prst="rect">
            <a:avLst/>
          </a:prstGeom>
        </p:spPr>
      </p:pic>
      <p:pic>
        <p:nvPicPr>
          <p:cNvPr id="11" name="Picture 10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027047">
            <a:off x="2240818" y="3244020"/>
            <a:ext cx="1171183" cy="1561577"/>
          </a:xfrm>
          <a:prstGeom prst="rect">
            <a:avLst/>
          </a:prstGeom>
        </p:spPr>
      </p:pic>
      <p:pic>
        <p:nvPicPr>
          <p:cNvPr id="12" name="Picture 11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787707">
            <a:off x="2245451" y="3247494"/>
            <a:ext cx="1171183" cy="156157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705600" y="4724400"/>
            <a:ext cx="2133600" cy="457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endParaRPr lang="en-US" sz="4000" dirty="0"/>
          </a:p>
        </p:txBody>
      </p:sp>
      <p:pic>
        <p:nvPicPr>
          <p:cNvPr id="16" name="Picture 15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4876800"/>
            <a:ext cx="1117600" cy="12031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13200" y="6081088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50</a:t>
            </a:r>
            <a:endParaRPr lang="en-US" sz="4000" dirty="0"/>
          </a:p>
        </p:txBody>
      </p:sp>
      <p:sp>
        <p:nvSpPr>
          <p:cNvPr id="18" name="Rectangle 17"/>
          <p:cNvSpPr/>
          <p:nvPr/>
        </p:nvSpPr>
        <p:spPr>
          <a:xfrm>
            <a:off x="2142694" y="5344196"/>
            <a:ext cx="2162220" cy="533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</a:t>
            </a:r>
            <a:r>
              <a:rPr lang="en-US" sz="4000" dirty="0" err="1" smtClean="0"/>
              <a:t>ồi</a:t>
            </a:r>
            <a:endParaRPr lang="en-US" sz="4000" dirty="0"/>
          </a:p>
        </p:txBody>
      </p:sp>
      <p:pic>
        <p:nvPicPr>
          <p:cNvPr id="19" name="Picture 18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7613" y="1970468"/>
            <a:ext cx="1329944" cy="143175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943715" y="33528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20</a:t>
            </a:r>
            <a:endParaRPr lang="en-US" sz="4000" dirty="0"/>
          </a:p>
        </p:txBody>
      </p:sp>
      <p:sp>
        <p:nvSpPr>
          <p:cNvPr id="21" name="Rounded Rectangle 20"/>
          <p:cNvSpPr/>
          <p:nvPr/>
        </p:nvSpPr>
        <p:spPr>
          <a:xfrm>
            <a:off x="1751521" y="2362200"/>
            <a:ext cx="2123583" cy="533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</a:t>
            </a:r>
            <a:r>
              <a:rPr lang="en-US" sz="4000" dirty="0" err="1" smtClean="0"/>
              <a:t>ồi</a:t>
            </a:r>
            <a:endParaRPr lang="en-US" sz="4000" dirty="0"/>
          </a:p>
        </p:txBody>
      </p:sp>
      <p:pic>
        <p:nvPicPr>
          <p:cNvPr id="22" name="Picture 21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34541" y="2518385"/>
            <a:ext cx="1117600" cy="120315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464800" y="3767866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10</a:t>
            </a:r>
            <a:endParaRPr lang="en-US" sz="4000" dirty="0"/>
          </a:p>
        </p:txBody>
      </p:sp>
      <p:sp>
        <p:nvSpPr>
          <p:cNvPr id="24" name="Rounded Rectangle 23"/>
          <p:cNvSpPr/>
          <p:nvPr/>
        </p:nvSpPr>
        <p:spPr>
          <a:xfrm>
            <a:off x="8558727" y="2590800"/>
            <a:ext cx="2109273" cy="457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Sai</a:t>
            </a:r>
            <a:r>
              <a:rPr lang="en-US" sz="4000" dirty="0" smtClean="0"/>
              <a:t> </a:t>
            </a:r>
            <a:r>
              <a:rPr lang="en-US" sz="4000" dirty="0" err="1" smtClean="0"/>
              <a:t>rồi</a:t>
            </a:r>
            <a:endParaRPr lang="en-US" sz="4000" dirty="0"/>
          </a:p>
        </p:txBody>
      </p:sp>
      <p:pic>
        <p:nvPicPr>
          <p:cNvPr id="25" name="Picture 2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0"/>
            <a:ext cx="914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946400" y="38100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nhẫm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20 x 5 = …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18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4776 0.070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0" y="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09288 0.4127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2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9427 -0.4409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-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72621 -0.020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00" y="-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8" grpId="0" animBg="1"/>
      <p:bldP spid="21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4517">
            <a:off x="-139565" y="3057611"/>
            <a:ext cx="3657600" cy="2639710"/>
          </a:xfrm>
          <a:prstGeom prst="rect">
            <a:avLst/>
          </a:prstGeom>
        </p:spPr>
      </p:pic>
      <p:pic>
        <p:nvPicPr>
          <p:cNvPr id="5" name="Picture 4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0800" y="2362200"/>
            <a:ext cx="1117600" cy="12031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36000" y="3505200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120</a:t>
            </a:r>
            <a:endParaRPr lang="en-US" sz="4000" dirty="0"/>
          </a:p>
        </p:txBody>
      </p:sp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834271">
            <a:off x="2231969" y="3102727"/>
            <a:ext cx="1371600" cy="1828800"/>
          </a:xfrm>
          <a:prstGeom prst="rect">
            <a:avLst/>
          </a:prstGeom>
        </p:spPr>
      </p:pic>
      <p:pic>
        <p:nvPicPr>
          <p:cNvPr id="8" name="Picture 7" descr="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686086">
            <a:off x="2004345" y="3332059"/>
            <a:ext cx="1828800" cy="1371600"/>
          </a:xfrm>
          <a:prstGeom prst="rect">
            <a:avLst/>
          </a:prstGeom>
        </p:spPr>
      </p:pic>
      <p:pic>
        <p:nvPicPr>
          <p:cNvPr id="9" name="Picture 8" descr="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758001">
            <a:off x="2238640" y="3103865"/>
            <a:ext cx="1384849" cy="1846465"/>
          </a:xfrm>
          <a:prstGeom prst="rect">
            <a:avLst/>
          </a:prstGeom>
        </p:spPr>
      </p:pic>
      <p:pic>
        <p:nvPicPr>
          <p:cNvPr id="10" name="Picture 9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115709">
            <a:off x="2342192" y="3088451"/>
            <a:ext cx="1241342" cy="18890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4000" y="2733317"/>
            <a:ext cx="2336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r</a:t>
            </a:r>
            <a:r>
              <a:rPr lang="en-US" sz="4000" dirty="0" err="1" smtClean="0"/>
              <a:t>ồi</a:t>
            </a:r>
            <a:endParaRPr lang="en-US" sz="4000" dirty="0"/>
          </a:p>
        </p:txBody>
      </p:sp>
      <p:pic>
        <p:nvPicPr>
          <p:cNvPr id="12" name="Picture 11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3715" y="4740442"/>
            <a:ext cx="1329944" cy="14317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58179" y="6192795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40</a:t>
            </a:r>
            <a:endParaRPr lang="en-US" sz="4000" dirty="0"/>
          </a:p>
        </p:txBody>
      </p:sp>
      <p:sp>
        <p:nvSpPr>
          <p:cNvPr id="14" name="Rounded Rectangle 13"/>
          <p:cNvSpPr/>
          <p:nvPr/>
        </p:nvSpPr>
        <p:spPr>
          <a:xfrm>
            <a:off x="4728971" y="4385035"/>
            <a:ext cx="2534713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</a:t>
            </a:r>
            <a:r>
              <a:rPr lang="en-US" sz="4000" dirty="0" err="1" smtClean="0"/>
              <a:t>ồi</a:t>
            </a:r>
            <a:endParaRPr lang="en-US" sz="4000" dirty="0"/>
          </a:p>
        </p:txBody>
      </p:sp>
      <p:pic>
        <p:nvPicPr>
          <p:cNvPr id="15" name="Picture 14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65307" y="3820816"/>
            <a:ext cx="1117600" cy="12031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511307" y="5114634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12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7772400" y="5141465"/>
            <a:ext cx="2641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</a:t>
            </a:r>
            <a:r>
              <a:rPr lang="en-US" sz="4000" dirty="0" err="1" smtClean="0"/>
              <a:t>ồi</a:t>
            </a:r>
            <a:endParaRPr lang="en-US" sz="4000" dirty="0"/>
          </a:p>
        </p:txBody>
      </p:sp>
      <p:pic>
        <p:nvPicPr>
          <p:cNvPr id="18" name="Picture 17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9887" y="2046631"/>
            <a:ext cx="1117600" cy="12031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14572" y="3260558"/>
            <a:ext cx="162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30</a:t>
            </a:r>
            <a:endParaRPr lang="en-US" sz="4000" dirty="0"/>
          </a:p>
        </p:txBody>
      </p:sp>
      <p:sp>
        <p:nvSpPr>
          <p:cNvPr id="20" name="Rounded Rectangle 19"/>
          <p:cNvSpPr/>
          <p:nvPr/>
        </p:nvSpPr>
        <p:spPr>
          <a:xfrm>
            <a:off x="1455313" y="2381510"/>
            <a:ext cx="2488402" cy="533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Sai</a:t>
            </a:r>
            <a:r>
              <a:rPr lang="en-US" sz="4000" dirty="0"/>
              <a:t> </a:t>
            </a:r>
            <a:r>
              <a:rPr lang="en-US" sz="4000" dirty="0" err="1"/>
              <a:t>r</a:t>
            </a:r>
            <a:r>
              <a:rPr lang="en-US" sz="4000" dirty="0" err="1" smtClean="0"/>
              <a:t>ồi</a:t>
            </a:r>
            <a:endParaRPr lang="en-US" sz="4000" dirty="0"/>
          </a:p>
        </p:txBody>
      </p:sp>
      <p:pic>
        <p:nvPicPr>
          <p:cNvPr id="22" name="Picture 21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0"/>
            <a:ext cx="9144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946400" y="38100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nhẫm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30 x 4 = …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35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0.47743 -0.09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0" y="-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0.05955 0.37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1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1018 L 0.75694 0.0685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00" y="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0.09392 -0.3969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-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7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298</Words>
  <Application>Microsoft Office PowerPoint</Application>
  <PresentationFormat>Custom</PresentationFormat>
  <Paragraphs>102</Paragraphs>
  <Slides>15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65</cp:revision>
  <dcterms:created xsi:type="dcterms:W3CDTF">2022-07-13T12:59:38Z</dcterms:created>
  <dcterms:modified xsi:type="dcterms:W3CDTF">2022-11-02T13:49:22Z</dcterms:modified>
</cp:coreProperties>
</file>