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256" r:id="rId2"/>
    <p:sldId id="338" r:id="rId3"/>
    <p:sldId id="659" r:id="rId4"/>
    <p:sldId id="1148" r:id="rId5"/>
    <p:sldId id="1150" r:id="rId6"/>
    <p:sldId id="1151" r:id="rId7"/>
    <p:sldId id="319" r:id="rId8"/>
    <p:sldId id="320" r:id="rId9"/>
    <p:sldId id="313" r:id="rId10"/>
    <p:sldId id="651" r:id="rId11"/>
    <p:sldId id="352" r:id="rId12"/>
    <p:sldId id="353" r:id="rId13"/>
    <p:sldId id="653" r:id="rId14"/>
    <p:sldId id="654" r:id="rId15"/>
    <p:sldId id="655" r:id="rId16"/>
    <p:sldId id="656" r:id="rId17"/>
    <p:sldId id="658" r:id="rId18"/>
    <p:sldId id="647" r:id="rId19"/>
    <p:sldId id="641" r:id="rId20"/>
    <p:sldId id="330" r:id="rId21"/>
    <p:sldId id="373" r:id="rId22"/>
    <p:sldId id="374" r:id="rId23"/>
    <p:sldId id="644" r:id="rId24"/>
  </p:sldIdLst>
  <p:sldSz cx="12161838" cy="6858000"/>
  <p:notesSz cx="6858000" cy="9144000"/>
  <p:embeddedFontLst>
    <p:embeddedFont>
      <p:font typeface="Chau Philomene One" panose="020B0604020202020204" charset="0"/>
      <p:regular r:id="rId26"/>
      <p:italic r:id="rId27"/>
    </p:embeddedFont>
    <p:embeddedFont>
      <p:font typeface="Hind" panose="020B0604020202020204" charset="0"/>
      <p:regular r:id="rId28"/>
      <p:bold r:id="rId29"/>
    </p:embeddedFont>
    <p:embeddedFont>
      <p:font typeface="Impact" panose="020B0806030902050204" pitchFamily="34" charset="0"/>
      <p:regular r:id="rId30"/>
    </p:embeddedFont>
    <p:embeddedFont>
      <p:font typeface="Karla" panose="020B0604020202020204" charset="0"/>
      <p:regular r:id="rId31"/>
      <p:bold r:id="rId32"/>
    </p:embeddedFont>
    <p:embeddedFont>
      <p:font typeface="Laila" panose="020B0604020202020204" charset="0"/>
      <p:regular r:id="rId33"/>
      <p:bold r:id="rId34"/>
    </p:embeddedFont>
    <p:embeddedFont>
      <p:font typeface="Varela Round" panose="020B0604020202020204" charset="-79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99"/>
    <a:srgbClr val="FFEBA1"/>
    <a:srgbClr val="A3E7FF"/>
    <a:srgbClr val="FFDD61"/>
    <a:srgbClr val="822C1C"/>
    <a:srgbClr val="FEFCFD"/>
    <a:srgbClr val="FFEBD0"/>
    <a:srgbClr val="EEF5FA"/>
    <a:srgbClr val="F6FAFE"/>
    <a:srgbClr val="D7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99" autoAdjust="0"/>
  </p:normalViewPr>
  <p:slideViewPr>
    <p:cSldViewPr snapToGrid="0">
      <p:cViewPr varScale="1">
        <p:scale>
          <a:sx n="58" d="100"/>
          <a:sy n="58" d="100"/>
        </p:scale>
        <p:origin x="972" y="3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409372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544607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40 (GV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6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GV nên giảng từ đầu chứ kiến thức mới nên khó ạ</a:t>
            </a:r>
          </a:p>
        </p:txBody>
      </p:sp>
    </p:spTree>
    <p:extLst>
      <p:ext uri="{BB962C8B-B14F-4D97-AF65-F5344CB8AC3E}">
        <p14:creationId xmlns:p14="http://schemas.microsoft.com/office/powerpoint/2010/main" val="214712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2430337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bào ô dấu hỏi để ra kết quả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6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baseline="0" dirty="0">
                <a:latin typeface="Arial" pitchFamily="34" charset="0"/>
                <a:cs typeface="Arial" pitchFamily="34" charset="0"/>
              </a:rPr>
              <a:t>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cộng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8218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0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</a:t>
            </a:r>
            <a:r>
              <a:rPr lang="en-US" b="0" baseline="0" dirty="0" err="1"/>
              <a:t>Lê</a:t>
            </a:r>
            <a:r>
              <a:rPr lang="en-US" b="0" baseline="0" dirty="0"/>
              <a:t> </a:t>
            </a:r>
            <a:r>
              <a:rPr lang="en-US" b="0" baseline="0" dirty="0" err="1"/>
              <a:t>Đức</a:t>
            </a:r>
            <a:r>
              <a:rPr lang="en-US" b="0" baseline="0" dirty="0"/>
              <a:t> </a:t>
            </a:r>
            <a:r>
              <a:rPr lang="en-US" b="0" baseline="0" dirty="0" err="1"/>
              <a:t>Thông</a:t>
            </a:r>
            <a:r>
              <a:rPr lang="vi-VN" b="0" baseline="0" dirty="0"/>
              <a:t>– Đà </a:t>
            </a:r>
            <a:r>
              <a:rPr lang="en-US" b="0" baseline="0" dirty="0" err="1"/>
              <a:t>Lạt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799</a:t>
            </a:r>
            <a:r>
              <a:rPr lang="vi-VN" sz="1100" b="0" dirty="0">
                <a:latin typeface="Arial" pitchFamily="34" charset="0"/>
                <a:cs typeface="Arial" pitchFamily="34" charset="0"/>
              </a:rPr>
              <a:t>.6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68.789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</a:t>
            </a:r>
            <a:r>
              <a:rPr lang="en-US" sz="1100" b="0" dirty="0" err="1"/>
              <a:t>tonghleeduc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47143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924" y="18180"/>
            <a:ext cx="1535924" cy="13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8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19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18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5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1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6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3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9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924" y="18180"/>
            <a:ext cx="1535924" cy="132100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8" r:id="rId3"/>
    <p:sldLayoutId id="2147483673" r:id="rId4"/>
    <p:sldLayoutId id="2147483677" r:id="rId5"/>
    <p:sldLayoutId id="2147483685" r:id="rId6"/>
    <p:sldLayoutId id="2147483686" r:id="rId7"/>
    <p:sldLayoutId id="2147483687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g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g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g"/><Relationship Id="rId7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12125" y="116671"/>
            <a:ext cx="1884849" cy="17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30" y="3809883"/>
            <a:ext cx="5516380" cy="2515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99" y="532585"/>
            <a:ext cx="8982295" cy="4080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243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DBFDD3-54D5-37D5-7CE7-B63492EB5470}"/>
              </a:ext>
            </a:extLst>
          </p:cNvPr>
          <p:cNvSpPr/>
          <p:nvPr/>
        </p:nvSpPr>
        <p:spPr>
          <a:xfrm>
            <a:off x="493590" y="1155036"/>
            <a:ext cx="11152926" cy="4377084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3F2DB-DCF1-160B-95D8-35B009BF2005}"/>
              </a:ext>
            </a:extLst>
          </p:cNvPr>
          <p:cNvSpPr txBox="1"/>
          <p:nvPr/>
        </p:nvSpPr>
        <p:spPr>
          <a:xfrm>
            <a:off x="793436" y="1324150"/>
            <a:ext cx="944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6CC08-ED64-C90A-9BB1-D8EF7820D7CF}"/>
              </a:ext>
            </a:extLst>
          </p:cNvPr>
          <p:cNvSpPr txBox="1"/>
          <p:nvPr/>
        </p:nvSpPr>
        <p:spPr>
          <a:xfrm>
            <a:off x="1915600" y="134212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494798-1488-E3C6-75CC-08019506A6A7}"/>
              </a:ext>
            </a:extLst>
          </p:cNvPr>
          <p:cNvCxnSpPr>
            <a:cxnSpLocks/>
          </p:cNvCxnSpPr>
          <p:nvPr/>
        </p:nvCxnSpPr>
        <p:spPr>
          <a:xfrm>
            <a:off x="1744109" y="146042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AB5DFC-D49D-9B1F-62C4-D83B6E6D3BF4}"/>
              </a:ext>
            </a:extLst>
          </p:cNvPr>
          <p:cNvCxnSpPr>
            <a:cxnSpLocks/>
          </p:cNvCxnSpPr>
          <p:nvPr/>
        </p:nvCxnSpPr>
        <p:spPr>
          <a:xfrm flipH="1">
            <a:off x="1740937" y="2217235"/>
            <a:ext cx="9057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06929-D8F4-0A9E-CF3D-DC315C0337DD}"/>
              </a:ext>
            </a:extLst>
          </p:cNvPr>
          <p:cNvSpPr txBox="1"/>
          <p:nvPr/>
        </p:nvSpPr>
        <p:spPr>
          <a:xfrm>
            <a:off x="1772729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91DF0-2645-3095-B37D-409849CA5DF0}"/>
              </a:ext>
            </a:extLst>
          </p:cNvPr>
          <p:cNvSpPr txBox="1"/>
          <p:nvPr/>
        </p:nvSpPr>
        <p:spPr>
          <a:xfrm>
            <a:off x="787726" y="210110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FB2AB7-B52A-81D8-674C-7A5F0AAD88CD}"/>
              </a:ext>
            </a:extLst>
          </p:cNvPr>
          <p:cNvCxnSpPr>
            <a:cxnSpLocks/>
          </p:cNvCxnSpPr>
          <p:nvPr/>
        </p:nvCxnSpPr>
        <p:spPr>
          <a:xfrm flipH="1">
            <a:off x="811957" y="298735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AA2706-7A67-2F86-AB0C-657C05626023}"/>
              </a:ext>
            </a:extLst>
          </p:cNvPr>
          <p:cNvSpPr txBox="1"/>
          <p:nvPr/>
        </p:nvSpPr>
        <p:spPr>
          <a:xfrm>
            <a:off x="788287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A214F-B3DC-14AF-A2D0-E82DB231FECF}"/>
              </a:ext>
            </a:extLst>
          </p:cNvPr>
          <p:cNvSpPr txBox="1"/>
          <p:nvPr/>
        </p:nvSpPr>
        <p:spPr>
          <a:xfrm>
            <a:off x="1157392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FDB5D-A5A5-81EA-2117-7EFD0C95D8DB}"/>
              </a:ext>
            </a:extLst>
          </p:cNvPr>
          <p:cNvSpPr txBox="1"/>
          <p:nvPr/>
        </p:nvSpPr>
        <p:spPr>
          <a:xfrm>
            <a:off x="2256240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A7DC1-C6D1-F263-9DD3-FB93F2E99476}"/>
              </a:ext>
            </a:extLst>
          </p:cNvPr>
          <p:cNvSpPr txBox="1"/>
          <p:nvPr/>
        </p:nvSpPr>
        <p:spPr>
          <a:xfrm>
            <a:off x="1156462" y="3748719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9E7565-E531-7FC9-47A9-A2CB969890E8}"/>
              </a:ext>
            </a:extLst>
          </p:cNvPr>
          <p:cNvCxnSpPr>
            <a:cxnSpLocks/>
          </p:cNvCxnSpPr>
          <p:nvPr/>
        </p:nvCxnSpPr>
        <p:spPr>
          <a:xfrm flipH="1">
            <a:off x="934874" y="460279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FA4329-EEAB-7DE0-A650-296C9AB94BBB}"/>
              </a:ext>
            </a:extLst>
          </p:cNvPr>
          <p:cNvSpPr txBox="1"/>
          <p:nvPr/>
        </p:nvSpPr>
        <p:spPr>
          <a:xfrm>
            <a:off x="1161351" y="4602362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9CFACA-17B4-76A5-4503-00B5E40EA0D6}"/>
              </a:ext>
            </a:extLst>
          </p:cNvPr>
          <p:cNvSpPr txBox="1"/>
          <p:nvPr/>
        </p:nvSpPr>
        <p:spPr>
          <a:xfrm>
            <a:off x="3474383" y="1716682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4 chia 2 được 2, viết 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0F074-60D5-294F-C6F8-483F34667D58}"/>
              </a:ext>
            </a:extLst>
          </p:cNvPr>
          <p:cNvSpPr txBox="1"/>
          <p:nvPr/>
        </p:nvSpPr>
        <p:spPr>
          <a:xfrm>
            <a:off x="4040800" y="2488344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2 nhân 2 bằng 4; 4 trừ 4 bằng 0.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995FE-80AC-B88E-B9D0-28D89E4B1829}"/>
              </a:ext>
            </a:extLst>
          </p:cNvPr>
          <p:cNvSpPr txBox="1"/>
          <p:nvPr/>
        </p:nvSpPr>
        <p:spPr>
          <a:xfrm>
            <a:off x="3474383" y="3427136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Hạ 8; 8 chia 2 được 4, viết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E0EF46-FC09-1957-ADE1-D379139F61EB}"/>
              </a:ext>
            </a:extLst>
          </p:cNvPr>
          <p:cNvSpPr txBox="1"/>
          <p:nvPr/>
        </p:nvSpPr>
        <p:spPr>
          <a:xfrm>
            <a:off x="4040799" y="4198798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4 nhân 2 bằng 8; 8 trừ 8 bằng 0.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B71DC7E-5E50-86B8-CB5B-8BD86C4D9777}"/>
              </a:ext>
            </a:extLst>
          </p:cNvPr>
          <p:cNvSpPr/>
          <p:nvPr/>
        </p:nvSpPr>
        <p:spPr>
          <a:xfrm>
            <a:off x="4469853" y="5727934"/>
            <a:ext cx="3200400" cy="716280"/>
          </a:xfrm>
          <a:prstGeom prst="roundRect">
            <a:avLst/>
          </a:prstGeom>
          <a:solidFill>
            <a:srgbClr val="FEFCFD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</a:t>
            </a:r>
            <a:r>
              <a:rPr lang="en-US" sz="400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11966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5" grpId="0"/>
      <p:bldP spid="11" grpId="0"/>
      <p:bldP spid="12" grpId="0"/>
      <p:bldP spid="14" grpId="0"/>
      <p:bldP spid="16" grpId="0"/>
      <p:bldP spid="17" grpId="0"/>
      <p:bldP spid="18" grpId="0"/>
      <p:bldP spid="22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7775F-A4A1-BB57-89D1-8936A5C7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6" y="1641395"/>
            <a:ext cx="11938685" cy="40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47377A-0A64-97E7-6BBD-DB0C8C57B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5985" l="25401" r="49199">
                        <a14:foregroundMark x1="40691" y1="4745" x2="41554" y2="71168"/>
                        <a14:foregroundMark x1="28237" y1="71168" x2="40691" y2="72628"/>
                        <a14:foregroundMark x1="34772" y1="8029" x2="31813" y2="13869"/>
                        <a14:foregroundMark x1="30826" y1="18248" x2="29223" y2="28102"/>
                        <a14:foregroundMark x1="28483" y1="32482" x2="26634" y2="50730"/>
                        <a14:foregroundMark x1="26880" y1="54745" x2="26757" y2="65328"/>
                        <a14:foregroundMark x1="26387" y1="67153" x2="28483" y2="71898"/>
                        <a14:foregroundMark x1="29346" y1="71533" x2="39457" y2="7335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649" r="49892"/>
          <a:stretch/>
        </p:blipFill>
        <p:spPr>
          <a:xfrm>
            <a:off x="3700387" y="435258"/>
            <a:ext cx="4029543" cy="53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02226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28501" y="253301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487083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487191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744380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11765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2373" y="3697053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638889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092D23D-CACD-5276-8C1F-A29E03B7F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4F396-9BA3-3993-D7B0-F0E42BA8CDAA}"/>
              </a:ext>
            </a:extLst>
          </p:cNvPr>
          <p:cNvSpPr txBox="1"/>
          <p:nvPr/>
        </p:nvSpPr>
        <p:spPr>
          <a:xfrm>
            <a:off x="4474329" y="478156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86 : 2 = 43</a:t>
            </a:r>
          </a:p>
        </p:txBody>
      </p:sp>
    </p:spTree>
    <p:extLst>
      <p:ext uri="{BB962C8B-B14F-4D97-AF65-F5344CB8AC3E}">
        <p14:creationId xmlns:p14="http://schemas.microsoft.com/office/powerpoint/2010/main" val="25766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C1B72-8527-3050-F2C5-E12B73BEA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9635" l="49815" r="74106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000" r="25109"/>
          <a:stretch/>
        </p:blipFill>
        <p:spPr>
          <a:xfrm>
            <a:off x="3689812" y="480978"/>
            <a:ext cx="4165946" cy="565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58981" y="259397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9261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270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56679" y="3712293"/>
            <a:ext cx="6805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3032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55DD977-D7CE-A96B-1BF8-6EF855FA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2BDAE-33AB-98DB-064F-CD3360AF7EF9}"/>
              </a:ext>
            </a:extLst>
          </p:cNvPr>
          <p:cNvSpPr txBox="1"/>
          <p:nvPr/>
        </p:nvSpPr>
        <p:spPr>
          <a:xfrm>
            <a:off x="4476344" y="4948354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48 : 4 = 12</a:t>
            </a:r>
          </a:p>
        </p:txBody>
      </p:sp>
    </p:spTree>
    <p:extLst>
      <p:ext uri="{BB962C8B-B14F-4D97-AF65-F5344CB8AC3E}">
        <p14:creationId xmlns:p14="http://schemas.microsoft.com/office/powerpoint/2010/main" val="18422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C91B8-1766-5380-D0AC-C757775B2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969" r="9963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5274"/>
          <a:stretch/>
        </p:blipFill>
        <p:spPr>
          <a:xfrm>
            <a:off x="3711359" y="526698"/>
            <a:ext cx="3939971" cy="538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71861" y="2593979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548043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2032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1861" y="3788493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4556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5350E2D0-3D88-07EB-0912-A0A6B2C04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2744B-9CFD-C1D7-9BED-8AEF0E4720A8}"/>
              </a:ext>
            </a:extLst>
          </p:cNvPr>
          <p:cNvSpPr txBox="1"/>
          <p:nvPr/>
        </p:nvSpPr>
        <p:spPr>
          <a:xfrm>
            <a:off x="4474329" y="481204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77 : 7 = 11</a:t>
            </a:r>
          </a:p>
        </p:txBody>
      </p:sp>
    </p:spTree>
    <p:extLst>
      <p:ext uri="{BB962C8B-B14F-4D97-AF65-F5344CB8AC3E}">
        <p14:creationId xmlns:p14="http://schemas.microsoft.com/office/powerpoint/2010/main" val="11097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03BCF5-A5FF-9CBB-7587-FC2D25AD1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0" b="95985" l="0" r="23551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75915"/>
          <a:stretch/>
        </p:blipFill>
        <p:spPr>
          <a:xfrm>
            <a:off x="142056" y="2119157"/>
            <a:ext cx="3031435" cy="42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D43E9-077A-7601-8352-893063C77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500" y="1879616"/>
            <a:ext cx="3750780" cy="482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630F-B16B-AEDF-3F7B-7B104CEA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623"/>
          <a:stretch/>
        </p:blipFill>
        <p:spPr>
          <a:xfrm>
            <a:off x="5716841" y="1839680"/>
            <a:ext cx="3530883" cy="5018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3E4A7F-7E38-AA32-F394-B0712C28A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695" y="1854876"/>
            <a:ext cx="3676555" cy="48542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086F33-378C-79DF-F76D-94F467EE1E7F}"/>
              </a:ext>
            </a:extLst>
          </p:cNvPr>
          <p:cNvSpPr txBox="1"/>
          <p:nvPr/>
        </p:nvSpPr>
        <p:spPr>
          <a:xfrm>
            <a:off x="3520577" y="355461"/>
            <a:ext cx="6921597" cy="1077218"/>
          </a:xfrm>
          <a:prstGeom prst="rect">
            <a:avLst/>
          </a:prstGeom>
          <a:solidFill>
            <a:srgbClr val="FFDD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Chúc mừng các bạn đã hoàn thành bài tập số 1.</a:t>
            </a:r>
          </a:p>
        </p:txBody>
      </p:sp>
    </p:spTree>
    <p:extLst>
      <p:ext uri="{BB962C8B-B14F-4D97-AF65-F5344CB8AC3E}">
        <p14:creationId xmlns:p14="http://schemas.microsoft.com/office/powerpoint/2010/main" val="406783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60 : 2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90 : 9  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80 : 4 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60 : 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72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chục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60 : 2 = 30 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= 10 </a:t>
            </a:r>
            <a:endParaRPr lang="en-US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= 20 </a:t>
            </a: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 = 20</a:t>
            </a:r>
            <a:endParaRPr lang="en-US" sz="40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926DE6-4B0D-3583-60CB-663467E5C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46" y="4279684"/>
            <a:ext cx="1127858" cy="810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8E8C76-69BA-9DAC-7856-230A1D8F9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234" y="5294443"/>
            <a:ext cx="1127859" cy="9031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B2255F-AF77-7746-F97D-1F927BF43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65" y="4194031"/>
            <a:ext cx="1127858" cy="8482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874F0A-4F4C-7217-C004-E21BEEAEE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974" y="5406392"/>
            <a:ext cx="132294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85122" y="184011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3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694869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/>
                <a:t>Tìm thừa số.</a:t>
              </a:r>
              <a:endParaRPr lang="en-US" sz="36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08CD54-E27E-9A41-B150-DF1E7649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79"/>
          <a:stretch/>
        </p:blipFill>
        <p:spPr>
          <a:xfrm>
            <a:off x="1307536" y="1096149"/>
            <a:ext cx="9546765" cy="55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AFC1CB-A9F2-209D-0D25-8A8EA2357FAB}"/>
              </a:ext>
            </a:extLst>
          </p:cNvPr>
          <p:cNvGrpSpPr/>
          <p:nvPr/>
        </p:nvGrpSpPr>
        <p:grpSpPr>
          <a:xfrm>
            <a:off x="5018346" y="1745634"/>
            <a:ext cx="848669" cy="687888"/>
            <a:chOff x="92158" y="2905448"/>
            <a:chExt cx="848669" cy="68788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9E64E40-9716-B829-43A2-2BA94F93B1AF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C22A6F5-7211-C67A-0734-BBC30E347B2F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E02C2-298F-3CA6-A33E-2C5CA20A20E2}"/>
              </a:ext>
            </a:extLst>
          </p:cNvPr>
          <p:cNvGrpSpPr/>
          <p:nvPr/>
        </p:nvGrpSpPr>
        <p:grpSpPr>
          <a:xfrm rot="594802">
            <a:off x="5978105" y="5444908"/>
            <a:ext cx="848669" cy="687888"/>
            <a:chOff x="92158" y="2905448"/>
            <a:chExt cx="848669" cy="68788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E642E3C-DF52-E602-4DD0-0E456D74F05C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0D83C6-3BE0-BD56-4B94-BD8942064992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C03DEC-056F-EFC2-421F-B5E79561B9EA}"/>
              </a:ext>
            </a:extLst>
          </p:cNvPr>
          <p:cNvGrpSpPr/>
          <p:nvPr/>
        </p:nvGrpSpPr>
        <p:grpSpPr>
          <a:xfrm rot="1905801">
            <a:off x="7636027" y="1826796"/>
            <a:ext cx="848669" cy="687888"/>
            <a:chOff x="92158" y="2905448"/>
            <a:chExt cx="848669" cy="6878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B8712-C296-E98F-848C-10314B02376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CBC530A-DEAB-99BC-049E-CD759664FD76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11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A7B393-C85A-9307-82AF-9114F6922031}"/>
              </a:ext>
            </a:extLst>
          </p:cNvPr>
          <p:cNvGrpSpPr/>
          <p:nvPr/>
        </p:nvGrpSpPr>
        <p:grpSpPr>
          <a:xfrm rot="1905801">
            <a:off x="7313998" y="3447642"/>
            <a:ext cx="848669" cy="687888"/>
            <a:chOff x="92158" y="2905448"/>
            <a:chExt cx="848669" cy="6878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4C95E8-CC08-4E7F-6F48-EF36B7B45FF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8F7F06-74FC-19D3-5610-A2899E337BC0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A80B8E-5800-5B0F-034B-2D513C4C6CE0}"/>
              </a:ext>
            </a:extLst>
          </p:cNvPr>
          <p:cNvSpPr/>
          <p:nvPr/>
        </p:nvSpPr>
        <p:spPr>
          <a:xfrm rot="20249038">
            <a:off x="5113984" y="1749352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CDBCBB-6D8E-C954-FE49-4933D4D6A188}"/>
              </a:ext>
            </a:extLst>
          </p:cNvPr>
          <p:cNvSpPr/>
          <p:nvPr/>
        </p:nvSpPr>
        <p:spPr>
          <a:xfrm rot="733808">
            <a:off x="7724233" y="1820053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5CDE5D-B01B-04C3-6B77-3EE8D11D877C}"/>
              </a:ext>
            </a:extLst>
          </p:cNvPr>
          <p:cNvSpPr/>
          <p:nvPr/>
        </p:nvSpPr>
        <p:spPr>
          <a:xfrm rot="733808">
            <a:off x="7386963" y="3453641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58E756-229A-D1AE-4CE2-33DEA314FD7A}"/>
              </a:ext>
            </a:extLst>
          </p:cNvPr>
          <p:cNvSpPr/>
          <p:nvPr/>
        </p:nvSpPr>
        <p:spPr>
          <a:xfrm rot="21138022">
            <a:off x="6052503" y="5448670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" y="1160622"/>
            <a:ext cx="11974366" cy="226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51" y="3687418"/>
            <a:ext cx="3797736" cy="2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725" y="260161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sp>
        <p:nvSpPr>
          <p:cNvPr id="2" name="Speech Bubble: Rectangle with Corners Rounded 19">
            <a:extLst>
              <a:ext uri="{FF2B5EF4-FFF2-40B4-BE49-F238E27FC236}">
                <a16:creationId xmlns:a16="http://schemas.microsoft.com/office/drawing/2014/main" id="{51AC41DD-D534-EEAC-7511-0D4B0997A631}"/>
              </a:ext>
            </a:extLst>
          </p:cNvPr>
          <p:cNvSpPr/>
          <p:nvPr/>
        </p:nvSpPr>
        <p:spPr>
          <a:xfrm>
            <a:off x="1267326" y="625642"/>
            <a:ext cx="9883859" cy="4434038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FA45B-362D-19F2-DCD9-DA25748B6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3" b="78044" l="69391" r="90261">
                        <a14:foregroundMark x1="76174" y1="63074" x2="84000" y2="64870"/>
                      </a14:backgroundRemoval>
                    </a14:imgEffect>
                  </a14:imgLayer>
                </a14:imgProps>
              </a:ext>
            </a:extLst>
          </a:blip>
          <a:srcRect l="66815" t="58383" r="7066" b="19610"/>
          <a:stretch/>
        </p:blipFill>
        <p:spPr>
          <a:xfrm>
            <a:off x="9380056" y="4439896"/>
            <a:ext cx="3293941" cy="2418104"/>
          </a:xfrm>
          <a:prstGeom prst="rect">
            <a:avLst/>
          </a:prstGeom>
        </p:spPr>
      </p:pic>
      <p:sp>
        <p:nvSpPr>
          <p:cNvPr id="4" name="Speech Bubble: Rectangle with Corners Rounded 19">
            <a:extLst>
              <a:ext uri="{FF2B5EF4-FFF2-40B4-BE49-F238E27FC236}">
                <a16:creationId xmlns:a16="http://schemas.microsoft.com/office/drawing/2014/main" id="{F9713C62-A367-9099-10C0-3559259DA2A3}"/>
              </a:ext>
            </a:extLst>
          </p:cNvPr>
          <p:cNvSpPr/>
          <p:nvPr/>
        </p:nvSpPr>
        <p:spPr>
          <a:xfrm>
            <a:off x="1267326" y="157320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hãy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nhớ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đặt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tính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hiện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phép</a:t>
            </a:r>
            <a:r>
              <a:rPr lang="en-US" sz="4000" dirty="0">
                <a:solidFill>
                  <a:schemeClr val="tx1"/>
                </a:solidFill>
              </a:rPr>
              <a:t> chia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hai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chữ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một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chữ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nhé</a:t>
            </a:r>
            <a:r>
              <a:rPr lang="en-US" sz="4000" dirty="0">
                <a:solidFill>
                  <a:schemeClr val="tx1"/>
                </a:solidFill>
              </a:rPr>
              <a:t>!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nhớ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tìm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thừa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phép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nhé</a:t>
            </a:r>
            <a:r>
              <a:rPr lang="en-US" sz="40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FD76F7-9EA2-4631-97AA-CB596D56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"/>
            <a:ext cx="2280102" cy="2024047"/>
          </a:xfrm>
          <a:prstGeom prst="rect">
            <a:avLst/>
          </a:prstGeom>
        </p:spPr>
      </p:pic>
      <p:sp>
        <p:nvSpPr>
          <p:cNvPr id="7" name="WordArt 6">
            <a:extLst>
              <a:ext uri="{FF2B5EF4-FFF2-40B4-BE49-F238E27FC236}">
                <a16:creationId xmlns:a16="http://schemas.microsoft.com/office/drawing/2014/main" id="{4C4030CB-AD16-4BC7-B502-5FF526FF2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9981" y="2119914"/>
            <a:ext cx="7144271" cy="1758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AI ĐÚNG</a:t>
            </a:r>
          </a:p>
        </p:txBody>
      </p:sp>
    </p:spTree>
    <p:extLst>
      <p:ext uri="{BB962C8B-B14F-4D97-AF65-F5344CB8AC3E}">
        <p14:creationId xmlns:p14="http://schemas.microsoft.com/office/powerpoint/2010/main" val="212972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4CCC9439-4FC9-43C3-B1EF-F4C390759110}"/>
              </a:ext>
            </a:extLst>
          </p:cNvPr>
          <p:cNvGrpSpPr>
            <a:grpSpLocks/>
          </p:cNvGrpSpPr>
          <p:nvPr/>
        </p:nvGrpSpPr>
        <p:grpSpPr bwMode="auto">
          <a:xfrm>
            <a:off x="2873235" y="1680738"/>
            <a:ext cx="7570744" cy="1355539"/>
            <a:chOff x="386" y="1008"/>
            <a:chExt cx="6546" cy="576"/>
          </a:xfrm>
          <a:solidFill>
            <a:schemeClr val="accent6">
              <a:lumMod val="75000"/>
            </a:schemeClr>
          </a:solidFill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848D8394-FA4B-4F99-A59F-77973A595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1008"/>
              <a:ext cx="6546" cy="576"/>
            </a:xfrm>
            <a:prstGeom prst="roundRect">
              <a:avLst>
                <a:gd name="adj" fmla="val 16667"/>
              </a:avLst>
            </a:prstGeom>
            <a:grpFill/>
            <a:ln w="5715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394">
                <a:cs typeface="Arial" charset="0"/>
              </a:endParaRPr>
            </a:p>
          </p:txBody>
        </p:sp>
        <p:sp>
          <p:nvSpPr>
            <p:cNvPr id="5140" name="Text Box 5">
              <a:extLst>
                <a:ext uri="{FF2B5EF4-FFF2-40B4-BE49-F238E27FC236}">
                  <a16:creationId xmlns:a16="http://schemas.microsoft.com/office/drawing/2014/main" id="{EA9990CC-E158-4CFA-8A88-D52D92048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" y="1103"/>
              <a:ext cx="6539" cy="27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5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20 : 5 = ?</a:t>
              </a:r>
            </a:p>
          </p:txBody>
        </p:sp>
      </p:grpSp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id="{DFF1BF29-D120-4144-8A34-DB7D5E56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76" y="8483"/>
            <a:ext cx="1777824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id="{174879F9-4666-4F8B-BFDA-59846924E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93345" y="658805"/>
            <a:ext cx="728444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id="{A460C8D1-0D98-4769-80E4-A5F2770E1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29245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id="{62CB278D-12F9-4133-872C-2A6E7C6C1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16576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id="{D99F6CBC-D656-44DF-821B-22C340486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37691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id="{C2CA90AE-E2D2-49DC-AC21-02E3C8F03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01796"/>
            <a:ext cx="424398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id="{1A0339F3-735C-40CB-B411-B4830FB4A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54582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id="{22241A6F-B3A4-4AEA-A578-234E2DB75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37691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id="{CD3B217C-247C-47BD-B06A-0C74EAADC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29245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id="{FCC1CAA6-BDDD-4B9E-8313-2AFA60029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16576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id="{22BDE5BE-7F4E-4650-9F95-6A2863EB3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06601" y="616576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id="{29DC43EB-1D9A-429C-84D6-4EB346EF7D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6514" y="540565"/>
            <a:ext cx="176726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9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2492CC-F591-4FED-9869-67BF6D28BF57}"/>
              </a:ext>
            </a:extLst>
          </p:cNvPr>
          <p:cNvSpPr/>
          <p:nvPr/>
        </p:nvSpPr>
        <p:spPr>
          <a:xfrm>
            <a:off x="2881332" y="4389558"/>
            <a:ext cx="7562648" cy="838238"/>
          </a:xfrm>
          <a:prstGeom prst="roundRect">
            <a:avLst/>
          </a:prstGeom>
          <a:solidFill>
            <a:srgbClr val="FBF999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</a:rPr>
              <a:t> 8</a:t>
            </a:r>
            <a:endParaRPr lang="en-US" sz="3192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8C115EE-2664-492A-B7DC-830762316467}"/>
              </a:ext>
            </a:extLst>
          </p:cNvPr>
          <p:cNvSpPr/>
          <p:nvPr/>
        </p:nvSpPr>
        <p:spPr>
          <a:xfrm>
            <a:off x="2873235" y="3313420"/>
            <a:ext cx="7562648" cy="741113"/>
          </a:xfrm>
          <a:prstGeom prst="roundRect">
            <a:avLst/>
          </a:prstGeom>
          <a:solidFill>
            <a:srgbClr val="FBF9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</a:rPr>
              <a:t>A.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2FCA9F-20BD-43C3-8DA6-4CA6DFB289E0}"/>
              </a:ext>
            </a:extLst>
          </p:cNvPr>
          <p:cNvSpPr/>
          <p:nvPr/>
        </p:nvSpPr>
        <p:spPr>
          <a:xfrm>
            <a:off x="2881333" y="5634387"/>
            <a:ext cx="7562647" cy="741111"/>
          </a:xfrm>
          <a:prstGeom prst="roundRect">
            <a:avLst/>
          </a:prstGeom>
          <a:solidFill>
            <a:srgbClr val="FBF999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repeatCount="indefinite" accel="5000" decel="9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7" presetClass="emph" presetSubtype="2" accel="2000" decel="2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6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19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id="{96E10D2A-D849-4953-9796-A3C98A43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76" y="8483"/>
            <a:ext cx="1777824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id="{A04BBCCF-CFEA-4D30-8410-FE89BEF3B2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93345" y="658805"/>
            <a:ext cx="728444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id="{7E947713-DE95-46C4-9B07-674649A043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29245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id="{5B549030-788C-4266-880E-B9AB17E5E4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16576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id="{4035C1E2-09AA-4667-AC9B-46F04A0AB1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37691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id="{B6CD0227-0249-41D4-BD15-768573A948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01796"/>
            <a:ext cx="424398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id="{5A9E28CE-2A21-4102-9362-8995B061DF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54582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id="{FA158913-2F6E-4505-B04A-B562FB332B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37691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id="{5F9E1599-8E23-476F-B2FF-8FC7FC37AD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7041" y="629245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id="{9851BFCF-980B-4282-94B1-FE9D78FFB7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5368" y="616576"/>
            <a:ext cx="424398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id="{E435952A-77FF-4060-A248-0041616DD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06601" y="616576"/>
            <a:ext cx="42439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id="{D32482D7-9763-44D0-8BE8-01F631B8B8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6514" y="540565"/>
            <a:ext cx="1767266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7889865-1D79-4B39-829E-3BEA12E0446E}"/>
              </a:ext>
            </a:extLst>
          </p:cNvPr>
          <p:cNvSpPr/>
          <p:nvPr/>
        </p:nvSpPr>
        <p:spPr>
          <a:xfrm>
            <a:off x="2673507" y="5475847"/>
            <a:ext cx="7813970" cy="802343"/>
          </a:xfrm>
          <a:prstGeom prst="roundRect">
            <a:avLst/>
          </a:prstGeom>
          <a:solidFill>
            <a:srgbClr val="FBF999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5 (</a:t>
            </a:r>
            <a:r>
              <a:rPr lang="en-US" sz="3192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A1265A-DECD-4BE3-99E9-90A4788AB613}"/>
              </a:ext>
            </a:extLst>
          </p:cNvPr>
          <p:cNvSpPr/>
          <p:nvPr/>
        </p:nvSpPr>
        <p:spPr>
          <a:xfrm>
            <a:off x="2673506" y="4299199"/>
            <a:ext cx="7813971" cy="802343"/>
          </a:xfrm>
          <a:prstGeom prst="roundRect">
            <a:avLst/>
          </a:prstGeom>
          <a:solidFill>
            <a:srgbClr val="FBF9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</a:rPr>
              <a:t>B. 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(</a:t>
            </a:r>
            <a:r>
              <a:rPr lang="en-US" sz="3192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480E0CDE-51AF-4BCE-A211-89DC8473F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123" y="1690604"/>
            <a:ext cx="7752735" cy="1130124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1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1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43 : 7 = ?</a:t>
            </a:r>
            <a:endParaRPr lang="en-US" altLang="en-US" sz="3192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559317-E525-4424-BD48-42A70EA8A611}"/>
              </a:ext>
            </a:extLst>
          </p:cNvPr>
          <p:cNvSpPr/>
          <p:nvPr/>
        </p:nvSpPr>
        <p:spPr>
          <a:xfrm>
            <a:off x="2673506" y="3046104"/>
            <a:ext cx="7743213" cy="802343"/>
          </a:xfrm>
          <a:prstGeom prst="roundRect">
            <a:avLst/>
          </a:prstGeom>
          <a:solidFill>
            <a:srgbClr val="FBF999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(</a:t>
            </a:r>
            <a:r>
              <a:rPr lang="en-US" sz="3192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1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repeatCount="indefinite" accel="5000" decel="9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7" presetClass="emph" presetSubtype="2" accel="2000" decel="2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19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BBC97-7973-434B-80EC-54783FA5B85B}"/>
              </a:ext>
            </a:extLst>
          </p:cNvPr>
          <p:cNvSpPr txBox="1"/>
          <p:nvPr/>
        </p:nvSpPr>
        <p:spPr>
          <a:xfrm>
            <a:off x="4043190" y="2346593"/>
            <a:ext cx="6290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6 = 7</a:t>
            </a:r>
          </a:p>
          <a:p>
            <a:r>
              <a:rPr lang="en-US" alt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: 6 = 5 (d</a:t>
            </a:r>
            <a:r>
              <a:rPr lang="vi-VN" alt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3447" y="5223310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89">
                <a:solidFill>
                  <a:srgbClr val="00B0F0"/>
                </a:solidFill>
              </a:rPr>
              <a:t>Trang 75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93465" y="1710890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BÀI 26: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CHIA SỐ CÓ HAI CHỮ SỐ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CHO SỐ CÓ MỘT CHỮ SỐ</a:t>
            </a:r>
            <a:endParaRPr lang="en-US" sz="5387" b="1" dirty="0">
              <a:solidFill>
                <a:srgbClr val="3BAB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BD76B8-14B9-B024-137D-420901082A2B}"/>
              </a:ext>
            </a:extLst>
          </p:cNvPr>
          <p:cNvSpPr/>
          <p:nvPr/>
        </p:nvSpPr>
        <p:spPr>
          <a:xfrm>
            <a:off x="975360" y="792479"/>
            <a:ext cx="3002280" cy="699739"/>
          </a:xfrm>
          <a:prstGeom prst="wedgeRoundRectCallout">
            <a:avLst>
              <a:gd name="adj1" fmla="val -34292"/>
              <a:gd name="adj2" fmla="val 785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Có 48 quả cà chua.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5BD93-7E6A-52F1-3030-3B0BED8E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0" y="1741320"/>
            <a:ext cx="1142857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B985D-9970-CE9F-FB8C-3443FBCBD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697" y="1741320"/>
            <a:ext cx="1592635" cy="267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F0B7BD-76CB-D48E-620D-76C11C4FA564}"/>
              </a:ext>
            </a:extLst>
          </p:cNvPr>
          <p:cNvSpPr/>
          <p:nvPr/>
        </p:nvSpPr>
        <p:spPr>
          <a:xfrm>
            <a:off x="7711440" y="243840"/>
            <a:ext cx="3353118" cy="1497480"/>
          </a:xfrm>
          <a:prstGeom prst="wedgeRoundRectCallout">
            <a:avLst>
              <a:gd name="adj1" fmla="val 34744"/>
              <a:gd name="adj2" fmla="val 772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>
                <a:solidFill>
                  <a:schemeClr val="tx1"/>
                </a:solidFill>
              </a:rPr>
              <a:t>Chia đều 48 quả cà chua vào 2 khay. Hỏi mỗi khay có bao nhiêu quả cà chua?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77760-1B98-B21B-4DCD-66A21E3FA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483" b="-5795"/>
          <a:stretch/>
        </p:blipFill>
        <p:spPr>
          <a:xfrm>
            <a:off x="1728624" y="1837257"/>
            <a:ext cx="8306313" cy="187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63B4E5-53EA-3811-9D70-B0A80DC4CB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5975" b="-1"/>
          <a:stretch/>
        </p:blipFill>
        <p:spPr>
          <a:xfrm>
            <a:off x="2579053" y="3717039"/>
            <a:ext cx="6595427" cy="200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5958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</p:spTree>
    <p:extLst>
      <p:ext uri="{BB962C8B-B14F-4D97-AF65-F5344CB8AC3E}">
        <p14:creationId xmlns:p14="http://schemas.microsoft.com/office/powerpoint/2010/main" val="177158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1212</Words>
  <Application>Microsoft Office PowerPoint</Application>
  <PresentationFormat>Custom</PresentationFormat>
  <Paragraphs>176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Karla</vt:lpstr>
      <vt:lpstr>Varela Round</vt:lpstr>
      <vt:lpstr>Laila</vt:lpstr>
      <vt:lpstr>Arial</vt:lpstr>
      <vt:lpstr>Impact</vt:lpstr>
      <vt:lpstr>SVN-Billo</vt:lpstr>
      <vt:lpstr>Times New Roman</vt:lpstr>
      <vt:lpstr>Chau Philomene One</vt:lpstr>
      <vt:lpstr>Hind</vt:lpstr>
      <vt:lpstr>Happy Indian Independence Day!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Minh Nguyệt Bùi</cp:lastModifiedBy>
  <cp:revision>211</cp:revision>
  <dcterms:modified xsi:type="dcterms:W3CDTF">2024-11-11T17:20:57Z</dcterms:modified>
</cp:coreProperties>
</file>