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699" r:id="rId4"/>
  </p:sldMasterIdLst>
  <p:notesMasterIdLst>
    <p:notesMasterId r:id="rId30"/>
  </p:notesMasterIdLst>
  <p:sldIdLst>
    <p:sldId id="3907" r:id="rId5"/>
    <p:sldId id="3906" r:id="rId6"/>
    <p:sldId id="283" r:id="rId7"/>
    <p:sldId id="284" r:id="rId8"/>
    <p:sldId id="285" r:id="rId9"/>
    <p:sldId id="286" r:id="rId10"/>
    <p:sldId id="287" r:id="rId11"/>
    <p:sldId id="3908" r:id="rId12"/>
    <p:sldId id="3911" r:id="rId13"/>
    <p:sldId id="3929" r:id="rId14"/>
    <p:sldId id="318" r:id="rId15"/>
    <p:sldId id="3920" r:id="rId16"/>
    <p:sldId id="3933" r:id="rId17"/>
    <p:sldId id="3921" r:id="rId18"/>
    <p:sldId id="3928" r:id="rId19"/>
    <p:sldId id="3945" r:id="rId20"/>
    <p:sldId id="3947" r:id="rId21"/>
    <p:sldId id="3939" r:id="rId22"/>
    <p:sldId id="3946" r:id="rId23"/>
    <p:sldId id="3924" r:id="rId24"/>
    <p:sldId id="3932" r:id="rId25"/>
    <p:sldId id="294" r:id="rId26"/>
    <p:sldId id="3948" r:id="rId27"/>
    <p:sldId id="3940" r:id="rId28"/>
    <p:sldId id="394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10A05-19B5-48CF-B43F-E6E14F643C50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C5E17-571C-4508-86C5-462AAC6E1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9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24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815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22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170A8-0698-4ABA-8AEA-9B8849BA80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4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9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733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09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52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105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16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29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4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4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58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40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6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5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C1C16D-4C9F-4643-852E-BA6D46C5600D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9AAB67-C01A-491D-8275-A56659B6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09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0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7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57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88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9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7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6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2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35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89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4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4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12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4253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91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55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193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642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2782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27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3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4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0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1175EB-7655-48B5-AFEF-34A5FC8DA8B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561A42-EC4B-4C43-BCE9-944E30DA896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0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EBF315-2645-438A-8DF2-B5EFAEE418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9" y="17559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8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4356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6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7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1.wdp"/><Relationship Id="rId18" Type="http://schemas.openxmlformats.org/officeDocument/2006/relationships/image" Target="../media/image24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slide" Target="slide7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5.png"/><Relationship Id="rId10" Type="http://schemas.openxmlformats.org/officeDocument/2006/relationships/image" Target="../media/image21.png"/><Relationship Id="rId19" Type="http://schemas.openxmlformats.org/officeDocument/2006/relationships/image" Target="../media/image25.jpeg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622" y="138120"/>
            <a:ext cx="2200789" cy="20124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49" y="-786978"/>
            <a:ext cx="4989888" cy="2401653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8111" y="1880035"/>
            <a:ext cx="12191999" cy="5539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527" y="7192"/>
            <a:ext cx="5664435" cy="6850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46BA8-672C-45D1-A157-B9F0F6BEA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17" y="-326062"/>
            <a:ext cx="6706181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2E587-5E0B-40C0-8020-6413181AE0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338" y="2253550"/>
            <a:ext cx="10845724" cy="31397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ED3E0E-7DE7-4130-AB51-B9ADB1548872}"/>
              </a:ext>
            </a:extLst>
          </p:cNvPr>
          <p:cNvSpPr txBox="1"/>
          <p:nvPr/>
        </p:nvSpPr>
        <p:spPr>
          <a:xfrm>
            <a:off x="3378699" y="1615254"/>
            <a:ext cx="59853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0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412240" y="81797"/>
            <a:ext cx="10322460" cy="1261884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28147B-8E3A-4BD7-B2F7-18A1DED96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1" y="1343681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6F960E-D5BF-4B1E-8BCD-4405D89FC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901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F18D4-20CB-42D5-B489-B4E422D26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8566" y="410543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B0EFD2-A50C-4969-ADAB-EAFCDCE0A9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637" y="4044726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4BDA715-B9BA-4D6D-B604-A0B401FE1C72}"/>
              </a:ext>
            </a:extLst>
          </p:cNvPr>
          <p:cNvGrpSpPr/>
          <p:nvPr/>
        </p:nvGrpSpPr>
        <p:grpSpPr>
          <a:xfrm>
            <a:off x="8156754" y="4682999"/>
            <a:ext cx="4278451" cy="2175001"/>
            <a:chOff x="892354" y="3758439"/>
            <a:chExt cx="4278451" cy="2175001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3239D096-180D-40C7-8E1A-72702E5D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A0630EB-6BBD-4FFB-9153-079D29F0B57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14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64DE33E-6B03-4C6B-ABD1-872176EB4514}"/>
              </a:ext>
            </a:extLst>
          </p:cNvPr>
          <p:cNvGrpSpPr/>
          <p:nvPr/>
        </p:nvGrpSpPr>
        <p:grpSpPr>
          <a:xfrm>
            <a:off x="105104" y="1439917"/>
            <a:ext cx="5076496" cy="4125311"/>
            <a:chOff x="1130301" y="1343681"/>
            <a:chExt cx="8143875" cy="5693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8F936D-62A1-4001-BD27-4A9A76C1A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0301" y="1343681"/>
              <a:ext cx="4038600" cy="30099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BDD452-58ED-4F21-8348-9559B370A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901" y="1343681"/>
              <a:ext cx="4105275" cy="3038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90DD2E-83D9-44E8-97B9-A229A249E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8566" y="4105436"/>
              <a:ext cx="3960335" cy="29317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9199CA-9EC2-4E15-B4D6-DAF7B0BC3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0637" y="4044726"/>
              <a:ext cx="4183539" cy="2992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455387" y="1290284"/>
            <a:ext cx="6515896" cy="1569660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BA135-2B88-48E1-9382-448D5D7D3402}"/>
              </a:ext>
            </a:extLst>
          </p:cNvPr>
          <p:cNvSpPr txBox="1"/>
          <p:nvPr/>
        </p:nvSpPr>
        <p:spPr>
          <a:xfrm>
            <a:off x="5455387" y="3503125"/>
            <a:ext cx="6515896" cy="2062103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35" y="727554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0" y="1893196"/>
            <a:ext cx="11700387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94190" y="2173784"/>
            <a:ext cx="1189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vi-VN" sz="5400" b="1" dirty="0">
                <a:solidFill>
                  <a:srgbClr val="FF0000"/>
                </a:solidFill>
              </a:rPr>
              <a:t>2. Ích lợi của một số sản phẩm nông nghiệp ở địa phương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itchFamily="18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207" y="-168625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F23905-7C5F-4581-9C1E-959A657A2D2D}"/>
              </a:ext>
            </a:extLst>
          </p:cNvPr>
          <p:cNvSpPr/>
          <p:nvPr/>
        </p:nvSpPr>
        <p:spPr>
          <a:xfrm>
            <a:off x="1053525" y="191036"/>
            <a:ext cx="10868132" cy="132343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srgbClr val="FF0000"/>
                </a:solidFill>
                <a:cs typeface="Times New Roman" pitchFamily="18" charset="0"/>
              </a:rPr>
              <a:t>Thảo luận về ích lợi của hoạt động sản xuất nông nghiệp ở địa phương em.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27" y="126440"/>
            <a:ext cx="1575742" cy="1575742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5605216" y="1997839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605216" y="4046853"/>
            <a:ext cx="6120137" cy="1200329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47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0A5AE2-42EB-4C4D-90BD-CD52DD9B4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7EA571-5DBF-4EBE-B020-8C269FBFAD4B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9435B7-7918-4901-83B7-5E626D41E650}"/>
              </a:ext>
            </a:extLst>
          </p:cNvPr>
          <p:cNvSpPr txBox="1"/>
          <p:nvPr/>
        </p:nvSpPr>
        <p:spPr>
          <a:xfrm>
            <a:off x="5021130" y="2433502"/>
            <a:ext cx="7071360" cy="341632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00B05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biến); buôn bán và mang lại các lợi ích kinh tế,...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0AEC7CC-6A80-425F-9842-C4F253E04CA7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C269BE-C5E5-4D7A-8F09-B0EB9CF4A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55" y="0"/>
            <a:ext cx="4095750" cy="1378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F2C0E89-5537-4AF9-891E-248D31B6661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1839310" y="-629920"/>
            <a:ext cx="10627322" cy="734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Xuất khẩu gạo Việt Nam">
            <a:hlinkClick r:id="" action="ppaction://media"/>
            <a:extLst>
              <a:ext uri="{FF2B5EF4-FFF2-40B4-BE49-F238E27FC236}">
                <a16:creationId xmlns:a16="http://schemas.microsoft.com/office/drawing/2014/main" id="{8CA5F469-7696-4A89-938C-6071492C16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517" y="2155451"/>
            <a:ext cx="7031421" cy="406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08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39732" y="654650"/>
            <a:ext cx="12745345" cy="6078281"/>
          </a:xfrm>
          <a:prstGeom prst="rect">
            <a:avLst/>
          </a:prstGeom>
        </p:spPr>
      </p:pic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4235116"/>
            <a:ext cx="12191999" cy="2622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980" y="71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599191" y="1998863"/>
            <a:ext cx="112674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512763" algn="ctr" defTabSz="913765">
              <a:spcBef>
                <a:spcPct val="0"/>
              </a:spcBef>
              <a:defRPr/>
            </a:pP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Vai trò và tầm quan trọng của hoạt động sản xuất nông nghiệp: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lương thực, thực phẩm, trang trí nhà cửa,...;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ung cấp cho các hoạt động sản xuất khác (chế biến);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uôn bán và mang lại các lợi ích kinh tế,... 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 defTabSz="913765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Bên cạnh đó trồng rừng, trồng cây giúp bảo vệ môi trường, chống xói mòn đất, ngăn mưa lũ,...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72FE4-262E-4E80-840F-A983EC6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455" y="822233"/>
            <a:ext cx="301778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996981" y="1802967"/>
            <a:ext cx="5328379" cy="19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Thực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hành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–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5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2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KHỞI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ĐỘNG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593869" cy="261538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458995" y="1705984"/>
            <a:ext cx="114282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Chia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716" y="160421"/>
            <a:ext cx="11630526" cy="6384758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B59C3-92D2-401A-8068-CAAC6122A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2966720"/>
            <a:ext cx="3852634" cy="3128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ABBE1E-484A-4FB6-8016-3D5CFA2631AF}"/>
              </a:ext>
            </a:extLst>
          </p:cNvPr>
          <p:cNvSpPr/>
          <p:nvPr/>
        </p:nvSpPr>
        <p:spPr>
          <a:xfrm>
            <a:off x="866568" y="184024"/>
            <a:ext cx="1086813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34873ADD-B310-489C-9F77-B57DD8281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13942"/>
              </p:ext>
            </p:extLst>
          </p:nvPr>
        </p:nvGraphicFramePr>
        <p:xfrm>
          <a:off x="3728720" y="2929792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27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3360" y="111760"/>
            <a:ext cx="11805920" cy="6746239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00ED64-F342-43C2-8DEE-243879A8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269243"/>
              </p:ext>
            </p:extLst>
          </p:nvPr>
        </p:nvGraphicFramePr>
        <p:xfrm>
          <a:off x="680720" y="508000"/>
          <a:ext cx="11003282" cy="6151886"/>
        </p:xfrm>
        <a:graphic>
          <a:graphicData uri="http://schemas.openxmlformats.org/drawingml/2006/table">
            <a:tbl>
              <a:tblPr/>
              <a:tblGrid>
                <a:gridCol w="3667761">
                  <a:extLst>
                    <a:ext uri="{9D8B030D-6E8A-4147-A177-3AD203B41FA5}">
                      <a16:colId xmlns:a16="http://schemas.microsoft.com/office/drawing/2014/main" val="912512384"/>
                    </a:ext>
                  </a:extLst>
                </a:gridCol>
                <a:gridCol w="2378371">
                  <a:extLst>
                    <a:ext uri="{9D8B030D-6E8A-4147-A177-3AD203B41FA5}">
                      <a16:colId xmlns:a16="http://schemas.microsoft.com/office/drawing/2014/main" val="3378398459"/>
                    </a:ext>
                  </a:extLst>
                </a:gridCol>
                <a:gridCol w="4957150">
                  <a:extLst>
                    <a:ext uri="{9D8B030D-6E8A-4147-A177-3AD203B41FA5}">
                      <a16:colId xmlns:a16="http://schemas.microsoft.com/office/drawing/2014/main" val="2556623977"/>
                    </a:ext>
                  </a:extLst>
                </a:gridCol>
              </a:tblGrid>
              <a:tr h="2736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52185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3277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Chăn nuôi bò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phẩm, sức kéo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0641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Chăn nuôi lợn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4230874"/>
                  </a:ext>
                </a:extLst>
              </a:tr>
              <a:tr h="61989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Trồng lúa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Gạo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lương thực cho con người và xuất khẩu.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98476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Trồng 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73504"/>
                  </a:ext>
                </a:extLst>
              </a:tr>
              <a:tr h="850748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Trồng 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cho con người và làm thức ăn trong chăn nuôi.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002233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Chăn nuôi dê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sữa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7557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Chăn nuôi gà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thực phẩm và phân bón.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450301"/>
                  </a:ext>
                </a:extLst>
              </a:tr>
              <a:tr h="50446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 Chăn nuôi vịt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Thịt, trứng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16545" marR="16545" marT="16545" marB="165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34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07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074822" y="3425404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22" y="-1947214"/>
            <a:ext cx="9337366" cy="8195029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3826851" y="1595851"/>
            <a:ext cx="4381533" cy="98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68" y="-2489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570302" y="2730117"/>
            <a:ext cx="7418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dung bài,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Chuẩn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bị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tiếp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PangMenZhengDao" panose="02010600030101010101" pitchFamily="2" charset="-122"/>
                <a:cs typeface="Times New Roman" pitchFamily="18" charset="0"/>
                <a:sym typeface="Source Han Sans HW SC"/>
              </a:rPr>
              <a:t>theo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微软雅黑"/>
              <a:sym typeface="Source Han Sans HW SC"/>
            </a:endParaRPr>
          </a:p>
        </p:txBody>
      </p:sp>
    </p:spTree>
    <p:extLst>
      <p:ext uri="{BB962C8B-B14F-4D97-AF65-F5344CB8AC3E}">
        <p14:creationId xmlns:p14="http://schemas.microsoft.com/office/powerpoint/2010/main" val="43339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761495" y="796542"/>
            <a:ext cx="13643306" cy="6198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05" y="-23873"/>
            <a:ext cx="5664435" cy="6850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63" y="9186"/>
            <a:ext cx="3018237" cy="275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2908DE-1529-4239-B4D7-B9F28C999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364" y="1697620"/>
            <a:ext cx="10059272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75" y="1400782"/>
            <a:ext cx="6821850" cy="54572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014320" y="-159709"/>
            <a:ext cx="1016336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11500" b="1" i="0" u="none" strike="noStrike" kern="1200" cap="none" spc="0" normalizeH="0" baseline="0" noProof="0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323848" y="3875045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352807" y="144543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9788120" y="1983682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7907271" y="3905928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34" y="6019681"/>
            <a:ext cx="1960807" cy="743187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95331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5812738" y="585863"/>
            <a:ext cx="5842000" cy="2843137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38003" y="432096"/>
              <a:ext cx="5238614" cy="221599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endParaRPr kumimoji="0" lang="en-US" sz="4800" b="1" i="0" u="none" strike="noStrike" kern="1200" cap="none" spc="0" normalizeH="0" baseline="0" noProof="0" dirty="0">
                <a:ln w="31750">
                  <a:solidFill>
                    <a:srgbClr val="00206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4800" b="1" i="0" u="none" strike="noStrike" kern="1200" cap="none" spc="0" normalizeH="0" baseline="0" noProof="0" dirty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87" y="3587573"/>
            <a:ext cx="5039590" cy="355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541531" y="589761"/>
            <a:ext cx="8839951" cy="166199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2997502"/>
            <a:ext cx="5581366" cy="17012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2982745"/>
            <a:ext cx="5139373" cy="1702220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5" y="4778972"/>
            <a:ext cx="5581366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082853" y="3027389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578247" y="3418689"/>
            <a:ext cx="3860463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283302" y="5224828"/>
            <a:ext cx="312745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7801130" y="3427176"/>
            <a:ext cx="3390341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7587770" y="5264629"/>
            <a:ext cx="3457678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ln w="0"/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175907" y="363413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35032" y="34308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40337" y="524832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0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509756" y="353292"/>
            <a:ext cx="99822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634844" y="722796"/>
            <a:ext cx="8302168" cy="1354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29" y="-70321"/>
            <a:ext cx="4011444" cy="320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76" y="4804305"/>
            <a:ext cx="5139373" cy="14022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66" y="2951432"/>
            <a:ext cx="5139373" cy="14022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08" y="2951314"/>
            <a:ext cx="5139373" cy="140220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0534301" y="4956787"/>
            <a:ext cx="1620218" cy="15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3" y="4778972"/>
            <a:ext cx="5139373" cy="1402202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0612996" y="2950766"/>
            <a:ext cx="1549094" cy="16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4786652" y="2844406"/>
            <a:ext cx="1658522" cy="1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4655129" y="4904873"/>
            <a:ext cx="1426256" cy="13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719383" y="3378483"/>
            <a:ext cx="3066545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Nuôi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1681361" y="5249703"/>
            <a:ext cx="2677592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8230461" y="3396279"/>
            <a:ext cx="1773499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8151857" y="5207910"/>
            <a:ext cx="2008563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89149" y="87517"/>
            <a:ext cx="627889" cy="627889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77440" y="518193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4472" y="504387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87056" y="336958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8310" y="32559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176" y="97275"/>
            <a:ext cx="9237831" cy="739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9549" y="420305"/>
              <a:ext cx="5374868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Những chiếc bánh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 w="31750">
                    <a:solidFill>
                      <a:srgbClr val="002060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thật là ngon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97213" y="3840576"/>
            <a:ext cx="2790061" cy="304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1690313" y="3526010"/>
            <a:ext cx="2854022" cy="311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8394247" y="4264689"/>
            <a:ext cx="2454333" cy="240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9744071" y="4154414"/>
            <a:ext cx="2788108" cy="272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" y="-1834919"/>
            <a:ext cx="8289971" cy="7275773"/>
          </a:xfrm>
          <a:prstGeom prst="rect">
            <a:avLst/>
          </a:prstGeom>
        </p:spPr>
      </p:pic>
      <p:sp>
        <p:nvSpPr>
          <p:cNvPr id="8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2383061" y="931651"/>
            <a:ext cx="4381533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3E8A47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3E8A47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132" y="0"/>
            <a:ext cx="5664435" cy="68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854" y="4992496"/>
            <a:ext cx="5950212" cy="25727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93331" y="1460123"/>
            <a:ext cx="11614189" cy="2319397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64007" y="1714354"/>
            <a:ext cx="105119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5" b="29462"/>
          <a:stretch/>
        </p:blipFill>
        <p:spPr>
          <a:xfrm>
            <a:off x="-198281" y="4139381"/>
            <a:ext cx="12191999" cy="346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7581" y="-11240"/>
            <a:ext cx="5664435" cy="68508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6" b="100000" l="0" r="100000">
                        <a14:foregroundMark x1="42979" y1="21801" x2="51064" y2="26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742" y="-11240"/>
            <a:ext cx="2486652" cy="223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701</Words>
  <Application>Microsoft Office PowerPoint</Application>
  <PresentationFormat>Widescreen</PresentationFormat>
  <Paragraphs>96</Paragraphs>
  <Slides>25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等线 Light</vt:lpstr>
      <vt:lpstr>Source Han Sans HW SC</vt:lpstr>
      <vt:lpstr>Algerian</vt:lpstr>
      <vt:lpstr>Arial</vt:lpstr>
      <vt:lpstr>Calibri</vt:lpstr>
      <vt:lpstr>Calibri Light</vt:lpstr>
      <vt:lpstr>Georgia</vt:lpstr>
      <vt:lpstr>iCiel Cadena</vt:lpstr>
      <vt:lpstr>Times New Roman</vt:lpstr>
      <vt:lpstr>Verdana</vt:lpstr>
      <vt:lpstr>千图网海量PPT模板www.58pic.com ​​</vt:lpstr>
      <vt:lpstr>Custom Design</vt:lpstr>
      <vt:lpstr>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2022-08-11T01:45:13Z</dcterms:created>
  <dcterms:modified xsi:type="dcterms:W3CDTF">2022-09-28T11:16:01Z</dcterms:modified>
</cp:coreProperties>
</file>