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7" r:id="rId2"/>
    <p:sldId id="426" r:id="rId3"/>
    <p:sldId id="429" r:id="rId4"/>
    <p:sldId id="430" r:id="rId5"/>
    <p:sldId id="431" r:id="rId6"/>
    <p:sldId id="432" r:id="rId7"/>
    <p:sldId id="433" r:id="rId8"/>
    <p:sldId id="434" r:id="rId9"/>
    <p:sldId id="435" r:id="rId10"/>
    <p:sldId id="423" r:id="rId11"/>
    <p:sldId id="340"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86" d="100"/>
          <a:sy n="86" d="100"/>
        </p:scale>
        <p:origin x="342" y="10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VỀ THĂM QUÊ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Bai hat Que hu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5057" y="1371600"/>
            <a:ext cx="13413061" cy="7537486"/>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Câu </a:t>
            </a:r>
            <a:r>
              <a:rPr lang="en-US" sz="3600" b="1">
                <a:solidFill>
                  <a:srgbClr val="FF0000"/>
                </a:solidFill>
                <a:latin typeface="Times New Roman" pitchFamily="18" charset="0"/>
                <a:cs typeface="Times New Roman" pitchFamily="18" charset="0"/>
              </a:rPr>
              <a:t>1: Câu 1: Bạn nhỏ thích nhất điều gì khi nghỉ hè?</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6222652" y="3810000"/>
            <a:ext cx="5596404" cy="646331"/>
          </a:xfrm>
          <a:prstGeom prst="rect">
            <a:avLst/>
          </a:prstGeom>
        </p:spPr>
        <p:txBody>
          <a:bodyPr wrap="none">
            <a:spAutoFit/>
          </a:bodyPr>
          <a:lstStyle/>
          <a:p>
            <a:r>
              <a:rPr lang="nl-NL" sz="3600" b="1">
                <a:solidFill>
                  <a:srgbClr val="0000CC"/>
                </a:solidFill>
                <a:latin typeface="Times New Roman" pitchFamily="18" charset="0"/>
                <a:cs typeface="Times New Roman" pitchFamily="18" charset="0"/>
              </a:rPr>
              <a:t>Bạn nhỏ thích về thăm quê.</a:t>
            </a:r>
            <a:endParaRPr lang="en-US" sz="3600" b="1">
              <a:solidFill>
                <a:srgbClr val="0000CC"/>
              </a:solidFill>
              <a:latin typeface="Times New Roman" pitchFamily="18" charset="0"/>
              <a:cs typeface="Times New Roman" pitchFamily="18" charset="0"/>
            </a:endParaRPr>
          </a:p>
        </p:txBody>
      </p:sp>
      <p:sp>
        <p:nvSpPr>
          <p:cNvPr id="13" name="Rectangle 12"/>
          <p:cNvSpPr/>
          <p:nvPr/>
        </p:nvSpPr>
        <p:spPr>
          <a:xfrm>
            <a:off x="5676900" y="4419600"/>
            <a:ext cx="10233819" cy="2308324"/>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Câu </a:t>
            </a:r>
            <a:r>
              <a:rPr lang="en-US" sz="3600" b="1">
                <a:solidFill>
                  <a:srgbClr val="FF0000"/>
                </a:solidFill>
                <a:latin typeface="Times New Roman" pitchFamily="18" charset="0"/>
                <a:cs typeface="Times New Roman" pitchFamily="18" charset="0"/>
              </a:rPr>
              <a:t>2: Những câu thơ sau giúp em hiểu điều gì về bạn nhỏ?</a:t>
            </a:r>
          </a:p>
          <a:p>
            <a:r>
              <a:rPr lang="en-US" sz="3600" b="1" i="1">
                <a:solidFill>
                  <a:srgbClr val="FF0000"/>
                </a:solidFill>
                <a:latin typeface="Times New Roman" pitchFamily="18" charset="0"/>
                <a:cs typeface="Times New Roman" pitchFamily="18" charset="0"/>
              </a:rPr>
              <a:t>Bà em cũng </a:t>
            </a:r>
            <a:r>
              <a:rPr lang="en-US" sz="3600" b="1" i="1" smtClean="0">
                <a:solidFill>
                  <a:srgbClr val="FF0000"/>
                </a:solidFill>
                <a:latin typeface="Times New Roman" pitchFamily="18" charset="0"/>
                <a:cs typeface="Times New Roman" pitchFamily="18" charset="0"/>
              </a:rPr>
              <a:t>mừng </a:t>
            </a:r>
            <a:r>
              <a:rPr lang="en-US" sz="3600" b="1" i="1">
                <a:solidFill>
                  <a:srgbClr val="FF0000"/>
                </a:solidFill>
                <a:latin typeface="Times New Roman" pitchFamily="18" charset="0"/>
                <a:cs typeface="Times New Roman" pitchFamily="18" charset="0"/>
              </a:rPr>
              <a:t>ghê        </a:t>
            </a:r>
            <a:r>
              <a:rPr lang="en-US" sz="3600" b="1" i="1" smtClean="0">
                <a:solidFill>
                  <a:srgbClr val="FF0000"/>
                </a:solidFill>
                <a:latin typeface="Times New Roman" pitchFamily="18" charset="0"/>
                <a:cs typeface="Times New Roman" pitchFamily="18" charset="0"/>
              </a:rPr>
              <a:t>Bà </a:t>
            </a:r>
            <a:r>
              <a:rPr lang="en-US" sz="3600" b="1" i="1">
                <a:solidFill>
                  <a:srgbClr val="FF0000"/>
                </a:solidFill>
                <a:latin typeface="Times New Roman" pitchFamily="18" charset="0"/>
                <a:cs typeface="Times New Roman" pitchFamily="18" charset="0"/>
              </a:rPr>
              <a:t>mỗi năm một gầy</a:t>
            </a:r>
            <a:endParaRPr lang="en-US" sz="3600" b="1">
              <a:solidFill>
                <a:srgbClr val="FF0000"/>
              </a:solidFill>
              <a:latin typeface="Times New Roman" pitchFamily="18" charset="0"/>
              <a:cs typeface="Times New Roman" pitchFamily="18" charset="0"/>
            </a:endParaRPr>
          </a:p>
          <a:p>
            <a:r>
              <a:rPr lang="en-US" sz="3600" b="1" i="1">
                <a:solidFill>
                  <a:srgbClr val="FF0000"/>
                </a:solidFill>
                <a:latin typeface="Times New Roman" pitchFamily="18" charset="0"/>
                <a:cs typeface="Times New Roman" pitchFamily="18" charset="0"/>
              </a:rPr>
              <a:t>Khi thấy em vào ngõ.          </a:t>
            </a:r>
            <a:r>
              <a:rPr lang="en-US" sz="3600" b="1" i="1" smtClean="0">
                <a:solidFill>
                  <a:srgbClr val="FF0000"/>
                </a:solidFill>
                <a:latin typeface="Times New Roman" pitchFamily="18" charset="0"/>
                <a:cs typeface="Times New Roman" pitchFamily="18" charset="0"/>
              </a:rPr>
              <a:t>Chắc </a:t>
            </a:r>
            <a:r>
              <a:rPr lang="en-US" sz="3600" b="1" i="1">
                <a:solidFill>
                  <a:srgbClr val="FF0000"/>
                </a:solidFill>
                <a:latin typeface="Times New Roman" pitchFamily="18" charset="0"/>
                <a:cs typeface="Times New Roman" pitchFamily="18" charset="0"/>
              </a:rPr>
              <a:t>bà luôn vất vả.</a:t>
            </a:r>
            <a:endParaRPr lang="en-US" sz="3600" b="1">
              <a:solidFill>
                <a:srgbClr val="FF0000"/>
              </a:solidFill>
              <a:latin typeface="Times New Roman" pitchFamily="18" charset="0"/>
              <a:cs typeface="Times New Roman" pitchFamily="18" charset="0"/>
            </a:endParaRPr>
          </a:p>
        </p:txBody>
      </p:sp>
      <p:sp>
        <p:nvSpPr>
          <p:cNvPr id="50" name="Rectangle 49"/>
          <p:cNvSpPr/>
          <p:nvPr/>
        </p:nvSpPr>
        <p:spPr>
          <a:xfrm>
            <a:off x="5676901" y="6705600"/>
            <a:ext cx="10233818" cy="2308324"/>
          </a:xfrm>
          <a:prstGeom prst="rect">
            <a:avLst/>
          </a:prstGeom>
        </p:spPr>
        <p:txBody>
          <a:bodyPr wrap="square">
            <a:spAutoFit/>
          </a:bodyPr>
          <a:lstStyle/>
          <a:p>
            <a:r>
              <a:rPr lang="nl-NL" sz="3600" b="1" smtClean="0">
                <a:solidFill>
                  <a:srgbClr val="0000CC"/>
                </a:solidFill>
                <a:latin typeface="Times New Roman" pitchFamily="18" charset="0"/>
                <a:cs typeface="Times New Roman" pitchFamily="18" charset="0"/>
              </a:rPr>
              <a:t>    + </a:t>
            </a:r>
            <a:r>
              <a:rPr lang="nl-NL" sz="3600" b="1">
                <a:solidFill>
                  <a:srgbClr val="0000CC"/>
                </a:solidFill>
                <a:latin typeface="Times New Roman" pitchFamily="18" charset="0"/>
                <a:cs typeface="Times New Roman" pitchFamily="18" charset="0"/>
              </a:rPr>
              <a:t>2 câu đầu: Bạn nhỏ cảm nhận được niềm vui của bà khi được gặp con cháu.</a:t>
            </a:r>
            <a:endParaRPr lang="en-US" sz="3600" b="1">
              <a:solidFill>
                <a:srgbClr val="0000CC"/>
              </a:solidFill>
              <a:latin typeface="Times New Roman" pitchFamily="18" charset="0"/>
              <a:cs typeface="Times New Roman" pitchFamily="18" charset="0"/>
            </a:endParaRPr>
          </a:p>
          <a:p>
            <a:r>
              <a:rPr lang="nl-NL" sz="3600" b="1" smtClean="0">
                <a:solidFill>
                  <a:srgbClr val="0000CC"/>
                </a:solidFill>
                <a:latin typeface="Times New Roman" pitchFamily="18" charset="0"/>
                <a:cs typeface="Times New Roman" pitchFamily="18" charset="0"/>
              </a:rPr>
              <a:t>    + </a:t>
            </a:r>
            <a:r>
              <a:rPr lang="nl-NL" sz="3600" b="1">
                <a:solidFill>
                  <a:srgbClr val="0000CC"/>
                </a:solidFill>
                <a:latin typeface="Times New Roman" pitchFamily="18" charset="0"/>
                <a:cs typeface="Times New Roman" pitchFamily="18" charset="0"/>
              </a:rPr>
              <a:t>2 câu sau: Bạn nhỏ quan tâm tới sức khoẻ của bà, nhận ra bà yếu hơn, biết bà vất vả nhiều.</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500"/>
                                        <p:tgtEl>
                                          <p:spTgt spid="5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fade">
                                      <p:cBhvr>
                                        <p:cTn id="27"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Câu 3: Kể những việc làm nói lên tình yêu thương của bà dành cho con cháu.</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5776119" y="4133165"/>
            <a:ext cx="10058399" cy="4745915"/>
          </a:xfrm>
          <a:prstGeom prst="rect">
            <a:avLst/>
          </a:prstGeom>
        </p:spPr>
        <p:txBody>
          <a:bodyPr wrap="square">
            <a:spAutoFit/>
          </a:bodyPr>
          <a:lstStyle/>
          <a:p>
            <a:pPr algn="just">
              <a:lnSpc>
                <a:spcPct val="120000"/>
              </a:lnSpc>
            </a:pPr>
            <a:r>
              <a:rPr lang="nl-NL" sz="3600" b="1" smtClean="0">
                <a:solidFill>
                  <a:srgbClr val="0000CC"/>
                </a:solidFill>
                <a:latin typeface="Times New Roman" pitchFamily="18" charset="0"/>
                <a:cs typeface="Times New Roman" pitchFamily="18" charset="0"/>
              </a:rPr>
              <a:t>    Vườn </a:t>
            </a:r>
            <a:r>
              <a:rPr lang="nl-NL" sz="3600" b="1">
                <a:solidFill>
                  <a:srgbClr val="0000CC"/>
                </a:solidFill>
                <a:latin typeface="Times New Roman" pitchFamily="18" charset="0"/>
                <a:cs typeface="Times New Roman" pitchFamily="18" charset="0"/>
              </a:rPr>
              <a:t>bà có nhiều quả...cho cháu về ra hái: Thể hiện bà luôn nghĩ đến con cháu, muốn dành hết cho con cháu.</a:t>
            </a:r>
            <a:endParaRPr lang="en-US" sz="3600" b="1">
              <a:solidFill>
                <a:srgbClr val="0000CC"/>
              </a:solidFill>
              <a:latin typeface="Times New Roman" pitchFamily="18" charset="0"/>
              <a:cs typeface="Times New Roman" pitchFamily="18" charset="0"/>
            </a:endParaRPr>
          </a:p>
          <a:p>
            <a:pPr algn="just">
              <a:lnSpc>
                <a:spcPct val="120000"/>
              </a:lnSpc>
            </a:pPr>
            <a:r>
              <a:rPr lang="nl-NL" sz="3600" b="1" smtClean="0">
                <a:solidFill>
                  <a:srgbClr val="0000CC"/>
                </a:solidFill>
                <a:latin typeface="Times New Roman" pitchFamily="18" charset="0"/>
                <a:cs typeface="Times New Roman" pitchFamily="18" charset="0"/>
              </a:rPr>
              <a:t>    Em </a:t>
            </a:r>
            <a:r>
              <a:rPr lang="nl-NL" sz="3600" b="1">
                <a:solidFill>
                  <a:srgbClr val="0000CC"/>
                </a:solidFill>
                <a:latin typeface="Times New Roman" pitchFamily="18" charset="0"/>
                <a:cs typeface="Times New Roman" pitchFamily="18" charset="0"/>
              </a:rPr>
              <a:t>mồ hôi... quạt liền tay: thể hiện bà yêu thương cháu, chăm sóc từng li, từng tí.</a:t>
            </a:r>
            <a:endParaRPr lang="en-US" sz="3600" b="1">
              <a:solidFill>
                <a:srgbClr val="0000CC"/>
              </a:solidFill>
              <a:latin typeface="Times New Roman" pitchFamily="18" charset="0"/>
              <a:cs typeface="Times New Roman" pitchFamily="18" charset="0"/>
            </a:endParaRPr>
          </a:p>
          <a:p>
            <a:pPr algn="just">
              <a:lnSpc>
                <a:spcPct val="120000"/>
              </a:lnSpc>
            </a:pPr>
            <a:r>
              <a:rPr lang="nl-NL" sz="3600" b="1">
                <a:solidFill>
                  <a:srgbClr val="0000CC"/>
                </a:solidFill>
                <a:latin typeface="Times New Roman" pitchFamily="18" charset="0"/>
                <a:cs typeface="Times New Roman" pitchFamily="18" charset="0"/>
              </a:rPr>
              <a:t>Thoáng nghe...chập chờn: Bà kể chuyện...điều mà các cháu nhỏ thích.</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Câu 4: Theo em, vì sao bạn nhỏ thấy vui thích trong kì nghỉ hè ở quê?</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5776119" y="3970100"/>
            <a:ext cx="10058399" cy="1363900"/>
          </a:xfrm>
          <a:prstGeom prst="rect">
            <a:avLst/>
          </a:prstGeom>
        </p:spPr>
        <p:txBody>
          <a:bodyPr wrap="square">
            <a:spAutoFit/>
          </a:bodyPr>
          <a:lstStyle/>
          <a:p>
            <a:pPr algn="just">
              <a:lnSpc>
                <a:spcPct val="120000"/>
              </a:lnSpc>
            </a:pPr>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Được bà chăm sóc, yêu thương; có nhiều trái cây ngon; được bà kể chuyện,...</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6004720" y="3563423"/>
            <a:ext cx="9525001" cy="450373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817429" y="4607005"/>
              <a:ext cx="8026489" cy="2554545"/>
            </a:xfrm>
            <a:prstGeom prst="rect">
              <a:avLst/>
            </a:prstGeom>
          </p:spPr>
          <p:txBody>
            <a:bodyPr wrap="square">
              <a:spAutoFit/>
            </a:bodyPr>
            <a:lstStyle/>
            <a:p>
              <a:pPr algn="just"/>
              <a:r>
                <a:rPr lang="nl-NL" sz="4000" b="1" i="1">
                  <a:solidFill>
                    <a:srgbClr val="FF0000"/>
                  </a:solidFill>
                  <a:latin typeface="Times New Roman" pitchFamily="18" charset="0"/>
                  <a:cs typeface="Times New Roman" pitchFamily="18" charset="0"/>
                </a:rPr>
                <a:t>Bài thơ thể hiện tình cảm, suy nghĩ của bạn nhỏ khi nghỉ hè được về quê thăm bà và cảm nhận được những tình cảm của bà dành cho con cháu.</a:t>
              </a:r>
              <a:endParaRPr lang="en-US" sz="4000" b="1">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3. Luyện đọc thuộc lòng.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9" name="Rectangle 8"/>
          <p:cNvSpPr/>
          <p:nvPr/>
        </p:nvSpPr>
        <p:spPr>
          <a:xfrm>
            <a:off x="8519319" y="2895600"/>
            <a:ext cx="5638800"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Vườn bà có nhiều quả</a:t>
            </a:r>
          </a:p>
          <a:p>
            <a:pPr fontAlgn="t">
              <a:lnSpc>
                <a:spcPct val="120000"/>
              </a:lnSpc>
            </a:pPr>
            <a:r>
              <a:rPr lang="vi-VN" sz="3800" b="1">
                <a:solidFill>
                  <a:srgbClr val="0000CC"/>
                </a:solidFill>
                <a:latin typeface="Times New Roman" pitchFamily="18" charset="0"/>
                <a:cs typeface="Times New Roman" pitchFamily="18" charset="0"/>
              </a:rPr>
              <a:t>Chẳng mấy lúc bà ăn</a:t>
            </a:r>
          </a:p>
          <a:p>
            <a:pPr fontAlgn="t">
              <a:lnSpc>
                <a:spcPct val="120000"/>
              </a:lnSpc>
            </a:pPr>
            <a:r>
              <a:rPr lang="vi-VN" sz="3800" b="1">
                <a:solidFill>
                  <a:srgbClr val="0000CC"/>
                </a:solidFill>
                <a:latin typeface="Times New Roman" pitchFamily="18" charset="0"/>
                <a:cs typeface="Times New Roman" pitchFamily="18" charset="0"/>
              </a:rPr>
              <a:t>Bà bảo thích để dành</a:t>
            </a:r>
          </a:p>
          <a:p>
            <a:pPr fontAlgn="t">
              <a:lnSpc>
                <a:spcPct val="120000"/>
              </a:lnSpc>
            </a:pPr>
            <a:r>
              <a:rPr lang="vi-VN" sz="3800" b="1">
                <a:solidFill>
                  <a:srgbClr val="0000CC"/>
                </a:solidFill>
                <a:latin typeface="Times New Roman" pitchFamily="18" charset="0"/>
                <a:cs typeface="Times New Roman" pitchFamily="18" charset="0"/>
              </a:rPr>
              <a:t>Cho cháu về ra hái.</a:t>
            </a:r>
          </a:p>
        </p:txBody>
      </p:sp>
      <p:sp>
        <p:nvSpPr>
          <p:cNvPr id="11" name="Rectangle 10"/>
          <p:cNvSpPr/>
          <p:nvPr/>
        </p:nvSpPr>
        <p:spPr>
          <a:xfrm>
            <a:off x="1517140" y="5943600"/>
            <a:ext cx="5478179"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Mảnh vườn quê bé nhỏ</a:t>
            </a:r>
          </a:p>
          <a:p>
            <a:pPr fontAlgn="t">
              <a:lnSpc>
                <a:spcPct val="120000"/>
              </a:lnSpc>
            </a:pPr>
            <a:r>
              <a:rPr lang="vi-VN" sz="3800" b="1">
                <a:solidFill>
                  <a:srgbClr val="0000CC"/>
                </a:solidFill>
                <a:latin typeface="Times New Roman" pitchFamily="18" charset="0"/>
                <a:cs typeface="Times New Roman" pitchFamily="18" charset="0"/>
              </a:rPr>
              <a:t>Bao nhiêu là thứ cây</a:t>
            </a:r>
          </a:p>
          <a:p>
            <a:pPr fontAlgn="t">
              <a:lnSpc>
                <a:spcPct val="120000"/>
              </a:lnSpc>
            </a:pPr>
            <a:r>
              <a:rPr lang="vi-VN" sz="3800" b="1">
                <a:solidFill>
                  <a:srgbClr val="0000CC"/>
                </a:solidFill>
                <a:latin typeface="Times New Roman" pitchFamily="18" charset="0"/>
                <a:cs typeface="Times New Roman" pitchFamily="18" charset="0"/>
              </a:rPr>
              <a:t>Bà mỗi năm mỗi gầy</a:t>
            </a:r>
          </a:p>
          <a:p>
            <a:pPr fontAlgn="t">
              <a:lnSpc>
                <a:spcPct val="120000"/>
              </a:lnSpc>
            </a:pPr>
            <a:r>
              <a:rPr lang="vi-VN" sz="3800" b="1">
                <a:solidFill>
                  <a:srgbClr val="0000CC"/>
                </a:solidFill>
                <a:latin typeface="Times New Roman" pitchFamily="18" charset="0"/>
                <a:cs typeface="Times New Roman" pitchFamily="18" charset="0"/>
              </a:rPr>
              <a:t>Chắc bà luôn vất vả</a:t>
            </a:r>
          </a:p>
        </p:txBody>
      </p:sp>
      <p:sp>
        <p:nvSpPr>
          <p:cNvPr id="12" name="Rectangle 11"/>
          <p:cNvSpPr/>
          <p:nvPr/>
        </p:nvSpPr>
        <p:spPr>
          <a:xfrm>
            <a:off x="1557621" y="2895600"/>
            <a:ext cx="5385772"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Nghỉ hè em thích nhất</a:t>
            </a:r>
          </a:p>
          <a:p>
            <a:pPr fontAlgn="t">
              <a:lnSpc>
                <a:spcPct val="120000"/>
              </a:lnSpc>
            </a:pPr>
            <a:r>
              <a:rPr lang="vi-VN" sz="3800" b="1">
                <a:solidFill>
                  <a:srgbClr val="0000CC"/>
                </a:solidFill>
                <a:latin typeface="Times New Roman" pitchFamily="18" charset="0"/>
                <a:cs typeface="Times New Roman" pitchFamily="18" charset="0"/>
              </a:rPr>
              <a:t>Được theo mẹ về quê</a:t>
            </a:r>
          </a:p>
          <a:p>
            <a:pPr fontAlgn="t">
              <a:lnSpc>
                <a:spcPct val="120000"/>
              </a:lnSpc>
            </a:pPr>
            <a:r>
              <a:rPr lang="vi-VN" sz="3800" b="1">
                <a:solidFill>
                  <a:srgbClr val="0000CC"/>
                </a:solidFill>
                <a:latin typeface="Times New Roman" pitchFamily="18" charset="0"/>
                <a:cs typeface="Times New Roman" pitchFamily="18" charset="0"/>
              </a:rPr>
              <a:t>Bà em cũng mừng ghê</a:t>
            </a:r>
          </a:p>
          <a:p>
            <a:pPr fontAlgn="t">
              <a:lnSpc>
                <a:spcPct val="120000"/>
              </a:lnSpc>
            </a:pPr>
            <a:r>
              <a:rPr lang="vi-VN" sz="3800" b="1">
                <a:solidFill>
                  <a:srgbClr val="0000CC"/>
                </a:solidFill>
                <a:latin typeface="Times New Roman" pitchFamily="18" charset="0"/>
                <a:cs typeface="Times New Roman" pitchFamily="18" charset="0"/>
              </a:rPr>
              <a:t>Khi thấy em vào ngõ</a:t>
            </a:r>
          </a:p>
        </p:txBody>
      </p:sp>
      <p:sp>
        <p:nvSpPr>
          <p:cNvPr id="13" name="Rectangle 12"/>
          <p:cNvSpPr/>
          <p:nvPr/>
        </p:nvSpPr>
        <p:spPr>
          <a:xfrm>
            <a:off x="1406914"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7919" y="6707427"/>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185288"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3" name="Chu 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0824" y="3718011"/>
            <a:ext cx="4279495" cy="4968789"/>
          </a:xfrm>
          <a:prstGeom prst="rect">
            <a:avLst/>
          </a:prstGeom>
        </p:spPr>
      </p:pic>
      <p:pic>
        <p:nvPicPr>
          <p:cNvPr id="6" name="chu Ă.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92425" y="3718011"/>
            <a:ext cx="4279494" cy="4968789"/>
          </a:xfrm>
          <a:prstGeom prst="rect">
            <a:avLst/>
          </a:prstGeom>
        </p:spPr>
      </p:pic>
      <p:pic>
        <p:nvPicPr>
          <p:cNvPr id="7" name="Chu Â.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11326424" y="3718011"/>
            <a:ext cx="4279495" cy="4968789"/>
          </a:xfrm>
          <a:prstGeom prst="rect">
            <a:avLst/>
          </a:prstGeom>
        </p:spPr>
      </p:pic>
      <p:sp>
        <p:nvSpPr>
          <p:cNvPr id="22" name="Rectangle 21"/>
          <p:cNvSpPr/>
          <p:nvPr/>
        </p:nvSpPr>
        <p:spPr>
          <a:xfrm>
            <a:off x="5436185" y="2706057"/>
            <a:ext cx="4759534" cy="646331"/>
          </a:xfrm>
          <a:prstGeom prst="rect">
            <a:avLst/>
          </a:prstGeom>
        </p:spPr>
        <p:txBody>
          <a:bodyPr wrap="square">
            <a:spAutoFit/>
          </a:bodyPr>
          <a:lstStyle/>
          <a:p>
            <a:pPr algn="ctr"/>
            <a:r>
              <a:rPr lang="en-US" sz="3600" b="1" i="1" smtClean="0">
                <a:solidFill>
                  <a:srgbClr val="0000CC"/>
                </a:solidFill>
                <a:latin typeface="Times New Roman" pitchFamily="18" charset="0"/>
                <a:cs typeface="Times New Roman" pitchFamily="18" charset="0"/>
              </a:rPr>
              <a:t>Viết chữ hoa A, Ă, Â</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23944" y="4856550"/>
            <a:ext cx="3390900" cy="769441"/>
          </a:xfrm>
          <a:prstGeom prst="rect">
            <a:avLst/>
          </a:prstGeom>
        </p:spPr>
        <p:txBody>
          <a:bodyPr wrap="square">
            <a:spAutoFit/>
          </a:bodyPr>
          <a:lstStyle/>
          <a:p>
            <a:pPr algn="just"/>
            <a:r>
              <a:rPr lang="en-US" sz="4400" b="1" smtClean="0">
                <a:solidFill>
                  <a:srgbClr val="0000CC"/>
                </a:solidFill>
                <a:latin typeface="HP001 4 hàng" pitchFamily="34" charset="0"/>
                <a:cs typeface="Times New Roman" pitchFamily="18" charset="0"/>
              </a:rPr>
              <a:t>Đông Anh</a:t>
            </a:r>
            <a:endParaRPr lang="en-US" sz="4400" b="1">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217869" y="4690999"/>
            <a:ext cx="11915176" cy="1791516"/>
          </a:xfrm>
          <a:prstGeom prst="rect">
            <a:avLst/>
          </a:prstGeom>
        </p:spPr>
        <p:txBody>
          <a:bodyPr wrap="square">
            <a:spAutoFit/>
          </a:bodyPr>
          <a:lstStyle/>
          <a:p>
            <a:pPr algn="ctr">
              <a:lnSpc>
                <a:spcPct val="125000"/>
              </a:lnSpc>
              <a:spcBef>
                <a:spcPts val="200"/>
              </a:spcBef>
            </a:pPr>
            <a:r>
              <a:rPr lang="en-US" sz="4350" b="1" smtClean="0">
                <a:solidFill>
                  <a:srgbClr val="0000CC"/>
                </a:solidFill>
                <a:latin typeface="HP001 4 hàng" pitchFamily="34" charset="0"/>
                <a:cs typeface="Times New Roman" pitchFamily="18" charset="0"/>
              </a:rPr>
              <a:t>Ai về đến huyện Đông Anh</a:t>
            </a:r>
          </a:p>
          <a:p>
            <a:pPr algn="ctr">
              <a:lnSpc>
                <a:spcPct val="125000"/>
              </a:lnSpc>
              <a:spcBef>
                <a:spcPts val="200"/>
              </a:spcBef>
            </a:pPr>
            <a:r>
              <a:rPr lang="en-US" sz="4350" b="1" smtClean="0">
                <a:solidFill>
                  <a:srgbClr val="0000CC"/>
                </a:solidFill>
                <a:latin typeface="HP001 4 hàng" pitchFamily="34" charset="0"/>
                <a:cs typeface="Times New Roman" pitchFamily="18" charset="0"/>
              </a:rPr>
              <a:t>Ghé xem phong cảnh Loa Thành Thục Vương</a:t>
            </a:r>
            <a:endParaRPr lang="en-US" sz="4350" b="1">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50289125"/>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9302</TotalTime>
  <Words>700</Words>
  <Application>Microsoft Office PowerPoint</Application>
  <PresentationFormat>Custom</PresentationFormat>
  <Paragraphs>109</Paragraphs>
  <Slides>11</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982</cp:revision>
  <dcterms:created xsi:type="dcterms:W3CDTF">2008-09-09T22:52:10Z</dcterms:created>
  <dcterms:modified xsi:type="dcterms:W3CDTF">2025-01-09T09:04:33Z</dcterms:modified>
</cp:coreProperties>
</file>