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2" r:id="rId2"/>
    <p:sldId id="276" r:id="rId3"/>
    <p:sldId id="277" r:id="rId4"/>
    <p:sldId id="278" r:id="rId5"/>
    <p:sldId id="279" r:id="rId6"/>
    <p:sldId id="265" r:id="rId7"/>
    <p:sldId id="267" r:id="rId8"/>
    <p:sldId id="268" r:id="rId9"/>
    <p:sldId id="269" r:id="rId10"/>
    <p:sldId id="270" r:id="rId11"/>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4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CDDE5-18DA-406D-BC54-673A2FF88A13}" type="datetimeFigureOut">
              <a:rPr lang="vi-VN" smtClean="0"/>
              <a:t>09/01/2025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400FC-5CFF-4801-B935-37734C0DDB18}" type="slidenum">
              <a:rPr lang="vi-VN" smtClean="0"/>
              <a:t>‹#›</a:t>
            </a:fld>
            <a:endParaRPr lang="vi-VN"/>
          </a:p>
        </p:txBody>
      </p:sp>
    </p:spTree>
    <p:extLst>
      <p:ext uri="{BB962C8B-B14F-4D97-AF65-F5344CB8AC3E}">
        <p14:creationId xmlns:p14="http://schemas.microsoft.com/office/powerpoint/2010/main" val="217603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B6380FE-F621-4512-9F83-C5F43C08CCE9}" type="datetimeFigureOut">
              <a:rPr lang="vi-VN" smtClean="0"/>
              <a:t>09/01/2025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0B0E5F-07AA-4A0F-936A-26B906A15233}"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B6380FE-F621-4512-9F83-C5F43C08CCE9}" type="datetimeFigureOut">
              <a:rPr lang="vi-VN" smtClean="0"/>
              <a:t>09/01/2025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0B0E5F-07AA-4A0F-936A-26B906A15233}"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B6380FE-F621-4512-9F83-C5F43C08CCE9}" type="datetimeFigureOut">
              <a:rPr lang="vi-VN" smtClean="0"/>
              <a:t>09/01/2025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0B0E5F-07AA-4A0F-936A-26B906A15233}"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B6380FE-F621-4512-9F83-C5F43C08CCE9}" type="datetimeFigureOut">
              <a:rPr lang="vi-VN" smtClean="0"/>
              <a:t>09/01/2025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0B0E5F-07AA-4A0F-936A-26B906A15233}"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380FE-F621-4512-9F83-C5F43C08CCE9}" type="datetimeFigureOut">
              <a:rPr lang="vi-VN" smtClean="0"/>
              <a:t>09/01/2025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0B0E5F-07AA-4A0F-936A-26B906A15233}"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B6380FE-F621-4512-9F83-C5F43C08CCE9}" type="datetimeFigureOut">
              <a:rPr lang="vi-VN" smtClean="0"/>
              <a:t>09/01/2025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0B0E5F-07AA-4A0F-936A-26B906A15233}"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B6380FE-F621-4512-9F83-C5F43C08CCE9}" type="datetimeFigureOut">
              <a:rPr lang="vi-VN" smtClean="0"/>
              <a:t>09/01/2025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D0B0E5F-07AA-4A0F-936A-26B906A15233}"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B6380FE-F621-4512-9F83-C5F43C08CCE9}" type="datetimeFigureOut">
              <a:rPr lang="vi-VN" smtClean="0"/>
              <a:t>09/01/2025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D0B0E5F-07AA-4A0F-936A-26B906A15233}"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380FE-F621-4512-9F83-C5F43C08CCE9}" type="datetimeFigureOut">
              <a:rPr lang="vi-VN" smtClean="0"/>
              <a:t>09/01/2025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D0B0E5F-07AA-4A0F-936A-26B906A15233}"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380FE-F621-4512-9F83-C5F43C08CCE9}" type="datetimeFigureOut">
              <a:rPr lang="vi-VN" smtClean="0"/>
              <a:t>09/01/2025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0B0E5F-07AA-4A0F-936A-26B906A15233}"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380FE-F621-4512-9F83-C5F43C08CCE9}" type="datetimeFigureOut">
              <a:rPr lang="vi-VN" smtClean="0"/>
              <a:t>09/01/2025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0B0E5F-07AA-4A0F-936A-26B906A15233}"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380FE-F621-4512-9F83-C5F43C08CCE9}" type="datetimeFigureOut">
              <a:rPr lang="vi-VN" smtClean="0"/>
              <a:t>09/01/2025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B0E5F-07AA-4A0F-936A-26B906A15233}"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6.sv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3"/>
          <p:cNvSpPr>
            <a:spLocks noChangeArrowheads="1" noChangeShapeType="1" noTextEdit="1"/>
          </p:cNvSpPr>
          <p:nvPr/>
        </p:nvSpPr>
        <p:spPr bwMode="auto">
          <a:xfrm>
            <a:off x="2054480" y="3140968"/>
            <a:ext cx="5518586" cy="1581413"/>
          </a:xfrm>
          <a:prstGeom prst="rect">
            <a:avLst/>
          </a:prstGeom>
        </p:spPr>
        <p:txBody>
          <a:bodyPr wrap="none" lIns="91438" tIns="45720" rIns="91438" bIns="45720"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 </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TIA NẮNG BÉ NHỎ</a:t>
            </a:r>
          </a:p>
        </p:txBody>
      </p:sp>
      <p:grpSp>
        <p:nvGrpSpPr>
          <p:cNvPr id="2" name="Group 18"/>
          <p:cNvGrpSpPr>
            <a:grpSpLocks/>
          </p:cNvGrpSpPr>
          <p:nvPr/>
        </p:nvGrpSpPr>
        <p:grpSpPr bwMode="auto">
          <a:xfrm>
            <a:off x="3530597" y="945300"/>
            <a:ext cx="2841603"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41083"/>
            <a:ext cx="757451"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8006" y="11248"/>
            <a:ext cx="585997"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76800"/>
            <a:ext cx="1143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1432379" y="4473182"/>
            <a:ext cx="795564"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08638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836712"/>
            <a:ext cx="7934005" cy="489001"/>
          </a:xfrm>
          <a:prstGeom prst="rect">
            <a:avLst/>
          </a:prstGeom>
        </p:spPr>
        <p:txBody>
          <a:bodyPr wrap="square" lIns="57552" tIns="28776" rIns="57552" bIns="28776">
            <a:spAutoFit/>
          </a:bodyPr>
          <a:lstStyle/>
          <a:p>
            <a:pPr algn="just"/>
            <a:r>
              <a:rPr lang="en-US" sz="2800" b="1" dirty="0">
                <a:solidFill>
                  <a:srgbClr val="0000CC"/>
                </a:solidFill>
                <a:latin typeface="Times New Roman" pitchFamily="18" charset="0"/>
                <a:cs typeface="Times New Roman" pitchFamily="18" charset="0"/>
              </a:rPr>
              <a:t>2. </a:t>
            </a:r>
            <a:r>
              <a:rPr lang="vi-VN" sz="2800" b="1" dirty="0">
                <a:solidFill>
                  <a:srgbClr val="0000CC"/>
                </a:solidFill>
                <a:latin typeface="Times New Roman" pitchFamily="18" charset="0"/>
                <a:cs typeface="Times New Roman" pitchFamily="18" charset="0"/>
              </a:rPr>
              <a:t>Kể lại câu chuyện</a:t>
            </a:r>
            <a:r>
              <a:rPr lang="en-US" sz="2800" b="1" dirty="0">
                <a:solidFill>
                  <a:srgbClr val="0000CC"/>
                </a:solidFill>
                <a:latin typeface="Times New Roman" pitchFamily="18" charset="0"/>
                <a:cs typeface="Times New Roman" pitchFamily="18" charset="0"/>
              </a:rPr>
              <a:t>.</a:t>
            </a:r>
          </a:p>
        </p:txBody>
      </p:sp>
      <p:sp>
        <p:nvSpPr>
          <p:cNvPr id="2" name="AutoShape 2" descr="Top 10 bài văn mẫu kể về kỳ nghỉ hè của em - Bài viết hay"/>
          <p:cNvSpPr>
            <a:spLocks noChangeAspect="1" noChangeArrowheads="1"/>
          </p:cNvSpPr>
          <p:nvPr/>
        </p:nvSpPr>
        <p:spPr bwMode="auto">
          <a:xfrm>
            <a:off x="87400" y="-108347"/>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173016" y="5953"/>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pic>
        <p:nvPicPr>
          <p:cNvPr id="19" name="Picture 18"/>
          <p:cNvPicPr/>
          <p:nvPr/>
        </p:nvPicPr>
        <p:blipFill rotWithShape="1">
          <a:blip r:embed="rId2"/>
          <a:srcRect l="47081" t="53480" r="31514" b="20482"/>
          <a:stretch/>
        </p:blipFill>
        <p:spPr bwMode="auto">
          <a:xfrm>
            <a:off x="87400" y="1371016"/>
            <a:ext cx="9144000" cy="4866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190611"/>
            <a:ext cx="3429000" cy="482593"/>
          </a:xfrm>
          <a:prstGeom prst="rect">
            <a:avLst/>
          </a:prstGeom>
          <a:noFill/>
        </p:spPr>
        <p:txBody>
          <a:bodyPr wrap="square" lIns="51206" tIns="25603" rIns="51206" bIns="25603"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7" name="Rectangle 6"/>
          <p:cNvSpPr/>
          <p:nvPr/>
        </p:nvSpPr>
        <p:spPr>
          <a:xfrm>
            <a:off x="0" y="1571612"/>
            <a:ext cx="8895624" cy="465149"/>
          </a:xfrm>
          <a:prstGeom prst="rect">
            <a:avLst/>
          </a:prstGeom>
        </p:spPr>
        <p:txBody>
          <a:bodyPr wrap="square" lIns="57552" tIns="28776" rIns="57552" bIns="28776">
            <a:spAutoFit/>
          </a:bodyPr>
          <a:lstStyle/>
          <a:p>
            <a:pPr>
              <a:lnSpc>
                <a:spcPct val="115000"/>
              </a:lnSpc>
            </a:pPr>
            <a:r>
              <a:rPr lang="en-US" sz="2300" b="1" dirty="0" smtClean="0">
                <a:solidFill>
                  <a:srgbClr val="FF0000"/>
                </a:solidFill>
                <a:latin typeface="Times New Roman" pitchFamily="18" charset="0"/>
                <a:ea typeface="Times New Roman"/>
                <a:cs typeface="Times New Roman" pitchFamily="18" charset="0"/>
              </a:rPr>
              <a:t>  1. </a:t>
            </a:r>
            <a:r>
              <a:rPr lang="en-US" sz="2300" b="1" dirty="0" err="1" smtClean="0">
                <a:solidFill>
                  <a:srgbClr val="FF0000"/>
                </a:solidFill>
                <a:latin typeface="Times New Roman"/>
                <a:ea typeface="Times New Roman"/>
              </a:rPr>
              <a:t>Vì</a:t>
            </a:r>
            <a:r>
              <a:rPr lang="en-US" sz="2300" b="1" dirty="0" smtClean="0">
                <a:solidFill>
                  <a:srgbClr val="FF0000"/>
                </a:solidFill>
                <a:latin typeface="Times New Roman"/>
                <a:ea typeface="Times New Roman"/>
              </a:rPr>
              <a:t> </a:t>
            </a:r>
            <a:r>
              <a:rPr lang="en-US" sz="2300" b="1" dirty="0" err="1">
                <a:solidFill>
                  <a:srgbClr val="FF0000"/>
                </a:solidFill>
                <a:latin typeface="Times New Roman"/>
                <a:ea typeface="Times New Roman"/>
              </a:rPr>
              <a:t>sao</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bà</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nội</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của</a:t>
            </a:r>
            <a:r>
              <a:rPr lang="en-US" sz="2300" b="1" dirty="0">
                <a:solidFill>
                  <a:srgbClr val="FF0000"/>
                </a:solidFill>
                <a:latin typeface="Times New Roman"/>
                <a:ea typeface="Times New Roman"/>
              </a:rPr>
              <a:t> Na </a:t>
            </a:r>
            <a:r>
              <a:rPr lang="en-US" sz="2300" b="1" dirty="0" err="1">
                <a:solidFill>
                  <a:srgbClr val="FF0000"/>
                </a:solidFill>
                <a:latin typeface="Times New Roman"/>
                <a:ea typeface="Times New Roman"/>
              </a:rPr>
              <a:t>khó</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thấy</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được</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nắng</a:t>
            </a:r>
            <a:r>
              <a:rPr lang="en-US" sz="2300" b="1" dirty="0">
                <a:solidFill>
                  <a:srgbClr val="FF0000"/>
                </a:solidFill>
                <a:latin typeface="Times New Roman"/>
                <a:ea typeface="Times New Roman"/>
              </a:rPr>
              <a:t>?</a:t>
            </a:r>
            <a:endParaRPr lang="en-US" sz="2000" b="1" dirty="0">
              <a:solidFill>
                <a:srgbClr val="FF0000"/>
              </a:solidFill>
              <a:latin typeface="Times New Roman"/>
              <a:ea typeface="Times New Roman"/>
            </a:endParaRPr>
          </a:p>
        </p:txBody>
      </p:sp>
      <p:sp>
        <p:nvSpPr>
          <p:cNvPr id="8" name="Rectangle 7"/>
          <p:cNvSpPr/>
          <p:nvPr/>
        </p:nvSpPr>
        <p:spPr>
          <a:xfrm>
            <a:off x="0" y="2000240"/>
            <a:ext cx="8648320" cy="872183"/>
          </a:xfrm>
          <a:prstGeom prst="rect">
            <a:avLst/>
          </a:prstGeom>
        </p:spPr>
        <p:txBody>
          <a:bodyPr wrap="square" lIns="57552" tIns="28776" rIns="57552" bIns="28776">
            <a:spAutoFit/>
          </a:bodyPr>
          <a:lstStyle/>
          <a:p>
            <a:pPr algn="just">
              <a:lnSpc>
                <a:spcPct val="115000"/>
              </a:lnSpc>
            </a:pPr>
            <a:r>
              <a:rPr lang="nl-NL" sz="2300" b="1" dirty="0" smtClean="0">
                <a:solidFill>
                  <a:srgbClr val="0000CC"/>
                </a:solidFill>
                <a:latin typeface="Times New Roman" pitchFamily="18" charset="0"/>
                <a:cs typeface="Times New Roman" pitchFamily="18" charset="0"/>
              </a:rPr>
              <a:t>* </a:t>
            </a:r>
            <a:r>
              <a:rPr lang="nl-NL" sz="2300" b="1" dirty="0" smtClean="0">
                <a:solidFill>
                  <a:srgbClr val="0000CC"/>
                </a:solidFill>
                <a:latin typeface="Times New Roman"/>
                <a:ea typeface="Times New Roman"/>
              </a:rPr>
              <a:t>Bà </a:t>
            </a:r>
            <a:r>
              <a:rPr lang="nl-NL" sz="2300" b="1" dirty="0">
                <a:solidFill>
                  <a:srgbClr val="0000CC"/>
                </a:solidFill>
                <a:latin typeface="Times New Roman"/>
                <a:ea typeface="Times New Roman"/>
              </a:rPr>
              <a:t>khó thấy được nắng vì nắng không lọt vào phòng bà, bà lại già yếu, khó đi lại nên không đi ra chỗ có nắng được?</a:t>
            </a:r>
            <a:endParaRPr lang="en-US" sz="2000" b="1" dirty="0">
              <a:solidFill>
                <a:srgbClr val="0000CC"/>
              </a:solidFill>
              <a:latin typeface="Times New Roman"/>
              <a:ea typeface="Times New Roman"/>
            </a:endParaRPr>
          </a:p>
        </p:txBody>
      </p:sp>
      <p:sp>
        <p:nvSpPr>
          <p:cNvPr id="9" name="Rectangle 8"/>
          <p:cNvSpPr/>
          <p:nvPr/>
        </p:nvSpPr>
        <p:spPr>
          <a:xfrm>
            <a:off x="0" y="2857496"/>
            <a:ext cx="8667815" cy="465149"/>
          </a:xfrm>
          <a:prstGeom prst="rect">
            <a:avLst/>
          </a:prstGeom>
        </p:spPr>
        <p:txBody>
          <a:bodyPr wrap="square" lIns="57552" tIns="28776" rIns="57552" bIns="28776">
            <a:spAutoFit/>
          </a:bodyPr>
          <a:lstStyle/>
          <a:p>
            <a:pPr>
              <a:lnSpc>
                <a:spcPct val="115000"/>
              </a:lnSpc>
            </a:pPr>
            <a:r>
              <a:rPr lang="en-US" sz="2300" b="1" dirty="0">
                <a:solidFill>
                  <a:srgbClr val="FF0000"/>
                </a:solidFill>
                <a:latin typeface="Times New Roman" pitchFamily="18" charset="0"/>
                <a:cs typeface="Times New Roman" pitchFamily="18" charset="0"/>
              </a:rPr>
              <a:t>  </a:t>
            </a:r>
            <a:r>
              <a:rPr lang="en-US" sz="2300" b="1" dirty="0" smtClean="0">
                <a:solidFill>
                  <a:srgbClr val="FF0000"/>
                </a:solidFill>
                <a:latin typeface="Times New Roman" pitchFamily="18" charset="0"/>
                <a:cs typeface="Times New Roman" pitchFamily="18" charset="0"/>
              </a:rPr>
              <a:t>2. </a:t>
            </a:r>
            <a:r>
              <a:rPr lang="en-US" sz="2300" b="1" dirty="0" smtClean="0">
                <a:solidFill>
                  <a:srgbClr val="FF0000"/>
                </a:solidFill>
                <a:latin typeface="Times New Roman"/>
                <a:ea typeface="Times New Roman"/>
              </a:rPr>
              <a:t>Na </a:t>
            </a:r>
            <a:r>
              <a:rPr lang="en-US" sz="2300" b="1" dirty="0" err="1">
                <a:solidFill>
                  <a:srgbClr val="FF0000"/>
                </a:solidFill>
                <a:latin typeface="Times New Roman"/>
                <a:ea typeface="Times New Roman"/>
              </a:rPr>
              <a:t>nghĩ</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ra</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cách</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nào</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để</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mang</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nắng</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cho</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bà</a:t>
            </a:r>
            <a:r>
              <a:rPr lang="en-US" sz="2300" b="1" dirty="0">
                <a:solidFill>
                  <a:srgbClr val="FF0000"/>
                </a:solidFill>
                <a:latin typeface="Times New Roman"/>
                <a:ea typeface="Times New Roman"/>
              </a:rPr>
              <a:t>? </a:t>
            </a:r>
            <a:endParaRPr lang="en-US" sz="2000" b="1" dirty="0">
              <a:solidFill>
                <a:srgbClr val="FF0000"/>
              </a:solidFill>
              <a:latin typeface="Times New Roman"/>
              <a:ea typeface="Times New Roman"/>
            </a:endParaRPr>
          </a:p>
        </p:txBody>
      </p:sp>
      <p:sp>
        <p:nvSpPr>
          <p:cNvPr id="10" name="Rectangle 9"/>
          <p:cNvSpPr/>
          <p:nvPr/>
        </p:nvSpPr>
        <p:spPr>
          <a:xfrm>
            <a:off x="0" y="3286124"/>
            <a:ext cx="8648320" cy="465149"/>
          </a:xfrm>
          <a:prstGeom prst="rect">
            <a:avLst/>
          </a:prstGeom>
        </p:spPr>
        <p:txBody>
          <a:bodyPr wrap="square" lIns="57552" tIns="28776" rIns="57552" bIns="28776">
            <a:spAutoFit/>
          </a:bodyPr>
          <a:lstStyle/>
          <a:p>
            <a:pPr algn="just">
              <a:lnSpc>
                <a:spcPct val="115000"/>
              </a:lnSpc>
            </a:pPr>
            <a:r>
              <a:rPr lang="nl-NL" sz="2300" b="1" dirty="0" smtClean="0">
                <a:solidFill>
                  <a:srgbClr val="0000CC"/>
                </a:solidFill>
                <a:latin typeface="Times New Roman"/>
                <a:ea typeface="Times New Roman"/>
              </a:rPr>
              <a:t>*  </a:t>
            </a:r>
            <a:r>
              <a:rPr lang="nl-NL" sz="2300" b="1" dirty="0">
                <a:solidFill>
                  <a:srgbClr val="0000CC"/>
                </a:solidFill>
                <a:latin typeface="Times New Roman"/>
                <a:ea typeface="Times New Roman"/>
              </a:rPr>
              <a:t>Na nghĩ ra cách bắt nắng trên vạt áo mang về cho bà.</a:t>
            </a:r>
            <a:endParaRPr lang="en-US" sz="2000" b="1" dirty="0">
              <a:solidFill>
                <a:srgbClr val="0000CC"/>
              </a:solidFill>
              <a:latin typeface="Times New Roman"/>
              <a:ea typeface="Times New Roman"/>
            </a:endParaRPr>
          </a:p>
        </p:txBody>
      </p:sp>
      <p:sp>
        <p:nvSpPr>
          <p:cNvPr id="11" name="Rectangle 10"/>
          <p:cNvSpPr/>
          <p:nvPr/>
        </p:nvSpPr>
        <p:spPr>
          <a:xfrm>
            <a:off x="0" y="3714752"/>
            <a:ext cx="8895624" cy="465149"/>
          </a:xfrm>
          <a:prstGeom prst="rect">
            <a:avLst/>
          </a:prstGeom>
        </p:spPr>
        <p:txBody>
          <a:bodyPr wrap="square" lIns="57552" tIns="28776" rIns="57552" bIns="28776">
            <a:spAutoFit/>
          </a:bodyPr>
          <a:lstStyle/>
          <a:p>
            <a:pPr>
              <a:lnSpc>
                <a:spcPct val="115000"/>
              </a:lnSpc>
            </a:pPr>
            <a:r>
              <a:rPr lang="en-US" sz="2300" b="1" dirty="0">
                <a:solidFill>
                  <a:srgbClr val="FF0000"/>
                </a:solidFill>
                <a:latin typeface="Times New Roman" pitchFamily="18" charset="0"/>
                <a:cs typeface="Times New Roman" pitchFamily="18" charset="0"/>
              </a:rPr>
              <a:t> </a:t>
            </a:r>
            <a:r>
              <a:rPr lang="en-US" sz="2300" b="1" dirty="0" smtClean="0">
                <a:solidFill>
                  <a:srgbClr val="FF0000"/>
                </a:solidFill>
                <a:latin typeface="Times New Roman" pitchFamily="18" charset="0"/>
                <a:cs typeface="Times New Roman" pitchFamily="18" charset="0"/>
              </a:rPr>
              <a:t>3. </a:t>
            </a:r>
            <a:r>
              <a:rPr lang="en-US" sz="2300" b="1" dirty="0">
                <a:solidFill>
                  <a:srgbClr val="FF0000"/>
                </a:solidFill>
                <a:latin typeface="Times New Roman"/>
                <a:ea typeface="Times New Roman"/>
              </a:rPr>
              <a:t>Na </a:t>
            </a:r>
            <a:r>
              <a:rPr lang="en-US" sz="2300" b="1" dirty="0" err="1">
                <a:solidFill>
                  <a:srgbClr val="FF0000"/>
                </a:solidFill>
                <a:latin typeface="Times New Roman"/>
                <a:ea typeface="Times New Roman"/>
              </a:rPr>
              <a:t>có</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mang</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được</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nắng</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cho</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bà</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không</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Vì</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sao</a:t>
            </a:r>
            <a:r>
              <a:rPr lang="en-US" sz="2300" b="1" dirty="0">
                <a:solidFill>
                  <a:srgbClr val="FF0000"/>
                </a:solidFill>
                <a:latin typeface="Times New Roman"/>
                <a:ea typeface="Times New Roman"/>
              </a:rPr>
              <a:t>?</a:t>
            </a:r>
            <a:endParaRPr lang="en-US" sz="2000" b="1" dirty="0">
              <a:solidFill>
                <a:srgbClr val="FF0000"/>
              </a:solidFill>
              <a:latin typeface="Times New Roman"/>
              <a:ea typeface="Times New Roman"/>
            </a:endParaRPr>
          </a:p>
        </p:txBody>
      </p:sp>
      <p:sp>
        <p:nvSpPr>
          <p:cNvPr id="12" name="Rectangle 11"/>
          <p:cNvSpPr/>
          <p:nvPr/>
        </p:nvSpPr>
        <p:spPr>
          <a:xfrm>
            <a:off x="0" y="4143380"/>
            <a:ext cx="8875616" cy="872183"/>
          </a:xfrm>
          <a:prstGeom prst="rect">
            <a:avLst/>
          </a:prstGeom>
        </p:spPr>
        <p:txBody>
          <a:bodyPr wrap="square" lIns="57552" tIns="28776" rIns="57552" bIns="28776">
            <a:spAutoFit/>
          </a:bodyPr>
          <a:lstStyle/>
          <a:p>
            <a:pPr>
              <a:lnSpc>
                <a:spcPct val="115000"/>
              </a:lnSpc>
            </a:pPr>
            <a:r>
              <a:rPr lang="nl-NL" sz="2300" b="1" dirty="0">
                <a:solidFill>
                  <a:srgbClr val="0000CC"/>
                </a:solidFill>
                <a:latin typeface="Times New Roman" pitchFamily="18" charset="0"/>
                <a:cs typeface="Times New Roman" pitchFamily="18" charset="0"/>
              </a:rPr>
              <a:t> </a:t>
            </a:r>
            <a:r>
              <a:rPr lang="nl-NL" sz="2300" b="1" dirty="0" smtClean="0">
                <a:solidFill>
                  <a:srgbClr val="0000CC"/>
                </a:solidFill>
                <a:latin typeface="Times New Roman" pitchFamily="18" charset="0"/>
                <a:cs typeface="Times New Roman" pitchFamily="18" charset="0"/>
              </a:rPr>
              <a:t>* </a:t>
            </a:r>
            <a:r>
              <a:rPr lang="nl-NL" sz="2300" b="1" dirty="0" smtClean="0">
                <a:solidFill>
                  <a:srgbClr val="0000CC"/>
                </a:solidFill>
                <a:latin typeface="Times New Roman"/>
                <a:ea typeface="Times New Roman"/>
              </a:rPr>
              <a:t> </a:t>
            </a:r>
            <a:r>
              <a:rPr lang="nl-NL" sz="2300" b="1" dirty="0">
                <a:solidFill>
                  <a:srgbClr val="0000CC"/>
                </a:solidFill>
                <a:latin typeface="Times New Roman"/>
                <a:ea typeface="Times New Roman"/>
              </a:rPr>
              <a:t>Na không </a:t>
            </a:r>
            <a:r>
              <a:rPr lang="en-US" sz="2300" b="1" dirty="0" err="1">
                <a:solidFill>
                  <a:srgbClr val="0000CC"/>
                </a:solidFill>
                <a:latin typeface="Times New Roman"/>
                <a:ea typeface="Times New Roman"/>
              </a:rPr>
              <a:t>mang</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được</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nắng</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cho</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bà</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vì</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nắng</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là</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thứ</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không</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thể</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bắt</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được</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Nắng</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chỉ</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chiếu</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vào</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vạt</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áo</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na</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chứ</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không</a:t>
            </a:r>
            <a:r>
              <a:rPr lang="en-US" sz="2300" b="1" dirty="0">
                <a:solidFill>
                  <a:srgbClr val="0000CC"/>
                </a:solidFill>
                <a:latin typeface="Times New Roman"/>
                <a:ea typeface="Times New Roman"/>
              </a:rPr>
              <a:t> ở </a:t>
            </a:r>
            <a:r>
              <a:rPr lang="en-US" sz="2300" b="1" dirty="0" err="1">
                <a:solidFill>
                  <a:srgbClr val="0000CC"/>
                </a:solidFill>
                <a:latin typeface="Times New Roman"/>
                <a:ea typeface="Times New Roman"/>
              </a:rPr>
              <a:t>đó</a:t>
            </a:r>
            <a:r>
              <a:rPr lang="en-US" sz="2300" b="1" dirty="0">
                <a:solidFill>
                  <a:srgbClr val="0000CC"/>
                </a:solidFill>
                <a:latin typeface="Times New Roman"/>
                <a:ea typeface="Times New Roman"/>
              </a:rPr>
              <a:t> </a:t>
            </a:r>
            <a:r>
              <a:rPr lang="en-US" sz="2300" b="1" dirty="0" err="1">
                <a:solidFill>
                  <a:srgbClr val="0000CC"/>
                </a:solidFill>
                <a:latin typeface="Times New Roman"/>
                <a:ea typeface="Times New Roman"/>
              </a:rPr>
              <a:t>mãi</a:t>
            </a:r>
            <a:r>
              <a:rPr lang="en-US" sz="2300" b="1" dirty="0">
                <a:solidFill>
                  <a:srgbClr val="0000CC"/>
                </a:solidFill>
                <a:latin typeface="Times New Roman"/>
                <a:ea typeface="Times New Roman"/>
              </a:rPr>
              <a:t>.</a:t>
            </a:r>
            <a:endParaRPr lang="en-US" sz="2000" b="1" dirty="0">
              <a:solidFill>
                <a:srgbClr val="0000CC"/>
              </a:solidFill>
              <a:latin typeface="Times New Roman"/>
              <a:ea typeface="Times New Roman"/>
            </a:endParaRPr>
          </a:p>
        </p:txBody>
      </p:sp>
      <p:sp>
        <p:nvSpPr>
          <p:cNvPr id="13" name="Rectangle 12"/>
          <p:cNvSpPr/>
          <p:nvPr/>
        </p:nvSpPr>
        <p:spPr>
          <a:xfrm>
            <a:off x="0" y="5000636"/>
            <a:ext cx="8881429" cy="465149"/>
          </a:xfrm>
          <a:prstGeom prst="rect">
            <a:avLst/>
          </a:prstGeom>
        </p:spPr>
        <p:txBody>
          <a:bodyPr wrap="square" lIns="57552" tIns="28776" rIns="57552" bIns="28776">
            <a:spAutoFit/>
          </a:bodyPr>
          <a:lstStyle/>
          <a:p>
            <a:pPr>
              <a:lnSpc>
                <a:spcPct val="115000"/>
              </a:lnSpc>
            </a:pP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Hãy</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nhắc</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lại</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lời</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của</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bà</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nói</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với</a:t>
            </a:r>
            <a:r>
              <a:rPr lang="en-US" sz="2300" b="1" dirty="0">
                <a:solidFill>
                  <a:srgbClr val="FF0000"/>
                </a:solidFill>
                <a:latin typeface="Times New Roman"/>
                <a:ea typeface="Times New Roman"/>
              </a:rPr>
              <a:t> Na?</a:t>
            </a:r>
            <a:endParaRPr lang="en-US" sz="2000" b="1" dirty="0">
              <a:solidFill>
                <a:srgbClr val="FF0000"/>
              </a:solidFill>
              <a:latin typeface="Times New Roman"/>
              <a:ea typeface="Times New Roman"/>
            </a:endParaRPr>
          </a:p>
        </p:txBody>
      </p:sp>
      <p:sp>
        <p:nvSpPr>
          <p:cNvPr id="14" name="Rectangle 13"/>
          <p:cNvSpPr/>
          <p:nvPr/>
        </p:nvSpPr>
        <p:spPr>
          <a:xfrm>
            <a:off x="0" y="5429264"/>
            <a:ext cx="8676908" cy="872183"/>
          </a:xfrm>
          <a:prstGeom prst="rect">
            <a:avLst/>
          </a:prstGeom>
        </p:spPr>
        <p:txBody>
          <a:bodyPr wrap="square" lIns="57552" tIns="28776" rIns="57552" bIns="28776">
            <a:spAutoFit/>
          </a:bodyPr>
          <a:lstStyle/>
          <a:p>
            <a:pPr>
              <a:lnSpc>
                <a:spcPct val="115000"/>
              </a:lnSpc>
            </a:pPr>
            <a:r>
              <a:rPr lang="en-US" sz="2300" b="1" dirty="0" smtClean="0">
                <a:solidFill>
                  <a:srgbClr val="FF0000"/>
                </a:solidFill>
                <a:latin typeface="Times New Roman" pitchFamily="18" charset="0"/>
                <a:cs typeface="Times New Roman" pitchFamily="18" charset="0"/>
              </a:rPr>
              <a:t>* </a:t>
            </a:r>
            <a:r>
              <a:rPr lang="nl-NL" sz="2300" b="1" dirty="0" smtClean="0">
                <a:solidFill>
                  <a:srgbClr val="0000CC"/>
                </a:solidFill>
                <a:latin typeface="Times New Roman"/>
                <a:ea typeface="Times New Roman"/>
              </a:rPr>
              <a:t>Kìa</a:t>
            </a:r>
            <a:r>
              <a:rPr lang="nl-NL" sz="2300" b="1" dirty="0">
                <a:solidFill>
                  <a:srgbClr val="0000CC"/>
                </a:solidFill>
                <a:latin typeface="Times New Roman"/>
                <a:ea typeface="Times New Roman"/>
              </a:rPr>
              <a:t>, nắng long lanh trong ánh mắt cháu và rực lên trên mái tóc của cháu đây này.</a:t>
            </a:r>
            <a:endParaRPr lang="en-US" sz="2000" b="1" dirty="0">
              <a:solidFill>
                <a:srgbClr val="0000CC"/>
              </a:solidFill>
              <a:latin typeface="Times New Roman"/>
              <a:ea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Thứ</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Hai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ngày</a:t>
            </a:r>
            <a:r>
              <a:rPr lang="en-US" sz="2800" b="1" dirty="0" smtClean="0">
                <a:solidFill>
                  <a:srgbClr val="0000CC"/>
                </a:solidFill>
                <a:latin typeface="Times New Roman" pitchFamily="18" charset="0"/>
                <a:cs typeface="Times New Roman" pitchFamily="18" charset="0"/>
              </a:rPr>
              <a:t> 20 </a:t>
            </a:r>
            <a:r>
              <a:rPr lang="en-US" sz="2800" b="1" dirty="0" err="1" smtClean="0">
                <a:solidFill>
                  <a:srgbClr val="0000CC"/>
                </a:solidFill>
                <a:latin typeface="Times New Roman" pitchFamily="18" charset="0"/>
                <a:cs typeface="Times New Roman" pitchFamily="18" charset="0"/>
              </a:rPr>
              <a:t>tháng</a:t>
            </a:r>
            <a:r>
              <a:rPr lang="en-US" sz="2800" b="1" dirty="0" smtClean="0">
                <a:solidFill>
                  <a:srgbClr val="0000CC"/>
                </a:solidFill>
                <a:latin typeface="Times New Roman" pitchFamily="18" charset="0"/>
                <a:cs typeface="Times New Roman" pitchFamily="18" charset="0"/>
              </a:rPr>
              <a:t> 11 </a:t>
            </a:r>
            <a:r>
              <a:rPr lang="en-US" sz="2800" b="1" dirty="0" err="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4" name="TextBox 3"/>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Tia </a:t>
            </a:r>
            <a:r>
              <a:rPr lang="en-US" sz="2800" b="1" dirty="0" err="1" smtClean="0">
                <a:solidFill>
                  <a:srgbClr val="FF0000"/>
                </a:solidFill>
                <a:latin typeface="Times New Roman" pitchFamily="18" charset="0"/>
                <a:cs typeface="Times New Roman" pitchFamily="18" charset="0"/>
              </a:rPr>
              <a:t>nắng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nhỏ</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6" name="TextBox 5"/>
          <p:cNvSpPr txBox="1"/>
          <p:nvPr/>
        </p:nvSpPr>
        <p:spPr>
          <a:xfrm>
            <a:off x="0" y="1190611"/>
            <a:ext cx="3429000" cy="482593"/>
          </a:xfrm>
          <a:prstGeom prst="rect">
            <a:avLst/>
          </a:prstGeom>
          <a:noFill/>
        </p:spPr>
        <p:txBody>
          <a:bodyPr wrap="square" lIns="51206" tIns="25603" rIns="51206" bIns="25603"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7" name="Rectangle 6"/>
          <p:cNvSpPr/>
          <p:nvPr/>
        </p:nvSpPr>
        <p:spPr>
          <a:xfrm>
            <a:off x="0" y="1643050"/>
            <a:ext cx="8895624" cy="2093287"/>
          </a:xfrm>
          <a:prstGeom prst="rect">
            <a:avLst/>
          </a:prstGeom>
        </p:spPr>
        <p:txBody>
          <a:bodyPr wrap="square" lIns="57552" tIns="28776" rIns="57552" bIns="28776">
            <a:spAutoFit/>
          </a:bodyPr>
          <a:lstStyle/>
          <a:p>
            <a:pPr>
              <a:lnSpc>
                <a:spcPct val="115000"/>
              </a:lnSpc>
            </a:pPr>
            <a:r>
              <a:rPr lang="en-US" sz="2300" b="1" dirty="0" smtClean="0">
                <a:solidFill>
                  <a:srgbClr val="FF0000"/>
                </a:solidFill>
                <a:latin typeface="Times New Roman" pitchFamily="18" charset="0"/>
                <a:cs typeface="Times New Roman" pitchFamily="18" charset="0"/>
              </a:rPr>
              <a:t>4.  </a:t>
            </a:r>
            <a:r>
              <a:rPr lang="en-US" sz="2300" b="1" dirty="0" err="1">
                <a:solidFill>
                  <a:srgbClr val="FF0000"/>
                </a:solidFill>
                <a:latin typeface="Times New Roman"/>
                <a:ea typeface="Times New Roman"/>
              </a:rPr>
              <a:t>Câu</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nói</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của</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bà</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cho</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em</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biết</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điều</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gì</a:t>
            </a:r>
            <a:r>
              <a:rPr lang="en-US" sz="2300" b="1" dirty="0">
                <a:solidFill>
                  <a:srgbClr val="FF0000"/>
                </a:solidFill>
                <a:latin typeface="Times New Roman"/>
                <a:ea typeface="Times New Roman"/>
              </a:rPr>
              <a:t>? </a:t>
            </a:r>
            <a:endParaRPr lang="en-US" sz="2000" b="1" dirty="0">
              <a:solidFill>
                <a:srgbClr val="FF0000"/>
              </a:solidFill>
              <a:latin typeface="Times New Roman"/>
              <a:ea typeface="Times New Roman"/>
            </a:endParaRPr>
          </a:p>
          <a:p>
            <a:pPr indent="325730">
              <a:lnSpc>
                <a:spcPct val="115000"/>
              </a:lnSpc>
            </a:pPr>
            <a:r>
              <a:rPr lang="en-US" sz="2300" b="1" i="1" dirty="0" err="1">
                <a:solidFill>
                  <a:srgbClr val="0000CC"/>
                </a:solidFill>
                <a:latin typeface="Times New Roman"/>
                <a:ea typeface="Times New Roman"/>
              </a:rPr>
              <a:t>Chọn</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câu</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trả</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lời</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hoặc</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nêu</a:t>
            </a:r>
            <a:r>
              <a:rPr lang="en-US" sz="2300" b="1" i="1" dirty="0">
                <a:solidFill>
                  <a:srgbClr val="0000CC"/>
                </a:solidFill>
                <a:latin typeface="Times New Roman"/>
                <a:ea typeface="Times New Roman"/>
              </a:rPr>
              <a:t> ý </a:t>
            </a:r>
            <a:r>
              <a:rPr lang="en-US" sz="2300" b="1" i="1" dirty="0" err="1">
                <a:solidFill>
                  <a:srgbClr val="0000CC"/>
                </a:solidFill>
                <a:latin typeface="Times New Roman"/>
                <a:ea typeface="Times New Roman"/>
              </a:rPr>
              <a:t>kiến</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khác</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của</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em</a:t>
            </a:r>
            <a:r>
              <a:rPr lang="en-US" sz="2300" b="1" i="1" dirty="0">
                <a:solidFill>
                  <a:srgbClr val="0000CC"/>
                </a:solidFill>
                <a:latin typeface="Times New Roman"/>
                <a:ea typeface="Times New Roman"/>
              </a:rPr>
              <a:t>.</a:t>
            </a:r>
            <a:endParaRPr lang="en-US" sz="2000" b="1" dirty="0">
              <a:solidFill>
                <a:srgbClr val="0000CC"/>
              </a:solidFill>
              <a:latin typeface="Times New Roman"/>
              <a:ea typeface="Times New Roman"/>
            </a:endParaRPr>
          </a:p>
          <a:p>
            <a:pPr indent="325730">
              <a:lnSpc>
                <a:spcPct val="115000"/>
              </a:lnSpc>
            </a:pPr>
            <a:r>
              <a:rPr lang="en-US" sz="2300" b="1" i="1" dirty="0">
                <a:solidFill>
                  <a:srgbClr val="0000CC"/>
                </a:solidFill>
                <a:latin typeface="Times New Roman"/>
                <a:ea typeface="Times New Roman"/>
              </a:rPr>
              <a:t>a. </a:t>
            </a:r>
            <a:r>
              <a:rPr lang="en-US" sz="2300" b="1" i="1" dirty="0" err="1">
                <a:solidFill>
                  <a:srgbClr val="0000CC"/>
                </a:solidFill>
                <a:latin typeface="Times New Roman"/>
                <a:ea typeface="Times New Roman"/>
              </a:rPr>
              <a:t>Bà</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hiểu</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tình</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cảm</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của</a:t>
            </a:r>
            <a:r>
              <a:rPr lang="en-US" sz="2300" b="1" i="1" dirty="0">
                <a:solidFill>
                  <a:srgbClr val="0000CC"/>
                </a:solidFill>
                <a:latin typeface="Times New Roman"/>
                <a:ea typeface="Times New Roman"/>
              </a:rPr>
              <a:t> Na</a:t>
            </a:r>
            <a:endParaRPr lang="en-US" sz="2000" b="1" dirty="0">
              <a:solidFill>
                <a:srgbClr val="0000CC"/>
              </a:solidFill>
              <a:latin typeface="Times New Roman"/>
              <a:ea typeface="Times New Roman"/>
            </a:endParaRPr>
          </a:p>
          <a:p>
            <a:pPr indent="325730">
              <a:lnSpc>
                <a:spcPct val="115000"/>
              </a:lnSpc>
            </a:pPr>
            <a:r>
              <a:rPr lang="en-US" sz="2300" b="1" i="1" dirty="0">
                <a:solidFill>
                  <a:srgbClr val="0000CC"/>
                </a:solidFill>
                <a:latin typeface="Times New Roman"/>
                <a:ea typeface="Times New Roman"/>
              </a:rPr>
              <a:t>b. </a:t>
            </a:r>
            <a:r>
              <a:rPr lang="en-US" sz="2300" b="1" i="1" dirty="0" err="1">
                <a:solidFill>
                  <a:srgbClr val="0000CC"/>
                </a:solidFill>
                <a:latin typeface="Times New Roman"/>
                <a:ea typeface="Times New Roman"/>
              </a:rPr>
              <a:t>Bà</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không</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muốn</a:t>
            </a:r>
            <a:r>
              <a:rPr lang="en-US" sz="2300" b="1" i="1" dirty="0">
                <a:solidFill>
                  <a:srgbClr val="0000CC"/>
                </a:solidFill>
                <a:latin typeface="Times New Roman"/>
                <a:ea typeface="Times New Roman"/>
              </a:rPr>
              <a:t> Na </a:t>
            </a:r>
            <a:r>
              <a:rPr lang="en-US" sz="2300" b="1" i="1" dirty="0" err="1">
                <a:solidFill>
                  <a:srgbClr val="0000CC"/>
                </a:solidFill>
                <a:latin typeface="Times New Roman"/>
                <a:ea typeface="Times New Roman"/>
              </a:rPr>
              <a:t>buồn</a:t>
            </a:r>
            <a:r>
              <a:rPr lang="en-US" sz="2300" b="1" i="1" dirty="0">
                <a:solidFill>
                  <a:srgbClr val="0000CC"/>
                </a:solidFill>
                <a:latin typeface="Times New Roman"/>
                <a:ea typeface="Times New Roman"/>
              </a:rPr>
              <a:t>.</a:t>
            </a:r>
            <a:endParaRPr lang="en-US" sz="2000" b="1" dirty="0">
              <a:solidFill>
                <a:srgbClr val="0000CC"/>
              </a:solidFill>
              <a:latin typeface="Times New Roman"/>
              <a:ea typeface="Times New Roman"/>
            </a:endParaRPr>
          </a:p>
          <a:p>
            <a:pPr indent="325730">
              <a:lnSpc>
                <a:spcPct val="115000"/>
              </a:lnSpc>
            </a:pPr>
            <a:r>
              <a:rPr lang="en-US" sz="2300" b="1" i="1" dirty="0">
                <a:solidFill>
                  <a:srgbClr val="0000CC"/>
                </a:solidFill>
                <a:latin typeface="Times New Roman"/>
                <a:ea typeface="Times New Roman"/>
              </a:rPr>
              <a:t>c. </a:t>
            </a:r>
            <a:r>
              <a:rPr lang="en-US" sz="2300" b="1" i="1" dirty="0" err="1">
                <a:solidFill>
                  <a:srgbClr val="0000CC"/>
                </a:solidFill>
                <a:latin typeface="Times New Roman"/>
                <a:ea typeface="Times New Roman"/>
              </a:rPr>
              <a:t>Bà</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rất</a:t>
            </a:r>
            <a:r>
              <a:rPr lang="en-US" sz="2300" b="1" i="1" dirty="0">
                <a:solidFill>
                  <a:srgbClr val="0000CC"/>
                </a:solidFill>
                <a:latin typeface="Times New Roman"/>
                <a:ea typeface="Times New Roman"/>
              </a:rPr>
              <a:t> </a:t>
            </a:r>
            <a:r>
              <a:rPr lang="en-US" sz="2300" b="1" i="1" dirty="0" err="1">
                <a:solidFill>
                  <a:srgbClr val="0000CC"/>
                </a:solidFill>
                <a:latin typeface="Times New Roman"/>
                <a:ea typeface="Times New Roman"/>
              </a:rPr>
              <a:t>yêu</a:t>
            </a:r>
            <a:r>
              <a:rPr lang="en-US" sz="2300" b="1" i="1" dirty="0">
                <a:solidFill>
                  <a:srgbClr val="0000CC"/>
                </a:solidFill>
                <a:latin typeface="Times New Roman"/>
                <a:ea typeface="Times New Roman"/>
              </a:rPr>
              <a:t> Na</a:t>
            </a:r>
            <a:endParaRPr lang="en-US" sz="2000" b="1" dirty="0">
              <a:solidFill>
                <a:srgbClr val="0000CC"/>
              </a:solidFill>
              <a:latin typeface="Times New Roman"/>
              <a:ea typeface="Times New Roman"/>
            </a:endParaRPr>
          </a:p>
        </p:txBody>
      </p:sp>
      <p:sp>
        <p:nvSpPr>
          <p:cNvPr id="8" name="Rectangle 7"/>
          <p:cNvSpPr/>
          <p:nvPr/>
        </p:nvSpPr>
        <p:spPr>
          <a:xfrm>
            <a:off x="0" y="3714752"/>
            <a:ext cx="8911613" cy="1525182"/>
          </a:xfrm>
          <a:prstGeom prst="rect">
            <a:avLst/>
          </a:prstGeom>
        </p:spPr>
        <p:txBody>
          <a:bodyPr wrap="square" lIns="57552" tIns="28776" rIns="57552" bIns="28776">
            <a:spAutoFit/>
          </a:bodyPr>
          <a:lstStyle/>
          <a:p>
            <a:pPr indent="393674" algn="just">
              <a:spcBef>
                <a:spcPts val="378"/>
              </a:spcBef>
            </a:pPr>
            <a:r>
              <a:rPr lang="vi-VN" sz="2300" b="1" dirty="0">
                <a:solidFill>
                  <a:srgbClr val="0000CC"/>
                </a:solidFill>
                <a:latin typeface="Times New Roman" pitchFamily="18" charset="0"/>
                <a:cs typeface="Times New Roman" pitchFamily="18" charset="0"/>
              </a:rPr>
              <a:t>VD:</a:t>
            </a:r>
            <a:r>
              <a:rPr lang="en-US" sz="2300" b="1" dirty="0">
                <a:solidFill>
                  <a:srgbClr val="0000CC"/>
                </a:solidFill>
                <a:latin typeface="Times New Roman" pitchFamily="18" charset="0"/>
                <a:cs typeface="Times New Roman" pitchFamily="18" charset="0"/>
              </a:rPr>
              <a:t> </a:t>
            </a:r>
            <a:r>
              <a:rPr lang="vi-VN" sz="2300" b="1" dirty="0">
                <a:solidFill>
                  <a:srgbClr val="0000CC"/>
                </a:solidFill>
                <a:latin typeface="Times New Roman" pitchFamily="18" charset="0"/>
                <a:cs typeface="Times New Roman" pitchFamily="18" charset="0"/>
              </a:rPr>
              <a:t>- Bà nhìn thấy nắng qua sự cảm nhận của Na</a:t>
            </a:r>
            <a:r>
              <a:rPr lang="en-US" sz="2300" b="1" dirty="0">
                <a:solidFill>
                  <a:srgbClr val="0000CC"/>
                </a:solidFill>
                <a:latin typeface="Times New Roman" pitchFamily="18" charset="0"/>
                <a:cs typeface="Times New Roman" pitchFamily="18" charset="0"/>
              </a:rPr>
              <a:t> </a:t>
            </a:r>
            <a:r>
              <a:rPr lang="vi-VN" sz="2300" b="1" dirty="0">
                <a:solidFill>
                  <a:srgbClr val="0000CC"/>
                </a:solidFill>
                <a:latin typeface="Times New Roman" pitchFamily="18" charset="0"/>
                <a:cs typeface="Times New Roman" pitchFamily="18" charset="0"/>
              </a:rPr>
              <a:t>(qua ánh mắt và trên mái tóc</a:t>
            </a:r>
            <a:r>
              <a:rPr lang="en-US" sz="2300" b="1" dirty="0">
                <a:solidFill>
                  <a:srgbClr val="0000CC"/>
                </a:solidFill>
                <a:latin typeface="Times New Roman" pitchFamily="18" charset="0"/>
                <a:cs typeface="Times New Roman" pitchFamily="18" charset="0"/>
              </a:rPr>
              <a:t>)</a:t>
            </a:r>
            <a:r>
              <a:rPr lang="vi-VN" sz="2300" b="1" dirty="0">
                <a:solidFill>
                  <a:srgbClr val="0000CC"/>
                </a:solidFill>
                <a:latin typeface="Times New Roman" pitchFamily="18" charset="0"/>
                <a:cs typeface="Times New Roman" pitchFamily="18" charset="0"/>
              </a:rPr>
              <a:t>.</a:t>
            </a:r>
          </a:p>
          <a:p>
            <a:pPr indent="393674" algn="just">
              <a:spcBef>
                <a:spcPts val="378"/>
              </a:spcBef>
            </a:pPr>
            <a:r>
              <a:rPr lang="vi-VN" sz="2300" b="1" dirty="0">
                <a:solidFill>
                  <a:srgbClr val="0000CC"/>
                </a:solidFill>
                <a:latin typeface="Times New Roman" pitchFamily="18" charset="0"/>
                <a:cs typeface="Times New Roman" pitchFamily="18" charset="0"/>
              </a:rPr>
              <a:t>- Bà cảm nhận được tình yêu cảu Na dành cho bà, nên bà cũng cảm thấy mình đã nhìn thấy nắng, ... </a:t>
            </a:r>
            <a:endParaRPr lang="en-US" sz="2300" b="1" dirty="0">
              <a:solidFill>
                <a:srgbClr val="0000CC"/>
              </a:solidFill>
              <a:latin typeface="Times New Roman" pitchFamily="18" charset="0"/>
              <a:cs typeface="Times New Roman" pitchFamily="18" charset="0"/>
            </a:endParaRPr>
          </a:p>
        </p:txBody>
      </p:sp>
      <p:sp>
        <p:nvSpPr>
          <p:cNvPr id="9" name="Rectangle 8"/>
          <p:cNvSpPr/>
          <p:nvPr/>
        </p:nvSpPr>
        <p:spPr>
          <a:xfrm>
            <a:off x="0" y="5286388"/>
            <a:ext cx="8895624" cy="465149"/>
          </a:xfrm>
          <a:prstGeom prst="rect">
            <a:avLst/>
          </a:prstGeom>
        </p:spPr>
        <p:txBody>
          <a:bodyPr wrap="square" lIns="57552" tIns="28776" rIns="57552" bIns="28776">
            <a:spAutoFit/>
          </a:bodyPr>
          <a:lstStyle/>
          <a:p>
            <a:pPr algn="just">
              <a:lnSpc>
                <a:spcPct val="115000"/>
              </a:lnSpc>
            </a:pPr>
            <a:r>
              <a:rPr lang="en-US" sz="2300" b="1" dirty="0">
                <a:solidFill>
                  <a:srgbClr val="FF0000"/>
                </a:solidFill>
                <a:latin typeface="Times New Roman" pitchFamily="18" charset="0"/>
                <a:cs typeface="Times New Roman" pitchFamily="18" charset="0"/>
              </a:rPr>
              <a:t> </a:t>
            </a:r>
            <a:r>
              <a:rPr lang="en-US" sz="2300" b="1" dirty="0" smtClean="0">
                <a:solidFill>
                  <a:srgbClr val="FF0000"/>
                </a:solidFill>
                <a:latin typeface="Times New Roman" pitchFamily="18" charset="0"/>
                <a:cs typeface="Times New Roman" pitchFamily="18" charset="0"/>
              </a:rPr>
              <a:t>5. </a:t>
            </a:r>
            <a:r>
              <a:rPr lang="en-US" sz="2300" b="1" dirty="0" err="1" smtClean="0">
                <a:solidFill>
                  <a:srgbClr val="FF0000"/>
                </a:solidFill>
                <a:latin typeface="Times New Roman"/>
                <a:ea typeface="Times New Roman"/>
              </a:rPr>
              <a:t>Nếu</a:t>
            </a:r>
            <a:r>
              <a:rPr lang="en-US" sz="2300" b="1" dirty="0" smtClean="0">
                <a:solidFill>
                  <a:srgbClr val="FF0000"/>
                </a:solidFill>
                <a:latin typeface="Times New Roman"/>
                <a:ea typeface="Times New Roman"/>
              </a:rPr>
              <a:t> </a:t>
            </a:r>
            <a:r>
              <a:rPr lang="en-US" sz="2300" b="1" dirty="0" err="1">
                <a:solidFill>
                  <a:srgbClr val="FF0000"/>
                </a:solidFill>
                <a:latin typeface="Times New Roman"/>
                <a:ea typeface="Times New Roman"/>
              </a:rPr>
              <a:t>là</a:t>
            </a:r>
            <a:r>
              <a:rPr lang="en-US" sz="2300" b="1" dirty="0">
                <a:solidFill>
                  <a:srgbClr val="FF0000"/>
                </a:solidFill>
                <a:latin typeface="Times New Roman"/>
                <a:ea typeface="Times New Roman"/>
              </a:rPr>
              <a:t> Na, </a:t>
            </a:r>
            <a:r>
              <a:rPr lang="en-US" sz="2300" b="1" dirty="0" err="1">
                <a:solidFill>
                  <a:srgbClr val="FF0000"/>
                </a:solidFill>
                <a:latin typeface="Times New Roman"/>
                <a:ea typeface="Times New Roman"/>
              </a:rPr>
              <a:t>em</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sẽ</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làm</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gì</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để</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giúp</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bà</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nhìn</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thấy</a:t>
            </a:r>
            <a:r>
              <a:rPr lang="en-US" sz="2300" b="1" dirty="0">
                <a:solidFill>
                  <a:srgbClr val="FF0000"/>
                </a:solidFill>
                <a:latin typeface="Times New Roman"/>
                <a:ea typeface="Times New Roman"/>
              </a:rPr>
              <a:t> </a:t>
            </a:r>
            <a:r>
              <a:rPr lang="en-US" sz="2300" b="1" dirty="0" err="1">
                <a:solidFill>
                  <a:srgbClr val="FF0000"/>
                </a:solidFill>
                <a:latin typeface="Times New Roman"/>
                <a:ea typeface="Times New Roman"/>
              </a:rPr>
              <a:t>nắng</a:t>
            </a:r>
            <a:r>
              <a:rPr lang="en-US" sz="2300" b="1" dirty="0">
                <a:solidFill>
                  <a:srgbClr val="FF0000"/>
                </a:solidFill>
                <a:latin typeface="Times New Roman"/>
                <a:ea typeface="Times New Roman"/>
              </a:rPr>
              <a:t>?</a:t>
            </a:r>
            <a:endParaRPr lang="en-US" sz="2000" b="1" dirty="0">
              <a:solidFill>
                <a:srgbClr val="FF0000"/>
              </a:solidFill>
              <a:latin typeface="Times New Roman"/>
              <a:ea typeface="Times New Roman"/>
            </a:endParaRPr>
          </a:p>
        </p:txBody>
      </p:sp>
      <p:sp>
        <p:nvSpPr>
          <p:cNvPr id="10" name="Rectangle 9"/>
          <p:cNvSpPr/>
          <p:nvPr/>
        </p:nvSpPr>
        <p:spPr>
          <a:xfrm>
            <a:off x="0" y="5786454"/>
            <a:ext cx="8788449" cy="766000"/>
          </a:xfrm>
          <a:prstGeom prst="rect">
            <a:avLst/>
          </a:prstGeom>
        </p:spPr>
        <p:txBody>
          <a:bodyPr wrap="square" lIns="57552" tIns="28776" rIns="57552" bIns="28776">
            <a:spAutoFit/>
          </a:bodyPr>
          <a:lstStyle/>
          <a:p>
            <a:pPr indent="287762" algn="just">
              <a:spcBef>
                <a:spcPts val="378"/>
              </a:spcBef>
            </a:pPr>
            <a:r>
              <a:rPr lang="vi-VN" sz="2300" b="1" dirty="0">
                <a:solidFill>
                  <a:srgbClr val="0000CC"/>
                </a:solidFill>
                <a:latin typeface="Times New Roman" pitchFamily="18" charset="0"/>
                <a:cs typeface="Times New Roman" pitchFamily="18" charset="0"/>
              </a:rPr>
              <a:t>VD: vẽ nắng, chụp ảnh nắng, nhờ bố/ người thân cùng đưa bà ra ngoài ngắm nắng, ...</a:t>
            </a:r>
            <a:endParaRPr lang="en-US" sz="2300" b="1" dirty="0">
              <a:solidFill>
                <a:srgbClr val="0000CC"/>
              </a:solidFill>
              <a:latin typeface="Times New Roman" pitchFamily="18" charset="0"/>
              <a:cs typeface="Times New Roman" pitchFamily="18" charset="0"/>
            </a:endParaRPr>
          </a:p>
        </p:txBody>
      </p:sp>
      <p:sp>
        <p:nvSpPr>
          <p:cNvPr id="11" name="Oval 10">
            <a:extLst>
              <a:ext uri="{FF2B5EF4-FFF2-40B4-BE49-F238E27FC236}">
                <a16:creationId xmlns:a16="http://schemas.microsoft.com/office/drawing/2014/main" xmlns="" id="{11768FFE-0C76-4EFF-94D4-08AB44AE8782}"/>
              </a:ext>
            </a:extLst>
          </p:cNvPr>
          <p:cNvSpPr/>
          <p:nvPr/>
        </p:nvSpPr>
        <p:spPr>
          <a:xfrm>
            <a:off x="214282" y="2857496"/>
            <a:ext cx="568960" cy="5079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47921" y="4797177"/>
            <a:ext cx="429607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30426" y="3944340"/>
            <a:ext cx="1583354" cy="1913552"/>
          </a:xfrm>
          <a:prstGeom prst="rect">
            <a:avLst/>
          </a:prstGeom>
        </p:spPr>
      </p:pic>
      <p:pic>
        <p:nvPicPr>
          <p:cNvPr id="9" name="Picture 9"/>
          <p:cNvPicPr>
            <a:picLocks noChangeAspect="1"/>
          </p:cNvPicPr>
          <p:nvPr/>
        </p:nvPicPr>
        <p:blipFill>
          <a:blip r:embed="rId6" cstate="print"/>
          <a:srcRect/>
          <a:stretch>
            <a:fillRect/>
          </a:stretch>
        </p:blipFill>
        <p:spPr>
          <a:xfrm>
            <a:off x="1128549" y="1124886"/>
            <a:ext cx="1514250" cy="1298890"/>
          </a:xfrm>
          <a:prstGeom prst="rect">
            <a:avLst/>
          </a:prstGeom>
        </p:spPr>
      </p:pic>
      <p:sp>
        <p:nvSpPr>
          <p:cNvPr id="18" name="TextBox 17"/>
          <p:cNvSpPr txBox="1"/>
          <p:nvPr/>
        </p:nvSpPr>
        <p:spPr>
          <a:xfrm>
            <a:off x="3286116" y="1785928"/>
            <a:ext cx="4786345"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xmlns="" id="{CDC375CF-0BBE-D9C1-307F-5E4174E9C8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025" y="2071678"/>
            <a:ext cx="2184274" cy="23279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143240" y="2714620"/>
            <a:ext cx="429359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2893207" y="3357562"/>
            <a:ext cx="6250793" cy="2662883"/>
          </a:xfrm>
          <a:prstGeom prst="rect">
            <a:avLst/>
          </a:prstGeom>
          <a:noFill/>
        </p:spPr>
        <p:txBody>
          <a:bodyPr wrap="square" lIns="76810" tIns="38405" rIns="76810" bIns="38405" rtlCol="0">
            <a:spAutoFit/>
          </a:bodyPr>
          <a:lstStyle/>
          <a:p>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dung: </a:t>
            </a:r>
            <a:r>
              <a:rPr lang="vi-VN" sz="2800" b="1" dirty="0" smtClean="0">
                <a:solidFill>
                  <a:srgbClr val="0000FF"/>
                </a:solidFill>
                <a:latin typeface="Times New Roman"/>
                <a:ea typeface="Times New Roman"/>
              </a:rPr>
              <a:t>Bài </a:t>
            </a:r>
            <a:r>
              <a:rPr lang="en-US" sz="2800" b="1" dirty="0" err="1" smtClean="0">
                <a:solidFill>
                  <a:srgbClr val="0000FF"/>
                </a:solidFill>
                <a:latin typeface="Times New Roman"/>
                <a:ea typeface="Times New Roman"/>
              </a:rPr>
              <a:t>văn</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thể</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hiện</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tình</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cảm</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của</a:t>
            </a:r>
            <a:r>
              <a:rPr lang="en-US" sz="2800" b="1" dirty="0" smtClean="0">
                <a:solidFill>
                  <a:srgbClr val="0000FF"/>
                </a:solidFill>
                <a:latin typeface="Times New Roman"/>
                <a:ea typeface="Times New Roman"/>
              </a:rPr>
              <a:t> Na </a:t>
            </a:r>
            <a:r>
              <a:rPr lang="en-US" sz="2800" b="1" dirty="0" err="1" smtClean="0">
                <a:solidFill>
                  <a:srgbClr val="0000FF"/>
                </a:solidFill>
                <a:latin typeface="Times New Roman"/>
                <a:ea typeface="Times New Roman"/>
              </a:rPr>
              <a:t>dành</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cho</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bà</a:t>
            </a:r>
            <a:r>
              <a:rPr lang="en-US" sz="2800" b="1" dirty="0" smtClean="0">
                <a:solidFill>
                  <a:srgbClr val="0000FF"/>
                </a:solidFill>
                <a:latin typeface="Times New Roman"/>
                <a:ea typeface="Times New Roman"/>
              </a:rPr>
              <a:t>, qua </a:t>
            </a:r>
            <a:r>
              <a:rPr lang="en-US" sz="2800" b="1" dirty="0" err="1" smtClean="0">
                <a:solidFill>
                  <a:srgbClr val="0000FF"/>
                </a:solidFill>
                <a:latin typeface="Times New Roman"/>
                <a:ea typeface="Times New Roman"/>
              </a:rPr>
              <a:t>đó</a:t>
            </a:r>
            <a:r>
              <a:rPr lang="en-US" sz="2800" b="1" dirty="0" smtClean="0">
                <a:solidFill>
                  <a:srgbClr val="0000FF"/>
                </a:solidFill>
                <a:latin typeface="Times New Roman"/>
                <a:ea typeface="Times New Roman"/>
              </a:rPr>
              <a:t> </a:t>
            </a:r>
            <a:r>
              <a:rPr lang="vi-VN" sz="2800" b="1" dirty="0" smtClean="0">
                <a:solidFill>
                  <a:srgbClr val="0000FF"/>
                </a:solidFill>
                <a:latin typeface="Times New Roman"/>
                <a:ea typeface="Times New Roman"/>
              </a:rPr>
              <a:t>cho</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thấy</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khi</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biết</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yêu</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thương</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và</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quan</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tâm</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đến</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những</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người</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thân</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trong</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gia</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đình</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thì</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họ</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sẽ</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rất</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vui</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và</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hạnh</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phúc</a:t>
            </a:r>
            <a:r>
              <a:rPr lang="en-US" sz="2800" b="1" dirty="0" smtClean="0">
                <a:solidFill>
                  <a:srgbClr val="0000FF"/>
                </a:solidFill>
                <a:latin typeface="Times New Roman"/>
                <a:ea typeface="Times New Roman"/>
              </a:rPr>
              <a:t>. </a:t>
            </a:r>
            <a:endParaRPr lang="en-US" sz="2800" i="1" dirty="0" smtClean="0">
              <a:solidFill>
                <a:srgbClr val="0000FF"/>
              </a:solidFill>
            </a:endParaRPr>
          </a:p>
          <a:p>
            <a:endParaRPr lang="vi-VN" sz="2800" b="1" dirty="0" smtClean="0">
              <a:solidFill>
                <a:srgbClr val="0000FF"/>
              </a:solidFill>
              <a:latin typeface="Times New Roman" pitchFamily="18" charset="0"/>
              <a:ea typeface="Arial-Rounded" panose="020B0500000000000000" pitchFamily="34" charset="0"/>
              <a:cs typeface="Times New Roman" pitchFamily="18" charset="0"/>
            </a:endParaRPr>
          </a:p>
        </p:txBody>
      </p:sp>
      <p:sp>
        <p:nvSpPr>
          <p:cNvPr id="29" name="TextBox 28"/>
          <p:cNvSpPr txBox="1"/>
          <p:nvPr/>
        </p:nvSpPr>
        <p:spPr>
          <a:xfrm>
            <a:off x="-1" y="1254328"/>
            <a:ext cx="2571737" cy="508447"/>
          </a:xfrm>
          <a:prstGeom prst="rect">
            <a:avLst/>
          </a:prstGeom>
          <a:noFill/>
        </p:spPr>
        <p:txBody>
          <a:bodyPr wrap="square" lIns="76810" tIns="38405" rIns="76810" bIns="38405"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II. </a:t>
            </a:r>
            <a:r>
              <a:rPr lang="en-US" sz="2800" b="1" dirty="0" err="1" smtClean="0">
                <a:solidFill>
                  <a:srgbClr val="008000"/>
                </a:solidFill>
                <a:latin typeface="Times New Roman" panose="02020603050405020304" pitchFamily="18" charset="0"/>
                <a:cs typeface="Times New Roman" panose="02020603050405020304" pitchFamily="18" charset="0"/>
              </a:rPr>
              <a:t>Tìm</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hiểu</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0" y="6000768"/>
            <a:ext cx="9144000" cy="523220"/>
          </a:xfrm>
          <a:prstGeom prst="rect">
            <a:avLst/>
          </a:prstGeom>
          <a:noFill/>
        </p:spPr>
        <p:txBody>
          <a:bodyPr wrap="square" rtlCol="0">
            <a:spAutoFit/>
          </a:bodyPr>
          <a:lstStyle/>
          <a:p>
            <a:r>
              <a:rPr lang="vi-VN" sz="2800" b="1" dirty="0" smtClean="0">
                <a:solidFill>
                  <a:srgbClr val="008000"/>
                </a:solidFill>
                <a:latin typeface="Times New Roman" pitchFamily="18" charset="0"/>
                <a:cs typeface="Times New Roman" pitchFamily="18" charset="0"/>
              </a:rPr>
              <a:t>III. Luyện đọc lại.</a:t>
            </a:r>
            <a:endParaRPr lang="vi-VN" sz="28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76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57298"/>
            <a:ext cx="9144000" cy="523220"/>
          </a:xfrm>
          <a:prstGeom prst="rect">
            <a:avLst/>
          </a:prstGeom>
          <a:noFill/>
        </p:spPr>
        <p:txBody>
          <a:bodyPr wrap="square" rtlCol="0">
            <a:spAutoFit/>
          </a:bodyPr>
          <a:lstStyle/>
          <a:p>
            <a:r>
              <a:rPr lang="en-US" sz="2800" b="1" dirty="0" smtClean="0">
                <a:solidFill>
                  <a:srgbClr val="008000"/>
                </a:solidFill>
                <a:latin typeface="Times New Roman" pitchFamily="18" charset="0"/>
                <a:cs typeface="Times New Roman" pitchFamily="18" charset="0"/>
              </a:rPr>
              <a:t>IV. </a:t>
            </a:r>
            <a:r>
              <a:rPr lang="en-US" sz="2800" b="1" dirty="0" err="1" smtClean="0">
                <a:solidFill>
                  <a:srgbClr val="008000"/>
                </a:solidFill>
                <a:latin typeface="Times New Roman" pitchFamily="18" charset="0"/>
                <a:cs typeface="Times New Roman" pitchFamily="18" charset="0"/>
              </a:rPr>
              <a:t>Nói</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và</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nghe</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Kể</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chuyện</a:t>
            </a:r>
            <a:r>
              <a:rPr lang="en-US" sz="2800" b="1" dirty="0" smtClean="0">
                <a:solidFill>
                  <a:srgbClr val="008000"/>
                </a:solidFill>
                <a:latin typeface="Times New Roman" pitchFamily="18" charset="0"/>
                <a:cs typeface="Times New Roman" pitchFamily="18" charset="0"/>
              </a:rPr>
              <a:t> : Tia </a:t>
            </a:r>
            <a:r>
              <a:rPr lang="en-US" sz="2800" b="1" dirty="0" err="1" smtClean="0">
                <a:solidFill>
                  <a:srgbClr val="008000"/>
                </a:solidFill>
                <a:latin typeface="Times New Roman" pitchFamily="18" charset="0"/>
                <a:cs typeface="Times New Roman" pitchFamily="18" charset="0"/>
              </a:rPr>
              <a:t>nắng</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bé</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nhỏ</a:t>
            </a:r>
            <a:r>
              <a:rPr lang="en-US" sz="2800" b="1" dirty="0" smtClean="0">
                <a:solidFill>
                  <a:srgbClr val="008000"/>
                </a:solidFill>
                <a:latin typeface="Times New Roman" pitchFamily="18" charset="0"/>
                <a:cs typeface="Times New Roman" pitchFamily="18" charset="0"/>
              </a:rPr>
              <a:t>. </a:t>
            </a:r>
            <a:endParaRPr lang="vi-VN" sz="2800" b="1" dirty="0">
              <a:solidFill>
                <a:srgbClr val="008000"/>
              </a:solidFill>
              <a:latin typeface="Times New Roman" pitchFamily="18" charset="0"/>
              <a:cs typeface="Times New Roman" pitchFamily="18" charset="0"/>
            </a:endParaRPr>
          </a:p>
        </p:txBody>
      </p:sp>
      <p:sp>
        <p:nvSpPr>
          <p:cNvPr id="3" name="TextBox 2"/>
          <p:cNvSpPr txBox="1"/>
          <p:nvPr/>
        </p:nvSpPr>
        <p:spPr>
          <a:xfrm>
            <a:off x="0" y="3"/>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Thứ</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Hai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ngày</a:t>
            </a:r>
            <a:r>
              <a:rPr lang="en-US" sz="2800" b="1" dirty="0" smtClean="0">
                <a:solidFill>
                  <a:srgbClr val="0000CC"/>
                </a:solidFill>
                <a:latin typeface="Times New Roman" pitchFamily="18" charset="0"/>
                <a:cs typeface="Times New Roman" pitchFamily="18" charset="0"/>
              </a:rPr>
              <a:t> 20 </a:t>
            </a:r>
            <a:r>
              <a:rPr lang="en-US" sz="2800" b="1" dirty="0" err="1" smtClean="0">
                <a:solidFill>
                  <a:srgbClr val="0000CC"/>
                </a:solidFill>
                <a:latin typeface="Times New Roman" pitchFamily="18" charset="0"/>
                <a:cs typeface="Times New Roman" pitchFamily="18" charset="0"/>
              </a:rPr>
              <a:t>tháng</a:t>
            </a:r>
            <a:r>
              <a:rPr lang="en-US" sz="2800" b="1" dirty="0" smtClean="0">
                <a:solidFill>
                  <a:srgbClr val="0000CC"/>
                </a:solidFill>
                <a:latin typeface="Times New Roman" pitchFamily="18" charset="0"/>
                <a:cs typeface="Times New Roman" pitchFamily="18" charset="0"/>
              </a:rPr>
              <a:t> 11 </a:t>
            </a:r>
            <a:r>
              <a:rPr lang="en-US" sz="2800" b="1" dirty="0" err="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4" name="TextBox 3"/>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Tia </a:t>
            </a:r>
            <a:r>
              <a:rPr lang="en-US" sz="2800" b="1" dirty="0" err="1" smtClean="0">
                <a:solidFill>
                  <a:srgbClr val="FF0000"/>
                </a:solidFill>
                <a:latin typeface="Times New Roman" pitchFamily="18" charset="0"/>
                <a:cs typeface="Times New Roman" pitchFamily="18" charset="0"/>
              </a:rPr>
              <a:t>nắng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nhỏ</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pic>
        <p:nvPicPr>
          <p:cNvPr id="6" name="Picture 5"/>
          <p:cNvPicPr/>
          <p:nvPr/>
        </p:nvPicPr>
        <p:blipFill rotWithShape="1">
          <a:blip r:embed="rId2"/>
          <a:srcRect l="46967" t="53498" r="31641" b="20482"/>
          <a:stretch/>
        </p:blipFill>
        <p:spPr bwMode="auto">
          <a:xfrm>
            <a:off x="79500" y="2500306"/>
            <a:ext cx="9064500" cy="4357694"/>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0" y="1857364"/>
            <a:ext cx="7091565" cy="489001"/>
          </a:xfrm>
          <a:prstGeom prst="rect">
            <a:avLst/>
          </a:prstGeom>
        </p:spPr>
        <p:txBody>
          <a:bodyPr wrap="square" lIns="57552" tIns="28776" rIns="57552" bIns="28776">
            <a:spAutoFit/>
          </a:bodyPr>
          <a:lstStyle/>
          <a:p>
            <a:r>
              <a:rPr lang="en-US" sz="2800" b="1" dirty="0">
                <a:solidFill>
                  <a:srgbClr val="FF0000"/>
                </a:solidFill>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1. Nêu nội dung từng tranh</a:t>
            </a:r>
            <a:endParaRPr lang="en-US" sz="28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p 10 bài văn mẫu kể về kỳ nghỉ hè của em - Bài viết hay"/>
          <p:cNvSpPr>
            <a:spLocks noChangeAspect="1" noChangeArrowheads="1"/>
          </p:cNvSpPr>
          <p:nvPr/>
        </p:nvSpPr>
        <p:spPr bwMode="auto">
          <a:xfrm>
            <a:off x="87400" y="-108347"/>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173016" y="5953"/>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pic>
        <p:nvPicPr>
          <p:cNvPr id="22" name="Picture 21"/>
          <p:cNvPicPr/>
          <p:nvPr/>
        </p:nvPicPr>
        <p:blipFill rotWithShape="1">
          <a:blip r:embed="rId2"/>
          <a:srcRect l="46967" t="53498" r="43468" b="35404"/>
          <a:stretch/>
        </p:blipFill>
        <p:spPr bwMode="auto">
          <a:xfrm>
            <a:off x="5105649" y="692696"/>
            <a:ext cx="4143372" cy="5375098"/>
          </a:xfrm>
          <a:prstGeom prst="rect">
            <a:avLst/>
          </a:prstGeom>
          <a:ln>
            <a:noFill/>
          </a:ln>
          <a:extLst>
            <a:ext uri="{53640926-AAD7-44D8-BBD7-CCE9431645EC}">
              <a14:shadowObscured xmlns:a14="http://schemas.microsoft.com/office/drawing/2010/main"/>
            </a:ext>
          </a:extLst>
        </p:spPr>
      </p:pic>
      <p:sp>
        <p:nvSpPr>
          <p:cNvPr id="23" name="Rectangle 22"/>
          <p:cNvSpPr/>
          <p:nvPr/>
        </p:nvSpPr>
        <p:spPr>
          <a:xfrm>
            <a:off x="87400" y="1556792"/>
            <a:ext cx="4936534" cy="4366986"/>
          </a:xfrm>
          <a:prstGeom prst="rect">
            <a:avLst/>
          </a:prstGeom>
        </p:spPr>
        <p:txBody>
          <a:bodyPr wrap="square" lIns="57552" tIns="28776" rIns="57552" bIns="28776">
            <a:spAutoFit/>
          </a:bodyPr>
          <a:lstStyle/>
          <a:p>
            <a:pPr algn="just"/>
            <a:r>
              <a:rPr lang="vi-VN" sz="2800" b="1" dirty="0" smtClean="0">
                <a:solidFill>
                  <a:srgbClr val="008000"/>
                </a:solidFill>
                <a:latin typeface="Times New Roman" pitchFamily="18" charset="0"/>
                <a:cs typeface="Times New Roman" pitchFamily="18" charset="0"/>
              </a:rPr>
              <a:t>*  Tranh1: Bà </a:t>
            </a:r>
            <a:r>
              <a:rPr lang="vi-VN" sz="2800" b="1" dirty="0">
                <a:solidFill>
                  <a:srgbClr val="008000"/>
                </a:solidFill>
                <a:latin typeface="Times New Roman" pitchFamily="18" charset="0"/>
                <a:cs typeface="Times New Roman" pitchFamily="18" charset="0"/>
              </a:rPr>
              <a:t>nội của Na đã già yếu. Bà đi lại rất khó khăn.</a:t>
            </a:r>
          </a:p>
          <a:p>
            <a:pPr algn="just"/>
            <a:r>
              <a:rPr lang="vi-VN" sz="2800" b="1" dirty="0">
                <a:solidFill>
                  <a:srgbClr val="008000"/>
                </a:solidFill>
                <a:latin typeface="Times New Roman" pitchFamily="18" charset="0"/>
                <a:cs typeface="Times New Roman" pitchFamily="18" charset="0"/>
              </a:rPr>
              <a:t>Ngôi nhà của Na nằm trên một ngọn đồi. </a:t>
            </a:r>
            <a:r>
              <a:rPr lang="en-US" sz="2800" b="1" dirty="0" err="1">
                <a:solidFill>
                  <a:srgbClr val="008000"/>
                </a:solidFill>
                <a:latin typeface="Times New Roman" pitchFamily="18" charset="0"/>
                <a:cs typeface="Times New Roman" pitchFamily="18" charset="0"/>
              </a:rPr>
              <a:t>Nắng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rất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đẹp</a:t>
            </a:r>
            <a:r>
              <a:rPr lang="en-US" sz="2800" b="1" dirty="0">
                <a:solidFill>
                  <a:srgbClr val="008000"/>
                </a:solidFill>
                <a:latin typeface="Times New Roman" pitchFamily="18" charset="0"/>
                <a:cs typeface="Times New Roman" pitchFamily="18" charset="0"/>
              </a:rPr>
              <a:t>… n</a:t>
            </a:r>
            <a:r>
              <a:rPr lang="vi-VN" sz="2800" b="1" dirty="0">
                <a:solidFill>
                  <a:srgbClr val="008000"/>
                </a:solidFill>
                <a:latin typeface="Times New Roman" pitchFamily="18" charset="0"/>
                <a:cs typeface="Times New Roman" pitchFamily="18" charset="0"/>
              </a:rPr>
              <a:t>hưng phòng ngủ của tất cả mọi người trong gia đình không có nắng. Bà nội rất thích nắng nhưng nắng không lọt vào phòng bà. Na chưa biết làm cách nào để đem nắng cho bà.</a:t>
            </a:r>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anim calcmode="discrete" valueType="clr">
                                      <p:cBhvr override="childStyle">
                                        <p:cTn id="7"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
                                        </p:tgtEl>
                                        <p:attrNameLst>
                                          <p:attrName>fillcolor</p:attrName>
                                        </p:attrNameLst>
                                      </p:cBhvr>
                                      <p:tavLst>
                                        <p:tav tm="0">
                                          <p:val>
                                            <p:clrVal>
                                              <a:schemeClr val="accent2"/>
                                            </p:clrVal>
                                          </p:val>
                                        </p:tav>
                                        <p:tav tm="50000">
                                          <p:val>
                                            <p:clrVal>
                                              <a:schemeClr val="hlink"/>
                                            </p:clrVal>
                                          </p:val>
                                        </p:tav>
                                      </p:tavLst>
                                    </p:anim>
                                    <p:set>
                                      <p:cBhvr>
                                        <p:cTn id="9"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p 10 bài văn mẫu kể về kỳ nghỉ hè của em - Bài viết hay"/>
          <p:cNvSpPr>
            <a:spLocks noChangeAspect="1" noChangeArrowheads="1"/>
          </p:cNvSpPr>
          <p:nvPr/>
        </p:nvSpPr>
        <p:spPr bwMode="auto">
          <a:xfrm>
            <a:off x="87400" y="-108347"/>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173016" y="5953"/>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pic>
        <p:nvPicPr>
          <p:cNvPr id="13" name="Picture 12"/>
          <p:cNvPicPr/>
          <p:nvPr/>
        </p:nvPicPr>
        <p:blipFill rotWithShape="1">
          <a:blip r:embed="rId2"/>
          <a:srcRect l="58935" t="53498" r="31641" b="35554"/>
          <a:stretch/>
        </p:blipFill>
        <p:spPr bwMode="auto">
          <a:xfrm>
            <a:off x="4412938" y="620688"/>
            <a:ext cx="4714876" cy="54006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96243" y="1196752"/>
            <a:ext cx="4357686" cy="3505212"/>
          </a:xfrm>
          <a:prstGeom prst="rect">
            <a:avLst/>
          </a:prstGeom>
        </p:spPr>
        <p:txBody>
          <a:bodyPr wrap="square" lIns="57552" tIns="28776" rIns="57552" bIns="28776">
            <a:spAutoFit/>
          </a:bodyPr>
          <a:lstStyle/>
          <a:p>
            <a:pPr indent="537555"/>
            <a:r>
              <a:rPr lang="vi-VN" sz="2800" b="1" dirty="0" smtClean="0">
                <a:solidFill>
                  <a:srgbClr val="008000"/>
                </a:solidFill>
                <a:latin typeface="Times New Roman" pitchFamily="18" charset="0"/>
                <a:cs typeface="Times New Roman" pitchFamily="18" charset="0"/>
              </a:rPr>
              <a:t>* Tranh 2: Một </a:t>
            </a:r>
            <a:r>
              <a:rPr lang="vi-VN" sz="2800" b="1" dirty="0">
                <a:solidFill>
                  <a:srgbClr val="008000"/>
                </a:solidFill>
                <a:latin typeface="Times New Roman" pitchFamily="18" charset="0"/>
                <a:cs typeface="Times New Roman" pitchFamily="18" charset="0"/>
              </a:rPr>
              <a:t>buổi sáng, khi đang dạo chơi trên đồng cỏ, Na cảm thấy nắng sưởi ấm mái tóc mình và nhảy nhót trên vạt áo. Cô bé vui mừng reo lên</a:t>
            </a:r>
          </a:p>
          <a:p>
            <a:pPr indent="537555"/>
            <a:r>
              <a:rPr lang="vi-VN" sz="2800" b="1" dirty="0">
                <a:solidFill>
                  <a:srgbClr val="008000"/>
                </a:solidFill>
                <a:latin typeface="Times New Roman" pitchFamily="18" charset="0"/>
                <a:cs typeface="Times New Roman" pitchFamily="18" charset="0"/>
              </a:rPr>
              <a:t>- Mình sẽ bắt nắng trên vạt áo mang về cho bà!</a:t>
            </a:r>
          </a:p>
        </p:txBody>
      </p:sp>
    </p:spTree>
    <p:extLst>
      <p:ext uri="{BB962C8B-B14F-4D97-AF65-F5344CB8AC3E}">
        <p14:creationId xmlns:p14="http://schemas.microsoft.com/office/powerpoint/2010/main" val="2985544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p 10 bài văn mẫu kể về kỳ nghỉ hè của em - Bài viết hay"/>
          <p:cNvSpPr>
            <a:spLocks noChangeAspect="1" noChangeArrowheads="1"/>
          </p:cNvSpPr>
          <p:nvPr/>
        </p:nvSpPr>
        <p:spPr bwMode="auto">
          <a:xfrm>
            <a:off x="87400" y="-108347"/>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173016" y="5953"/>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pic>
        <p:nvPicPr>
          <p:cNvPr id="13" name="Picture 12"/>
          <p:cNvPicPr/>
          <p:nvPr/>
        </p:nvPicPr>
        <p:blipFill rotWithShape="1">
          <a:blip r:embed="rId2"/>
          <a:srcRect l="46967" t="66470" r="43557" b="22482"/>
          <a:stretch/>
        </p:blipFill>
        <p:spPr bwMode="auto">
          <a:xfrm>
            <a:off x="5192607" y="1484783"/>
            <a:ext cx="3934180" cy="4896545"/>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0" y="2577911"/>
            <a:ext cx="5192607" cy="3505212"/>
          </a:xfrm>
          <a:prstGeom prst="rect">
            <a:avLst/>
          </a:prstGeom>
        </p:spPr>
        <p:txBody>
          <a:bodyPr wrap="square" lIns="57552" tIns="28776" rIns="57552" bIns="28776">
            <a:spAutoFit/>
          </a:bodyPr>
          <a:lstStyle/>
          <a:p>
            <a:pPr algn="just"/>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Tranh</a:t>
            </a:r>
            <a:r>
              <a:rPr lang="en-US" sz="2800" b="1" dirty="0" smtClean="0">
                <a:solidFill>
                  <a:srgbClr val="008000"/>
                </a:solidFill>
                <a:latin typeface="Times New Roman" pitchFamily="18" charset="0"/>
                <a:cs typeface="Times New Roman" pitchFamily="18" charset="0"/>
              </a:rPr>
              <a:t> 3: Na </a:t>
            </a:r>
            <a:r>
              <a:rPr lang="vi-VN" sz="2800" b="1" dirty="0">
                <a:solidFill>
                  <a:srgbClr val="008000"/>
                </a:solidFill>
                <a:latin typeface="Times New Roman" pitchFamily="18" charset="0"/>
                <a:cs typeface="Times New Roman" pitchFamily="18" charset="0"/>
              </a:rPr>
              <a:t>chạy ùa vào phòng bà</a:t>
            </a:r>
            <a:r>
              <a:rPr lang="en-US" sz="2800" b="1" dirty="0">
                <a:solidFill>
                  <a:srgbClr val="008000"/>
                </a:solidFill>
                <a:latin typeface="Times New Roman" pitchFamily="18" charset="0"/>
                <a:cs typeface="Times New Roman" pitchFamily="18" charset="0"/>
              </a:rPr>
              <a:t> </a:t>
            </a:r>
            <a:r>
              <a:rPr lang="vi-VN" sz="2800" b="1" dirty="0">
                <a:solidFill>
                  <a:srgbClr val="008000"/>
                </a:solidFill>
                <a:latin typeface="Times New Roman" pitchFamily="18" charset="0"/>
                <a:cs typeface="Times New Roman" pitchFamily="18" charset="0"/>
              </a:rPr>
              <a:t>và xổ vạt áo ra nhưng chẳng có tia nắng nào ở đó cả.</a:t>
            </a:r>
          </a:p>
          <a:p>
            <a:pPr algn="just"/>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Nhưng</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rất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vui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chỉ</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cho</a:t>
            </a:r>
            <a:r>
              <a:rPr lang="en-US" sz="2800" b="1" dirty="0">
                <a:solidFill>
                  <a:srgbClr val="008000"/>
                </a:solidFill>
                <a:latin typeface="Times New Roman" pitchFamily="18" charset="0"/>
                <a:cs typeface="Times New Roman" pitchFamily="18" charset="0"/>
              </a:rPr>
              <a:t> Na </a:t>
            </a:r>
            <a:r>
              <a:rPr lang="en-US" sz="2800" b="1" dirty="0" err="1">
                <a:solidFill>
                  <a:srgbClr val="008000"/>
                </a:solidFill>
                <a:latin typeface="Times New Roman" pitchFamily="18" charset="0"/>
                <a:cs typeface="Times New Roman" pitchFamily="18" charset="0"/>
              </a:rPr>
              <a:t>là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có</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mắt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của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a:p>
            <a:pPr algn="just"/>
            <a:r>
              <a:rPr lang="vi-VN" sz="2800" b="1" dirty="0">
                <a:solidFill>
                  <a:srgbClr val="008000"/>
                </a:solidFill>
                <a:latin typeface="Times New Roman" pitchFamily="18" charset="0"/>
                <a:cs typeface="Times New Roman" pitchFamily="18" charset="0"/>
              </a:rPr>
              <a:t>Na không hiểu được tại sao nắng lại chiếu từ mắt mình nhưng cô bé rất mừng vì làm cho bà vui.</a:t>
            </a:r>
          </a:p>
        </p:txBody>
      </p:sp>
    </p:spTree>
    <p:extLst>
      <p:ext uri="{BB962C8B-B14F-4D97-AF65-F5344CB8AC3E}">
        <p14:creationId xmlns:p14="http://schemas.microsoft.com/office/powerpoint/2010/main" val="120840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p 10 bài văn mẫu kể về kỳ nghỉ hè của em - Bài viết hay"/>
          <p:cNvSpPr>
            <a:spLocks noChangeAspect="1" noChangeArrowheads="1"/>
          </p:cNvSpPr>
          <p:nvPr/>
        </p:nvSpPr>
        <p:spPr bwMode="auto">
          <a:xfrm>
            <a:off x="87400" y="-108347"/>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173016" y="5953"/>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pic>
        <p:nvPicPr>
          <p:cNvPr id="13" name="Picture 12"/>
          <p:cNvPicPr/>
          <p:nvPr/>
        </p:nvPicPr>
        <p:blipFill rotWithShape="1">
          <a:blip r:embed="rId2"/>
          <a:srcRect l="58888" t="66390" r="31641" b="22746"/>
          <a:stretch/>
        </p:blipFill>
        <p:spPr bwMode="auto">
          <a:xfrm>
            <a:off x="4214810" y="2514600"/>
            <a:ext cx="4929190" cy="43434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0" y="2714620"/>
            <a:ext cx="4143372" cy="1781663"/>
          </a:xfrm>
          <a:prstGeom prst="rect">
            <a:avLst/>
          </a:prstGeom>
        </p:spPr>
        <p:txBody>
          <a:bodyPr wrap="square" lIns="57552" tIns="28776" rIns="57552" bIns="28776">
            <a:spAutoFit/>
          </a:bodyPr>
          <a:lstStyle/>
          <a:p>
            <a:pPr algn="just"/>
            <a:r>
              <a:rPr lang="vi-VN" sz="2800" b="1" dirty="0" smtClean="0">
                <a:solidFill>
                  <a:srgbClr val="008000"/>
                </a:solidFill>
                <a:latin typeface="Times New Roman" pitchFamily="18" charset="0"/>
                <a:cs typeface="Times New Roman" pitchFamily="18" charset="0"/>
              </a:rPr>
              <a:t>* Tranh 4: Mỗi </a:t>
            </a:r>
            <a:r>
              <a:rPr lang="vi-VN" sz="2800" b="1" dirty="0">
                <a:solidFill>
                  <a:srgbClr val="008000"/>
                </a:solidFill>
                <a:latin typeface="Times New Roman" pitchFamily="18" charset="0"/>
                <a:cs typeface="Times New Roman" pitchFamily="18" charset="0"/>
              </a:rPr>
              <a:t>sáng, Na dạo chơi trong vườn rồi chạy vào phòng để đem nắng cho bà.</a:t>
            </a:r>
            <a:endParaRPr lang="en-US" sz="2800" b="1" dirty="0">
              <a:solidFill>
                <a:srgbClr val="008000"/>
              </a:solidFill>
              <a:latin typeface="Times New Roman" pitchFamily="18" charset="0"/>
              <a:cs typeface="Times New Roman" pitchFamily="18" charset="0"/>
            </a:endParaRPr>
          </a:p>
        </p:txBody>
      </p:sp>
      <p:sp>
        <p:nvSpPr>
          <p:cNvPr id="15" name="TextBox 14"/>
          <p:cNvSpPr txBox="1"/>
          <p:nvPr/>
        </p:nvSpPr>
        <p:spPr>
          <a:xfrm>
            <a:off x="0" y="1357298"/>
            <a:ext cx="9144000" cy="523220"/>
          </a:xfrm>
          <a:prstGeom prst="rect">
            <a:avLst/>
          </a:prstGeom>
          <a:noFill/>
        </p:spPr>
        <p:txBody>
          <a:bodyPr wrap="square" rtlCol="0">
            <a:spAutoFit/>
          </a:bodyPr>
          <a:lstStyle/>
          <a:p>
            <a:r>
              <a:rPr lang="en-US" sz="2800" b="1" dirty="0" smtClean="0">
                <a:solidFill>
                  <a:srgbClr val="008000"/>
                </a:solidFill>
                <a:latin typeface="Times New Roman" pitchFamily="18" charset="0"/>
                <a:cs typeface="Times New Roman" pitchFamily="18" charset="0"/>
              </a:rPr>
              <a:t>IV. </a:t>
            </a:r>
            <a:r>
              <a:rPr lang="en-US" sz="2800" b="1" dirty="0" err="1" smtClean="0">
                <a:solidFill>
                  <a:srgbClr val="008000"/>
                </a:solidFill>
                <a:latin typeface="Times New Roman" pitchFamily="18" charset="0"/>
                <a:cs typeface="Times New Roman" pitchFamily="18" charset="0"/>
              </a:rPr>
              <a:t>Nói</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và</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nghe</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Kể</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chuyện</a:t>
            </a:r>
            <a:r>
              <a:rPr lang="en-US" sz="2800" b="1" dirty="0" smtClean="0">
                <a:solidFill>
                  <a:srgbClr val="008000"/>
                </a:solidFill>
                <a:latin typeface="Times New Roman" pitchFamily="18" charset="0"/>
                <a:cs typeface="Times New Roman" pitchFamily="18" charset="0"/>
              </a:rPr>
              <a:t> : Tia </a:t>
            </a:r>
            <a:r>
              <a:rPr lang="en-US" sz="2800" b="1" dirty="0" err="1" smtClean="0">
                <a:solidFill>
                  <a:srgbClr val="008000"/>
                </a:solidFill>
                <a:latin typeface="Times New Roman" pitchFamily="18" charset="0"/>
                <a:cs typeface="Times New Roman" pitchFamily="18" charset="0"/>
              </a:rPr>
              <a:t>nắng</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bé</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nhỏ</a:t>
            </a:r>
            <a:r>
              <a:rPr lang="en-US" sz="2800" b="1" dirty="0" smtClean="0">
                <a:solidFill>
                  <a:srgbClr val="008000"/>
                </a:solidFill>
                <a:latin typeface="Times New Roman" pitchFamily="18" charset="0"/>
                <a:cs typeface="Times New Roman" pitchFamily="18" charset="0"/>
              </a:rPr>
              <a:t>. </a:t>
            </a:r>
            <a:endParaRPr lang="vi-VN" sz="2800" b="1" dirty="0">
              <a:solidFill>
                <a:srgbClr val="008000"/>
              </a:solidFill>
              <a:latin typeface="Times New Roman" pitchFamily="18" charset="0"/>
              <a:cs typeface="Times New Roman" pitchFamily="18" charset="0"/>
            </a:endParaRPr>
          </a:p>
        </p:txBody>
      </p:sp>
      <p:sp>
        <p:nvSpPr>
          <p:cNvPr id="16" name="TextBox 15"/>
          <p:cNvSpPr txBox="1"/>
          <p:nvPr/>
        </p:nvSpPr>
        <p:spPr>
          <a:xfrm>
            <a:off x="0" y="3"/>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Thứ</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Hai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ngày</a:t>
            </a:r>
            <a:r>
              <a:rPr lang="en-US" sz="2800" b="1" dirty="0" smtClean="0">
                <a:solidFill>
                  <a:srgbClr val="0000CC"/>
                </a:solidFill>
                <a:latin typeface="Times New Roman" pitchFamily="18" charset="0"/>
                <a:cs typeface="Times New Roman" pitchFamily="18" charset="0"/>
              </a:rPr>
              <a:t> 20 </a:t>
            </a:r>
            <a:r>
              <a:rPr lang="en-US" sz="2800" b="1" dirty="0" err="1" smtClean="0">
                <a:solidFill>
                  <a:srgbClr val="0000CC"/>
                </a:solidFill>
                <a:latin typeface="Times New Roman" pitchFamily="18" charset="0"/>
                <a:cs typeface="Times New Roman" pitchFamily="18" charset="0"/>
              </a:rPr>
              <a:t>tháng</a:t>
            </a:r>
            <a:r>
              <a:rPr lang="en-US" sz="2800" b="1" dirty="0" smtClean="0">
                <a:solidFill>
                  <a:srgbClr val="0000CC"/>
                </a:solidFill>
                <a:latin typeface="Times New Roman" pitchFamily="18" charset="0"/>
                <a:cs typeface="Times New Roman" pitchFamily="18" charset="0"/>
              </a:rPr>
              <a:t> 11 </a:t>
            </a:r>
            <a:r>
              <a:rPr lang="en-US" sz="2800" b="1" dirty="0" err="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Tia </a:t>
            </a:r>
            <a:r>
              <a:rPr lang="en-US" sz="2800" b="1" dirty="0" err="1" smtClean="0">
                <a:solidFill>
                  <a:srgbClr val="FF0000"/>
                </a:solidFill>
                <a:latin typeface="Times New Roman" pitchFamily="18" charset="0"/>
                <a:cs typeface="Times New Roman" pitchFamily="18" charset="0"/>
              </a:rPr>
              <a:t>nắng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nhỏ</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19" name="Rectangle 18"/>
          <p:cNvSpPr/>
          <p:nvPr/>
        </p:nvSpPr>
        <p:spPr>
          <a:xfrm>
            <a:off x="0" y="2000240"/>
            <a:ext cx="7091565" cy="489001"/>
          </a:xfrm>
          <a:prstGeom prst="rect">
            <a:avLst/>
          </a:prstGeom>
        </p:spPr>
        <p:txBody>
          <a:bodyPr wrap="square" lIns="57552" tIns="28776" rIns="57552" bIns="28776">
            <a:spAutoFit/>
          </a:bodyPr>
          <a:lstStyle/>
          <a:p>
            <a:r>
              <a:rPr lang="en-US" sz="2800" b="1" dirty="0">
                <a:solidFill>
                  <a:srgbClr val="FF0000"/>
                </a:solidFill>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1. Nêu nội dung từng tranh</a:t>
            </a:r>
            <a:endParaRPr lang="en-US" sz="2800" dirty="0">
              <a:solidFill>
                <a:srgbClr val="0000CC"/>
              </a:solidFill>
            </a:endParaRPr>
          </a:p>
        </p:txBody>
      </p:sp>
    </p:spTree>
    <p:extLst>
      <p:ext uri="{BB962C8B-B14F-4D97-AF65-F5344CB8AC3E}">
        <p14:creationId xmlns:p14="http://schemas.microsoft.com/office/powerpoint/2010/main" val="36987763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683</Words>
  <Application>Microsoft Office PowerPoint</Application>
  <PresentationFormat>On-screen Show (4:3)</PresentationFormat>
  <Paragraphs>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PC</cp:lastModifiedBy>
  <cp:revision>8</cp:revision>
  <dcterms:created xsi:type="dcterms:W3CDTF">2023-11-19T15:48:18Z</dcterms:created>
  <dcterms:modified xsi:type="dcterms:W3CDTF">2025-01-09T09:30:43Z</dcterms:modified>
</cp:coreProperties>
</file>