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sldIdLst>
    <p:sldId id="256" r:id="rId5"/>
    <p:sldId id="259" r:id="rId6"/>
    <p:sldId id="269" r:id="rId7"/>
    <p:sldId id="266" r:id="rId8"/>
    <p:sldId id="270" r:id="rId9"/>
    <p:sldId id="271" r:id="rId10"/>
    <p:sldId id="272" r:id="rId11"/>
    <p:sldId id="273" r:id="rId12"/>
    <p:sldId id="275" r:id="rId13"/>
    <p:sldId id="276" r:id="rId14"/>
    <p:sldId id="291" r:id="rId15"/>
    <p:sldId id="278" r:id="rId16"/>
    <p:sldId id="279" r:id="rId17"/>
    <p:sldId id="280" r:id="rId18"/>
    <p:sldId id="281" r:id="rId19"/>
    <p:sldId id="282"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99CC"/>
    <a:srgbClr val="FFCCCC"/>
    <a:srgbClr val="FFCC99"/>
    <a:srgbClr val="FFFFFF"/>
    <a:srgbClr val="FFFF99"/>
    <a:srgbClr val="FFCC66"/>
    <a:srgbClr val="FFFF66"/>
    <a:srgbClr val="99FF66"/>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7/1/2025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7.xml"/><Relationship Id="rId6" Type="http://schemas.microsoft.com/office/2007/relationships/hdphoto" Target="../media/hdphoto15.wdp"/><Relationship Id="rId5" Type="http://schemas.openxmlformats.org/officeDocument/2006/relationships/image" Target="../media/image44.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7.xml"/><Relationship Id="rId6" Type="http://schemas.openxmlformats.org/officeDocument/2006/relationships/image" Target="../media/image48.png"/><Relationship Id="rId5" Type="http://schemas.microsoft.com/office/2007/relationships/hdphoto" Target="../media/hdphoto16.wd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17.wdp"/><Relationship Id="rId2" Type="http://schemas.openxmlformats.org/officeDocument/2006/relationships/image" Target="../media/image45.jpeg"/><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image" Target="../media/image45.jpeg"/><Relationship Id="rId1" Type="http://schemas.openxmlformats.org/officeDocument/2006/relationships/slideLayout" Target="../slideLayouts/slideLayout37.xml"/><Relationship Id="rId6" Type="http://schemas.openxmlformats.org/officeDocument/2006/relationships/image" Target="../media/image51.png"/><Relationship Id="rId5" Type="http://schemas.openxmlformats.org/officeDocument/2006/relationships/image" Target="../media/image48.png"/><Relationship Id="rId4" Type="http://schemas.microsoft.com/office/2007/relationships/hdphoto" Target="../media/hdphoto16.wdp"/><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18.wdp"/><Relationship Id="rId2" Type="http://schemas.openxmlformats.org/officeDocument/2006/relationships/image" Target="../media/image45.jpeg"/><Relationship Id="rId1" Type="http://schemas.openxmlformats.org/officeDocument/2006/relationships/slideLayout" Target="../slideLayouts/slideLayout37.xml"/><Relationship Id="rId6" Type="http://schemas.openxmlformats.org/officeDocument/2006/relationships/image" Target="../media/image54.png"/><Relationship Id="rId5" Type="http://schemas.openxmlformats.org/officeDocument/2006/relationships/image" Target="../media/image48.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37.xml"/><Relationship Id="rId5" Type="http://schemas.openxmlformats.org/officeDocument/2006/relationships/image" Target="../media/image48.png"/><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61.gif"/><Relationship Id="rId3" Type="http://schemas.openxmlformats.org/officeDocument/2006/relationships/slide" Target="slide5.xml"/><Relationship Id="rId7" Type="http://schemas.openxmlformats.org/officeDocument/2006/relationships/slide" Target="slide6.xml"/><Relationship Id="rId12" Type="http://schemas.openxmlformats.org/officeDocument/2006/relationships/image" Target="../media/image60.gif"/><Relationship Id="rId2" Type="http://schemas.openxmlformats.org/officeDocument/2006/relationships/image" Target="../media/image55.png"/><Relationship Id="rId1" Type="http://schemas.openxmlformats.org/officeDocument/2006/relationships/slideLayout" Target="../slideLayouts/slideLayout42.xml"/><Relationship Id="rId6" Type="http://schemas.openxmlformats.org/officeDocument/2006/relationships/image" Target="../media/image57.gif"/><Relationship Id="rId11" Type="http://schemas.openxmlformats.org/officeDocument/2006/relationships/slide" Target="slide9.xml"/><Relationship Id="rId5" Type="http://schemas.openxmlformats.org/officeDocument/2006/relationships/slide" Target="slide7.xml"/><Relationship Id="rId10" Type="http://schemas.openxmlformats.org/officeDocument/2006/relationships/image" Target="../media/image59.gif"/><Relationship Id="rId4" Type="http://schemas.openxmlformats.org/officeDocument/2006/relationships/image" Target="../media/image56.gif"/><Relationship Id="rId9" Type="http://schemas.openxmlformats.org/officeDocument/2006/relationships/slide" Target="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9.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31.png"/><Relationship Id="rId12" Type="http://schemas.microsoft.com/office/2007/relationships/hdphoto" Target="../media/hdphoto9.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4.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3.xml"/><Relationship Id="rId6" Type="http://schemas.openxmlformats.org/officeDocument/2006/relationships/image" Target="../media/image21.png"/><Relationship Id="rId5" Type="http://schemas.microsoft.com/office/2007/relationships/hdphoto" Target="../media/hdphoto12.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1910;p31">
            <a:extLst>
              <a:ext uri="{FF2B5EF4-FFF2-40B4-BE49-F238E27FC236}">
                <a16:creationId xmlns:a16="http://schemas.microsoft.com/office/drawing/2014/main" id="{B4486D36-6C53-75D6-BF08-C59D05FCF23A}"/>
              </a:ext>
            </a:extLst>
          </p:cNvPr>
          <p:cNvSpPr txBox="1">
            <a:spLocks/>
          </p:cNvSpPr>
          <p:nvPr/>
        </p:nvSpPr>
        <p:spPr>
          <a:xfrm>
            <a:off x="3192331" y="2486541"/>
            <a:ext cx="6096000" cy="1960246"/>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800" b="1" kern="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KHI</a:t>
            </a:r>
            <a:r>
              <a:rPr lang="en-US" sz="8800" b="1" kern="0" dirty="0" smtClean="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Nunito Black" pitchFamily="2" charset="0"/>
              </a:rPr>
              <a:t> </a:t>
            </a:r>
            <a:r>
              <a:rPr lang="en-US" sz="8800" b="1" kern="0" dirty="0" smtClean="0">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Nunito Black" pitchFamily="2" charset="0"/>
              </a:rPr>
              <a:t>CẢ</a:t>
            </a:r>
            <a:r>
              <a:rPr lang="en-US" sz="8800" b="1" kern="0" dirty="0" smtClean="0">
                <a:ln w="9525">
                  <a:solidFill>
                    <a:schemeClr val="bg1"/>
                  </a:solidFill>
                  <a:prstDash val="solid"/>
                </a:ln>
                <a:effectLst>
                  <a:outerShdw blurRad="12700" dist="38100" dir="2700000" algn="tl" rotWithShape="0">
                    <a:schemeClr val="accent5">
                      <a:lumMod val="60000"/>
                      <a:lumOff val="40000"/>
                    </a:schemeClr>
                  </a:outerShdw>
                </a:effectLst>
                <a:latin typeface="Nunito Black" pitchFamily="2" charset="0"/>
              </a:rPr>
              <a:t> </a:t>
            </a:r>
            <a:r>
              <a:rPr lang="en-US" sz="8800" b="1" kern="0" dirty="0"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Nunito Black" pitchFamily="2" charset="0"/>
              </a:rPr>
              <a:t>NHÀ</a:t>
            </a:r>
            <a:r>
              <a:rPr lang="en-US" sz="8800" b="1" kern="0" dirty="0" smtClean="0">
                <a:ln w="9525">
                  <a:solidFill>
                    <a:schemeClr val="bg1"/>
                  </a:solidFill>
                  <a:prstDash val="solid"/>
                </a:ln>
                <a:effectLst>
                  <a:outerShdw blurRad="12700" dist="38100" dir="2700000" algn="tl" rotWithShape="0">
                    <a:schemeClr val="accent5">
                      <a:lumMod val="60000"/>
                      <a:lumOff val="40000"/>
                    </a:schemeClr>
                  </a:outerShdw>
                </a:effectLst>
                <a:latin typeface="Nunito Black" pitchFamily="2" charset="0"/>
              </a:rPr>
              <a:t> </a:t>
            </a:r>
            <a:r>
              <a:rPr lang="en-US" sz="8800" b="1" kern="0" dirty="0" smtClean="0">
                <a:ln w="9525">
                  <a:solidFill>
                    <a:schemeClr val="bg1"/>
                  </a:solidFill>
                  <a:prstDash val="solid"/>
                </a:ln>
                <a:solidFill>
                  <a:srgbClr val="FF3399"/>
                </a:solidFill>
                <a:effectLst>
                  <a:outerShdw blurRad="12700" dist="38100" dir="2700000" algn="tl" rotWithShape="0">
                    <a:schemeClr val="accent5">
                      <a:lumMod val="60000"/>
                      <a:lumOff val="40000"/>
                    </a:schemeClr>
                  </a:outerShdw>
                </a:effectLst>
                <a:latin typeface="Nunito Black" pitchFamily="2" charset="0"/>
              </a:rPr>
              <a:t>BÉ</a:t>
            </a:r>
            <a:r>
              <a:rPr lang="en-US" sz="8800" b="1" kern="0" dirty="0" smtClean="0">
                <a:ln w="9525">
                  <a:solidFill>
                    <a:schemeClr val="bg1"/>
                  </a:solidFill>
                  <a:prstDash val="solid"/>
                </a:ln>
                <a:effectLst>
                  <a:outerShdw blurRad="12700" dist="38100" dir="2700000" algn="tl" rotWithShape="0">
                    <a:schemeClr val="accent5">
                      <a:lumMod val="60000"/>
                      <a:lumOff val="40000"/>
                    </a:schemeClr>
                  </a:outerShdw>
                </a:effectLst>
                <a:latin typeface="Nunito Black" pitchFamily="2" charset="0"/>
              </a:rPr>
              <a:t> </a:t>
            </a:r>
            <a:r>
              <a:rPr lang="en-US" sz="8800" b="1" kern="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Nunito Black" pitchFamily="2" charset="0"/>
              </a:rPr>
              <a:t>TÍ</a:t>
            </a:r>
            <a:endParaRPr lang="en-US" sz="8800" b="1" kern="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Nunito Black" pitchFamily="2" charset="0"/>
            </a:endParaRPr>
          </a:p>
        </p:txBody>
      </p:sp>
      <p:sp>
        <p:nvSpPr>
          <p:cNvPr id="12" name="TextBox 11"/>
          <p:cNvSpPr txBox="1"/>
          <p:nvPr/>
        </p:nvSpPr>
        <p:spPr>
          <a:xfrm>
            <a:off x="2568310" y="337265"/>
            <a:ext cx="6853158" cy="1446550"/>
          </a:xfrm>
          <a:prstGeom prst="rect">
            <a:avLst/>
          </a:prstGeom>
          <a:noFill/>
        </p:spPr>
        <p:txBody>
          <a:bodyPr wrap="none" rtlCol="0">
            <a:spAutoFit/>
          </a:bodyPr>
          <a:lstStyle/>
          <a:p>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Thứ</a:t>
            </a:r>
            <a:r>
              <a:rPr lang="en-US" sz="4400" b="1"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 ... </a:t>
            </a: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ngày</a:t>
            </a:r>
            <a:r>
              <a:rPr lang="en-US" sz="4400" b="1"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 .... </a:t>
            </a: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tháng</a:t>
            </a:r>
            <a:r>
              <a:rPr lang="en-US" sz="4400" b="1"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 ... </a:t>
            </a: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năm</a:t>
            </a:r>
            <a:r>
              <a:rPr lang="en-US" sz="4400" b="1"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 2022</a:t>
            </a:r>
          </a:p>
          <a:p>
            <a:pPr algn="ct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Tiếng</a:t>
            </a:r>
            <a:r>
              <a:rPr lang="en-US" sz="4400" b="1"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 </a:t>
            </a: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Việt</a:t>
            </a:r>
            <a:endParaRPr lang="en-US" sz="4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endParaRPr>
          </a:p>
        </p:txBody>
      </p:sp>
      <p:sp>
        <p:nvSpPr>
          <p:cNvPr id="13" name="TextBox 12">
            <a:extLst>
              <a:ext uri="{FF2B5EF4-FFF2-40B4-BE49-F238E27FC236}">
                <a16:creationId xmlns:a16="http://schemas.microsoft.com/office/drawing/2014/main" id="{56766A65-AB59-44B3-F82A-2DEA307661EB}"/>
              </a:ext>
            </a:extLst>
          </p:cNvPr>
          <p:cNvSpPr txBox="1"/>
          <p:nvPr/>
        </p:nvSpPr>
        <p:spPr>
          <a:xfrm>
            <a:off x="-195270" y="2543334"/>
            <a:ext cx="3192331"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19</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10" b="100000" l="0" r="99823">
                        <a14:foregroundMark x1="33156" y1="9015" x2="33156" y2="9015"/>
                        <a14:foregroundMark x1="61879" y1="14675" x2="61879" y2="14675"/>
                        <a14:foregroundMark x1="67199" y1="89727" x2="67199" y2="89727"/>
                        <a14:foregroundMark x1="64184" y1="89308" x2="64184" y2="89308"/>
                        <a14:foregroundMark x1="19858" y1="30189" x2="19858" y2="30189"/>
                        <a14:foregroundMark x1="10106" y1="14885" x2="10106" y2="14885"/>
                        <a14:foregroundMark x1="84574" y1="85744" x2="84574" y2="85744"/>
                        <a14:foregroundMark x1="85461" y1="80503" x2="85461" y2="80503"/>
                        <a14:foregroundMark x1="34397" y1="9015" x2="34397" y2="9015"/>
                        <a14:backgroundMark x1="10993" y1="18449" x2="10993" y2="18449"/>
                        <a14:backgroundMark x1="28369" y1="20755" x2="28369" y2="20755"/>
                        <a14:backgroundMark x1="13298" y1="23690" x2="13298" y2="23690"/>
                        <a14:backgroundMark x1="22340" y1="24319" x2="22340" y2="24319"/>
                        <a14:backgroundMark x1="24645" y1="20126" x2="24645" y2="20126"/>
                        <a14:backgroundMark x1="20567" y1="24109" x2="20567" y2="24109"/>
                        <a14:backgroundMark x1="10993" y1="20335" x2="10993" y2="20335"/>
                        <a14:backgroundMark x1="14894" y1="23480" x2="14894" y2="23480"/>
                        <a14:backgroundMark x1="57092" y1="30608" x2="57092" y2="30608"/>
                        <a14:backgroundMark x1="33865" y1="22222" x2="33865" y2="22222"/>
                        <a14:backgroundMark x1="54255" y1="79874" x2="54255" y2="79874"/>
                        <a14:backgroundMark x1="54965" y1="78826" x2="54965" y2="78826"/>
                        <a14:backgroundMark x1="88298" y1="83019" x2="88298" y2="83019"/>
                        <a14:backgroundMark x1="88298" y1="81761" x2="88298" y2="81761"/>
                        <a14:backgroundMark x1="77482" y1="63522" x2="77482" y2="63522"/>
                        <a14:backgroundMark x1="77837" y1="64361" x2="77837" y2="64361"/>
                        <a14:backgroundMark x1="78014" y1="66247" x2="78014" y2="66247"/>
                        <a14:backgroundMark x1="31383" y1="10901" x2="31383" y2="10901"/>
                        <a14:backgroundMark x1="36170" y1="5241" x2="36170" y2="5241"/>
                        <a14:backgroundMark x1="31560" y1="14885" x2="31560" y2="14885"/>
                        <a14:backgroundMark x1="50887" y1="18239" x2="50887" y2="18239"/>
                        <a14:backgroundMark x1="33333" y1="20335" x2="33333" y2="20335"/>
                      </a14:backgroundRemoval>
                    </a14:imgEffect>
                  </a14:imgLayer>
                </a14:imgProps>
              </a:ext>
            </a:extLst>
          </a:blip>
          <a:stretch>
            <a:fillRect/>
          </a:stretch>
        </p:blipFill>
        <p:spPr>
          <a:xfrm>
            <a:off x="3657758" y="3004999"/>
            <a:ext cx="4674261" cy="3953231"/>
          </a:xfrm>
          <a:prstGeom prst="rect">
            <a:avLst/>
          </a:prstGeom>
        </p:spPr>
      </p:pic>
      <p:pic>
        <p:nvPicPr>
          <p:cNvPr id="8" name="Picture 7"/>
          <p:cNvPicPr>
            <a:picLocks noChangeAspect="1"/>
          </p:cNvPicPr>
          <p:nvPr/>
        </p:nvPicPr>
        <p:blipFill>
          <a:blip r:embed="rId7"/>
          <a:stretch>
            <a:fillRect/>
          </a:stretch>
        </p:blipFill>
        <p:spPr>
          <a:xfrm>
            <a:off x="0" y="4813042"/>
            <a:ext cx="2037706" cy="2044958"/>
          </a:xfrm>
          <a:prstGeom prst="rect">
            <a:avLst/>
          </a:prstGeom>
        </p:spPr>
      </p:pic>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Nunito Black" pitchFamily="2"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Nunito Black" pitchFamily="2"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Nunito Black" pitchFamily="2"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Nunito Black" pitchFamily="2"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unito Black" pitchFamily="2"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Nunito Black" pitchFamily="2"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Khi bà còn bé tí</a:t>
            </a:r>
          </a:p>
          <a:p>
            <a:pPr lvl="0" algn="just"/>
            <a:r>
              <a:rPr lang="vi-VN" sz="28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800" b="1" dirty="0">
                <a:solidFill>
                  <a:srgbClr val="002060"/>
                </a:solidFill>
                <a:latin typeface="Cambria" panose="02040503050406030204" pitchFamily="18" charset="0"/>
                <a:ea typeface="Cambria" panose="02040503050406030204" pitchFamily="18" charset="0"/>
              </a:rPr>
              <a:t>Dáng đi có hơi còng</a:t>
            </a:r>
          </a:p>
          <a:p>
            <a:pPr lvl="0" algn="just"/>
            <a:r>
              <a:rPr lang="vi-VN" sz="2800" b="1" dirty="0">
                <a:solidFill>
                  <a:srgbClr val="002060"/>
                </a:solidFill>
                <a:latin typeface="Cambria" panose="02040503050406030204" pitchFamily="18" charset="0"/>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Cambria" panose="02040503050406030204" pitchFamily="18" charset="0"/>
                <a:ea typeface="Cambria" panose="02040503050406030204" pitchFamily="18" charset="0"/>
              </a:rPr>
              <a:t>Khi ông còn bé tí</a:t>
            </a:r>
          </a:p>
          <a:p>
            <a:r>
              <a:rPr lang="vi-VN" sz="2800" b="1" dirty="0">
                <a:solidFill>
                  <a:srgbClr val="002060"/>
                </a:solidFill>
                <a:latin typeface="Cambria" panose="02040503050406030204" pitchFamily="18" charset="0"/>
                <a:ea typeface="Cambria" panose="02040503050406030204" pitchFamily="18" charset="0"/>
              </a:rPr>
              <a:t>Có nghiêm như bây giờ,</a:t>
            </a:r>
          </a:p>
          <a:p>
            <a:r>
              <a:rPr lang="vi-VN" sz="2800" b="1" dirty="0">
                <a:solidFill>
                  <a:srgbClr val="002060"/>
                </a:solidFill>
                <a:latin typeface="Cambria" panose="02040503050406030204" pitchFamily="18" charset="0"/>
                <a:ea typeface="Cambria" panose="02040503050406030204" pitchFamily="18" charset="0"/>
              </a:rPr>
              <a:t>Có chau mặt chơi cờ</a:t>
            </a:r>
          </a:p>
          <a:p>
            <a:r>
              <a:rPr lang="vi-VN" sz="2800" b="1" dirty="0">
                <a:solidFill>
                  <a:srgbClr val="002060"/>
                </a:solidFill>
                <a:latin typeface="Cambria" panose="02040503050406030204" pitchFamily="18" charset="0"/>
                <a:ea typeface="Cambria" panose="02040503050406030204" pitchFamily="18" charset="0"/>
              </a:rPr>
              <a:t>Có uống trà buổi sáng?</a:t>
            </a:r>
          </a:p>
        </p:txBody>
      </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tô</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say </a:t>
            </a:r>
            <a:r>
              <a:rPr lang="en-US" sz="2800" b="1" dirty="0" err="1">
                <a:solidFill>
                  <a:srgbClr val="002060"/>
                </a:solidFill>
                <a:latin typeface="Cambria" panose="02040503050406030204" pitchFamily="18" charset="0"/>
                <a:ea typeface="Cambria" panose="02040503050406030204" pitchFamily="18" charset="0"/>
              </a:rPr>
              <a:t>mê</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đồ</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hay </a:t>
            </a:r>
            <a:r>
              <a:rPr lang="en-US" sz="2800" b="1" dirty="0" err="1">
                <a:solidFill>
                  <a:srgbClr val="002060"/>
                </a:solidFill>
                <a:latin typeface="Cambria" panose="02040503050406030204" pitchFamily="18" charset="0"/>
                <a:ea typeface="Cambria" panose="02040503050406030204" pitchFamily="18" charset="0"/>
              </a:rPr>
              <a:t>xem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đá</a:t>
            </a:r>
            <a:r>
              <a:rPr lang="en-US" sz="2800" b="1" dirty="0">
                <a:solidFill>
                  <a:srgbClr val="002060"/>
                </a:solidFill>
                <a:latin typeface="Cambria" panose="02040503050406030204" pitchFamily="18" charset="0"/>
                <a:ea typeface="Cambria" panose="020405030504060302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ngồi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khuya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ôm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sách</a:t>
            </a:r>
            <a:r>
              <a:rPr lang="en-US" sz="2800" b="1" dirty="0">
                <a:solidFill>
                  <a:srgbClr val="002060"/>
                </a:solidFill>
                <a:latin typeface="Cambria" panose="02040503050406030204" pitchFamily="18" charset="0"/>
                <a:ea typeface="Cambria" panose="020405030504060302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Cambria" panose="02040503050406030204" pitchFamily="18" charset="0"/>
                <a:ea typeface="Cambria" panose="02040503050406030204" pitchFamily="18" charset="0"/>
              </a:rPr>
              <a:t>Khi c</a:t>
            </a:r>
            <a:r>
              <a:rPr lang="en-US" sz="2800" b="1" dirty="0">
                <a:solidFill>
                  <a:srgbClr val="002060"/>
                </a:solidFill>
                <a:latin typeface="Cambria" panose="02040503050406030204" pitchFamily="18" charset="0"/>
                <a:ea typeface="Cambria" panose="02040503050406030204" pitchFamily="18" charset="0"/>
              </a:rPr>
              <a:t>o</a:t>
            </a:r>
            <a:r>
              <a:rPr lang="vi-VN" sz="2800" b="1" dirty="0">
                <a:solidFill>
                  <a:srgbClr val="002060"/>
                </a:solidFill>
                <a:latin typeface="Cambria" panose="02040503050406030204" pitchFamily="18" charset="0"/>
                <a:ea typeface="Cambria" panose="02040503050406030204" pitchFamily="18" charset="0"/>
              </a:rPr>
              <a:t>n còn bé tí</a:t>
            </a:r>
          </a:p>
          <a:p>
            <a:pPr fontAlgn="t"/>
            <a:r>
              <a:rPr lang="vi-VN" sz="2800" b="1" dirty="0">
                <a:solidFill>
                  <a:srgbClr val="002060"/>
                </a:solidFill>
                <a:latin typeface="Cambria" panose="02040503050406030204" pitchFamily="18" charset="0"/>
                <a:ea typeface="Cambria" panose="02040503050406030204" pitchFamily="18" charset="0"/>
              </a:rPr>
              <a:t>Chẳng đọc sách, chơi cờ</a:t>
            </a:r>
          </a:p>
          <a:p>
            <a:pPr fontAlgn="t"/>
            <a:r>
              <a:rPr lang="vi-VN" sz="2800" b="1" dirty="0">
                <a:solidFill>
                  <a:srgbClr val="002060"/>
                </a:solidFill>
                <a:latin typeface="Cambria" panose="02040503050406030204" pitchFamily="18" charset="0"/>
                <a:ea typeface="Cambria" panose="02040503050406030204" pitchFamily="18" charset="0"/>
              </a:rPr>
              <a:t>Chẳng dọn dẹp, chữa đồ</a:t>
            </a:r>
          </a:p>
          <a:p>
            <a:pPr fontAlgn="t"/>
            <a:r>
              <a:rPr lang="vi-VN" sz="2800" b="1" dirty="0">
                <a:solidFill>
                  <a:srgbClr val="002060"/>
                </a:solidFill>
                <a:latin typeface="Cambria" panose="02040503050406030204" pitchFamily="18" charset="0"/>
                <a:ea typeface="Cambria" panose="02040503050406030204" pitchFamily="18" charset="0"/>
              </a:rPr>
              <a:t>Cả ngày con đùa nghịch.</a:t>
            </a:r>
            <a:endParaRPr lang="vi-VN" sz="2400" b="1"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11141734" y="114278"/>
            <a:ext cx="920576" cy="835224"/>
          </a:xfrm>
          <a:prstGeom prst="rect">
            <a:avLst/>
          </a:prstGeom>
        </p:spPr>
      </p:pic>
    </p:spTree>
    <p:extLst>
      <p:ext uri="{BB962C8B-B14F-4D97-AF65-F5344CB8AC3E}">
        <p14:creationId xmlns:p14="http://schemas.microsoft.com/office/powerpoint/2010/main" val="4202840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914920" y="209551"/>
            <a:ext cx="7542523" cy="619632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5946504" y="2038142"/>
            <a:ext cx="3713545" cy="2800767"/>
          </a:xfrm>
          <a:prstGeom prst="rect">
            <a:avLst/>
          </a:prstGeom>
          <a:noFill/>
        </p:spPr>
        <p:txBody>
          <a:bodyPr wrap="square" rtlCol="0">
            <a:spAutoFit/>
          </a:bodyPr>
          <a:lstStyle/>
          <a:p>
            <a:pPr algn="ctr"/>
            <a:r>
              <a:rPr lang="en-US" sz="8800" b="1" dirty="0" err="1" smtClean="0">
                <a:solidFill>
                  <a:srgbClr val="C00000"/>
                </a:solidFill>
                <a:latin typeface="Great Vibes" pitchFamily="2" charset="0"/>
              </a:rPr>
              <a:t>Nói</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và</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nghe</a:t>
            </a:r>
            <a:endParaRPr lang="en-US" sz="8800" b="1" dirty="0">
              <a:solidFill>
                <a:srgbClr val="C00000"/>
              </a:solidFill>
              <a:latin typeface="Great Vibes" pitchFamily="2" charset="0"/>
            </a:endParaRPr>
          </a:p>
        </p:txBody>
      </p:sp>
    </p:spTree>
    <p:extLst>
      <p:ext uri="{BB962C8B-B14F-4D97-AF65-F5344CB8AC3E}">
        <p14:creationId xmlns:p14="http://schemas.microsoft.com/office/powerpoint/2010/main" val="3886981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NHỮNG</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NGƯỜI</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50"/>
                </a:solidFill>
                <a:latin typeface="Nunito Black" pitchFamily="2" charset="0"/>
              </a:rPr>
              <a:t>YÊU </a:t>
            </a:r>
            <a:r>
              <a:rPr lang="en-US" b="1" dirty="0" smtClean="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756372" y="9764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vi-VN" sz="2800" dirty="0">
                <a:solidFill>
                  <a:srgbClr val="000000"/>
                </a:solidFill>
                <a:latin typeface="Nunito Black" pitchFamily="2" charset="0"/>
              </a:rPr>
              <a:t>Đóng vai, hỏi – đáp về công việc yêu thích của những người thân trong gia </a:t>
            </a:r>
            <a:r>
              <a:rPr lang="en-US" sz="2800" dirty="0" err="1">
                <a:solidFill>
                  <a:srgbClr val="000000"/>
                </a:solidFill>
                <a:latin typeface="Nunito Black" pitchFamily="2" charset="0"/>
              </a:rPr>
              <a:t>đình</a:t>
            </a:r>
            <a:r>
              <a:rPr lang="en-US" sz="2800" dirty="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10" name="Picture 9"/>
          <p:cNvPicPr>
            <a:picLocks noChangeAspect="1"/>
          </p:cNvPicPr>
          <p:nvPr/>
        </p:nvPicPr>
        <p:blipFill>
          <a:blip r:embed="rId3"/>
          <a:stretch>
            <a:fillRect/>
          </a:stretch>
        </p:blipFill>
        <p:spPr>
          <a:xfrm>
            <a:off x="2097415" y="1967176"/>
            <a:ext cx="7438277" cy="457363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6"/>
          <a:stretch>
            <a:fillRect/>
          </a:stretch>
        </p:blipFill>
        <p:spPr>
          <a:xfrm>
            <a:off x="11271424" y="53812"/>
            <a:ext cx="920576" cy="835224"/>
          </a:xfrm>
          <a:prstGeom prst="rect">
            <a:avLst/>
          </a:prstGeom>
        </p:spPr>
      </p:pic>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NHỮNG</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NGƯỜI</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50"/>
                </a:solidFill>
                <a:latin typeface="Nunito Black" pitchFamily="2" charset="0"/>
              </a:rPr>
              <a:t>YÊU </a:t>
            </a:r>
            <a:r>
              <a:rPr lang="en-US" b="1" dirty="0" smtClean="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756372" y="9764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vi-VN" sz="2800" dirty="0">
                <a:solidFill>
                  <a:srgbClr val="000000"/>
                </a:solidFill>
                <a:latin typeface="Nunito Black" pitchFamily="2" charset="0"/>
              </a:rPr>
              <a:t>Đóng vai, hỏi – đáp về công việc yêu thích của những người thân trong gia </a:t>
            </a:r>
            <a:r>
              <a:rPr lang="en-US" sz="2800" dirty="0" err="1">
                <a:solidFill>
                  <a:srgbClr val="000000"/>
                </a:solidFill>
                <a:latin typeface="Nunito Black" pitchFamily="2" charset="0"/>
              </a:rPr>
              <a:t>đình</a:t>
            </a:r>
            <a:r>
              <a:rPr lang="en-US" sz="2800" dirty="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43" b="100000" l="0" r="98171">
                        <a14:foregroundMark x1="7317" y1="3537" x2="29675" y2="9968"/>
                        <a14:foregroundMark x1="2642" y1="5788" x2="2642" y2="5788"/>
                        <a14:foregroundMark x1="2642" y1="3537" x2="2642" y2="3537"/>
                        <a14:foregroundMark x1="2642" y1="3537" x2="2642" y2="3537"/>
                        <a14:foregroundMark x1="4268" y1="5466" x2="12398" y2="99035"/>
                        <a14:foregroundMark x1="2033" y1="74598" x2="8537" y2="99678"/>
                        <a14:foregroundMark x1="12805" y1="81672" x2="29065" y2="97428"/>
                        <a14:foregroundMark x1="71951" y1="93248" x2="78455" y2="99035"/>
                        <a14:foregroundMark x1="93699" y1="8360" x2="93902" y2="97749"/>
                        <a14:foregroundMark x1="93293" y1="4502" x2="93293" y2="4502"/>
                        <a14:foregroundMark x1="15854" y1="91318" x2="15854" y2="91318"/>
                        <a14:foregroundMark x1="96545" y1="5788" x2="96545" y2="5788"/>
                        <a14:foregroundMark x1="96545" y1="18006" x2="96545" y2="18006"/>
                        <a14:foregroundMark x1="96545" y1="25402" x2="96545" y2="25402"/>
                        <a14:foregroundMark x1="96545" y1="32797" x2="96545" y2="32797"/>
                        <a14:foregroundMark x1="96545" y1="19293" x2="96748" y2="62701"/>
                        <a14:foregroundMark x1="94106" y1="97106" x2="97967" y2="98071"/>
                        <a14:foregroundMark x1="95732" y1="66559" x2="96138" y2="73312"/>
                        <a14:foregroundMark x1="22967" y1="83601" x2="27033" y2="87781"/>
                        <a14:backgroundMark x1="95732" y1="74920" x2="95732" y2="74920"/>
                        <a14:backgroundMark x1="99187" y1="57878" x2="99187" y2="57878"/>
                        <a14:backgroundMark x1="99797" y1="9968" x2="99797" y2="9968"/>
                        <a14:backgroundMark x1="99593" y1="8360" x2="99593" y2="8360"/>
                        <a14:backgroundMark x1="99187" y1="4180" x2="99187" y2="4180"/>
                        <a14:backgroundMark x1="99593" y1="36656" x2="99593" y2="36656"/>
                      </a14:backgroundRemoval>
                    </a14:imgEffect>
                  </a14:imgLayer>
                </a14:imgProps>
              </a:ext>
            </a:extLst>
          </a:blip>
          <a:stretch>
            <a:fillRect/>
          </a:stretch>
        </p:blipFill>
        <p:spPr>
          <a:xfrm>
            <a:off x="207020" y="2519887"/>
            <a:ext cx="3749365" cy="2370025"/>
          </a:xfrm>
          <a:prstGeom prst="rect">
            <a:avLst/>
          </a:prstGeom>
        </p:spPr>
      </p:pic>
      <p:grpSp>
        <p:nvGrpSpPr>
          <p:cNvPr id="14" name="Group 13"/>
          <p:cNvGrpSpPr/>
          <p:nvPr/>
        </p:nvGrpSpPr>
        <p:grpSpPr>
          <a:xfrm>
            <a:off x="4258325" y="1526998"/>
            <a:ext cx="8648740" cy="4355801"/>
            <a:chOff x="4258325" y="1526998"/>
            <a:chExt cx="8648740" cy="4355801"/>
          </a:xfrm>
        </p:grpSpPr>
        <p:pic>
          <p:nvPicPr>
            <p:cNvPr id="7" name="Picture 6"/>
            <p:cNvPicPr>
              <a:picLocks noChangeAspect="1"/>
            </p:cNvPicPr>
            <p:nvPr/>
          </p:nvPicPr>
          <p:blipFill>
            <a:blip r:embed="rId8"/>
            <a:stretch>
              <a:fillRect/>
            </a:stretch>
          </p:blipFill>
          <p:spPr>
            <a:xfrm>
              <a:off x="4258325" y="1526998"/>
              <a:ext cx="8648740" cy="4355801"/>
            </a:xfrm>
            <a:prstGeom prst="rect">
              <a:avLst/>
            </a:prstGeom>
          </p:spPr>
        </p:pic>
        <p:sp>
          <p:nvSpPr>
            <p:cNvPr id="3" name="Rectangle 2"/>
            <p:cNvSpPr/>
            <p:nvPr/>
          </p:nvSpPr>
          <p:spPr>
            <a:xfrm>
              <a:off x="5500972" y="2999421"/>
              <a:ext cx="6163447" cy="1384995"/>
            </a:xfrm>
            <a:prstGeom prst="rect">
              <a:avLst/>
            </a:prstGeom>
          </p:spPr>
          <p:txBody>
            <a:bodyPr wrap="square">
              <a:spAutoFit/>
            </a:bodyPr>
            <a:lstStyle/>
            <a:p>
              <a:pPr algn="just"/>
              <a:r>
                <a:rPr lang="vi-VN" sz="2800" b="1" dirty="0" smtClean="0">
                  <a:solidFill>
                    <a:srgbClr val="C00000"/>
                  </a:solidFill>
                  <a:latin typeface="Cambria" panose="02040503050406030204" pitchFamily="18" charset="0"/>
                  <a:ea typeface="Cambria" panose="02040503050406030204" pitchFamily="18" charset="0"/>
                </a:rPr>
                <a:t>- </a:t>
              </a:r>
              <a:r>
                <a:rPr lang="vi-VN" sz="2800" b="1" dirty="0">
                  <a:solidFill>
                    <a:srgbClr val="C00000"/>
                  </a:solidFill>
                  <a:latin typeface="Cambria" panose="02040503050406030204" pitchFamily="18" charset="0"/>
                  <a:ea typeface="Cambria" panose="02040503050406030204" pitchFamily="18" charset="0"/>
                </a:rPr>
                <a:t>Hằng ngày, bà của bạn thích làm gì?</a:t>
              </a:r>
            </a:p>
            <a:p>
              <a:pPr algn="just"/>
              <a:r>
                <a:rPr lang="vi-VN" sz="2800" b="1" dirty="0">
                  <a:solidFill>
                    <a:srgbClr val="0070C0"/>
                  </a:solidFill>
                  <a:latin typeface="Cambria" panose="02040503050406030204" pitchFamily="18" charset="0"/>
                  <a:ea typeface="Cambria" panose="02040503050406030204" pitchFamily="18" charset="0"/>
                </a:rPr>
                <a:t>- Bà tớ rất thích đọc báo. Bà thường đọc báo </a:t>
              </a:r>
              <a:r>
                <a:rPr lang="vi-VN" sz="2800" b="1" i="1" dirty="0">
                  <a:solidFill>
                    <a:srgbClr val="0070C0"/>
                  </a:solidFill>
                  <a:latin typeface="Cambria" panose="02040503050406030204" pitchFamily="18" charset="0"/>
                  <a:ea typeface="Cambria" panose="02040503050406030204" pitchFamily="18" charset="0"/>
                </a:rPr>
                <a:t>Sức khoẻ và Đời sống.</a:t>
              </a:r>
              <a:endParaRPr lang="vi-VN" sz="2800" b="1" i="0" dirty="0">
                <a:solidFill>
                  <a:srgbClr val="0070C0"/>
                </a:solidFill>
                <a:effectLst/>
                <a:latin typeface="Cambria" panose="02040503050406030204" pitchFamily="18" charset="0"/>
                <a:ea typeface="Cambria" panose="02040503050406030204" pitchFamily="18" charset="0"/>
              </a:endParaRPr>
            </a:p>
          </p:txBody>
        </p:sp>
      </p:grpSp>
      <p:sp>
        <p:nvSpPr>
          <p:cNvPr id="13" name="Right Arrow 12"/>
          <p:cNvSpPr/>
          <p:nvPr/>
        </p:nvSpPr>
        <p:spPr>
          <a:xfrm>
            <a:off x="3843585" y="3175270"/>
            <a:ext cx="1356192" cy="1059256"/>
          </a:xfrm>
          <a:prstGeom prst="rightArrow">
            <a:avLst/>
          </a:prstGeom>
          <a:solidFill>
            <a:schemeClr val="accent1">
              <a:lumMod val="40000"/>
              <a:lumOff val="60000"/>
            </a:schemeClr>
          </a:solidFill>
          <a:ln>
            <a:solidFill>
              <a:srgbClr val="0070C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Cambria" panose="02040503050406030204" pitchFamily="18" charset="0"/>
                <a:ea typeface="Cambria" panose="02040503050406030204" pitchFamily="18" charset="0"/>
              </a:rPr>
              <a:t>Mẫu</a:t>
            </a:r>
            <a:endParaRPr lang="en-US" sz="2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52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3023858" y="1976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NHỮNG</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NGƯỜI</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50"/>
                </a:solidFill>
                <a:latin typeface="Nunito Black" pitchFamily="2" charset="0"/>
              </a:rPr>
              <a:t>YÊU </a:t>
            </a:r>
            <a:r>
              <a:rPr lang="en-US" b="1" dirty="0" smtClean="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911794" y="9793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vi-VN" sz="2800" dirty="0">
                <a:solidFill>
                  <a:srgbClr val="000000"/>
                </a:solidFill>
                <a:latin typeface="Nunito Black" pitchFamily="2" charset="0"/>
              </a:rPr>
              <a:t>Đóng vai, hỏi – đáp về công việc yêu thích của những người thân trong gia </a:t>
            </a:r>
            <a:r>
              <a:rPr lang="en-US" sz="2800" dirty="0" err="1">
                <a:solidFill>
                  <a:srgbClr val="000000"/>
                </a:solidFill>
                <a:latin typeface="Nunito Black" pitchFamily="2" charset="0"/>
              </a:rPr>
              <a:t>đình</a:t>
            </a:r>
            <a:r>
              <a:rPr lang="en-US" sz="2800" dirty="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5" name="Picture 4"/>
          <p:cNvPicPr>
            <a:picLocks noChangeAspect="1"/>
          </p:cNvPicPr>
          <p:nvPr/>
        </p:nvPicPr>
        <p:blipFill>
          <a:blip r:embed="rId6"/>
          <a:stretch>
            <a:fillRect/>
          </a:stretch>
        </p:blipFill>
        <p:spPr>
          <a:xfrm>
            <a:off x="148775" y="2400399"/>
            <a:ext cx="3863675" cy="2385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a:picLocks noChangeAspect="1"/>
          </p:cNvPicPr>
          <p:nvPr/>
        </p:nvPicPr>
        <p:blipFill>
          <a:blip r:embed="rId7"/>
          <a:stretch>
            <a:fillRect/>
          </a:stretch>
        </p:blipFill>
        <p:spPr>
          <a:xfrm>
            <a:off x="4112663" y="2439963"/>
            <a:ext cx="3889585" cy="4700423"/>
          </a:xfrm>
          <a:prstGeom prst="rect">
            <a:avLst/>
          </a:prstGeom>
        </p:spPr>
      </p:pic>
      <p:pic>
        <p:nvPicPr>
          <p:cNvPr id="27" name="Picture 26"/>
          <p:cNvPicPr>
            <a:picLocks noChangeAspect="1"/>
          </p:cNvPicPr>
          <p:nvPr/>
        </p:nvPicPr>
        <p:blipFill>
          <a:blip r:embed="rId8"/>
          <a:stretch>
            <a:fillRect/>
          </a:stretch>
        </p:blipFill>
        <p:spPr>
          <a:xfrm>
            <a:off x="8102461" y="2439963"/>
            <a:ext cx="3865199" cy="4749196"/>
          </a:xfrm>
          <a:prstGeom prst="rect">
            <a:avLst/>
          </a:prstGeom>
        </p:spPr>
      </p:pic>
      <p:grpSp>
        <p:nvGrpSpPr>
          <p:cNvPr id="18" name="Group 17"/>
          <p:cNvGrpSpPr/>
          <p:nvPr/>
        </p:nvGrpSpPr>
        <p:grpSpPr>
          <a:xfrm>
            <a:off x="2314092" y="4479803"/>
            <a:ext cx="6912903" cy="2796385"/>
            <a:chOff x="6989116" y="1938185"/>
            <a:chExt cx="5917949" cy="3251483"/>
          </a:xfrm>
        </p:grpSpPr>
        <p:pic>
          <p:nvPicPr>
            <p:cNvPr id="19" name="Picture 18"/>
            <p:cNvPicPr>
              <a:picLocks noChangeAspect="1"/>
            </p:cNvPicPr>
            <p:nvPr/>
          </p:nvPicPr>
          <p:blipFill>
            <a:blip r:embed="rId9"/>
            <a:stretch>
              <a:fillRect/>
            </a:stretch>
          </p:blipFill>
          <p:spPr>
            <a:xfrm>
              <a:off x="6989116" y="1938185"/>
              <a:ext cx="5917949" cy="3251483"/>
            </a:xfrm>
            <a:prstGeom prst="rect">
              <a:avLst/>
            </a:prstGeom>
          </p:spPr>
        </p:pic>
        <p:sp>
          <p:nvSpPr>
            <p:cNvPr id="20" name="Rectangle 19"/>
            <p:cNvSpPr/>
            <p:nvPr/>
          </p:nvSpPr>
          <p:spPr>
            <a:xfrm>
              <a:off x="8124850" y="2981525"/>
              <a:ext cx="3733742" cy="1610396"/>
            </a:xfrm>
            <a:prstGeom prst="rect">
              <a:avLst/>
            </a:prstGeom>
          </p:spPr>
          <p:txBody>
            <a:bodyPr wrap="square">
              <a:spAutoFit/>
            </a:bodyPr>
            <a:lstStyle/>
            <a:p>
              <a:pPr algn="just"/>
              <a:r>
                <a:rPr lang="en-US" sz="2800" b="1" dirty="0" err="1" smtClean="0">
                  <a:solidFill>
                    <a:srgbClr val="C00000"/>
                  </a:solidFill>
                  <a:latin typeface="Cambria" panose="02040503050406030204" pitchFamily="18" charset="0"/>
                  <a:ea typeface="Cambria" panose="02040503050406030204" pitchFamily="18" charset="0"/>
                </a:rPr>
                <a:t>Thực</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hiện</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hỏi</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đáp</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tương</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tự</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với</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các</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tranh</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còn</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lại</a:t>
              </a:r>
              <a:r>
                <a:rPr lang="en-US" sz="2800" b="1" dirty="0" smtClean="0">
                  <a:solidFill>
                    <a:srgbClr val="C00000"/>
                  </a:solidFill>
                  <a:latin typeface="Cambria" panose="02040503050406030204" pitchFamily="18" charset="0"/>
                  <a:ea typeface="Cambria" panose="02040503050406030204" pitchFamily="18" charset="0"/>
                </a:rPr>
                <a:t>.</a:t>
              </a:r>
              <a:endParaRPr lang="vi-VN" sz="2800" b="1" i="0" dirty="0">
                <a:solidFill>
                  <a:srgbClr val="0070C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5470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NHỮNG</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NGƯỜI</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50"/>
                </a:solidFill>
                <a:latin typeface="Nunito Black" pitchFamily="2" charset="0"/>
              </a:rPr>
              <a:t>YÊU </a:t>
            </a:r>
            <a:r>
              <a:rPr lang="en-US" b="1" dirty="0" smtClean="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928021" y="1068141"/>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vi-VN" sz="2800" dirty="0">
                <a:solidFill>
                  <a:srgbClr val="000000"/>
                </a:solidFill>
                <a:latin typeface="Nunito Black" pitchFamily="2" charset="0"/>
              </a:rPr>
              <a:t>Kể về những việc em thích làm cùng người thân.</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202794" y="-370908"/>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837" y1="23697" x2="9929" y2="30252"/>
                        <a14:foregroundMark x1="6206" y1="42689" x2="14362" y2="51092"/>
                        <a14:foregroundMark x1="15603" y1="42185" x2="18085" y2="46723"/>
                        <a14:foregroundMark x1="11702" y1="26891" x2="11702" y2="26891"/>
                        <a14:foregroundMark x1="28191" y1="56975" x2="37411" y2="68235"/>
                        <a14:foregroundMark x1="32270" y1="34958" x2="39539" y2="49076"/>
                        <a14:foregroundMark x1="32092" y1="69580" x2="32092" y2="69580"/>
                        <a14:foregroundMark x1="26418" y1="36303" x2="28723" y2="46891"/>
                        <a14:foregroundMark x1="51241" y1="30756" x2="59929" y2="43866"/>
                        <a14:foregroundMark x1="49291" y1="31933" x2="49291" y2="31933"/>
                        <a14:foregroundMark x1="26418" y1="16471" x2="43440" y2="18151"/>
                        <a14:foregroundMark x1="33688" y1="23193" x2="33688" y2="23193"/>
                        <a14:foregroundMark x1="38475" y1="24370" x2="38475" y2="24370"/>
                        <a14:foregroundMark x1="62234" y1="5042" x2="70567" y2="11261"/>
                        <a14:foregroundMark x1="78191" y1="19160" x2="80142" y2="25378"/>
                        <a14:foregroundMark x1="90957" y1="37815" x2="93972" y2="42185"/>
                        <a14:foregroundMark x1="87766" y1="35294" x2="87766" y2="35294"/>
                        <a14:foregroundMark x1="77660" y1="27731" x2="77660" y2="27731"/>
                        <a14:foregroundMark x1="69681" y1="52437" x2="75709" y2="58992"/>
                        <a14:foregroundMark x1="67553" y1="54118" x2="67553" y2="54118"/>
                        <a14:foregroundMark x1="76418" y1="52605" x2="76418" y2="52605"/>
                        <a14:foregroundMark x1="76418" y1="52605" x2="76418" y2="52605"/>
                        <a14:foregroundMark x1="79078" y1="55966" x2="79078" y2="55966"/>
                        <a14:foregroundMark x1="65426" y1="56134" x2="67199" y2="59496"/>
                        <a14:foregroundMark x1="70922" y1="62857" x2="70922" y2="62857"/>
                        <a14:foregroundMark x1="75887" y1="61681" x2="75887" y2="61681"/>
                        <a14:foregroundMark x1="45922" y1="56639" x2="45922" y2="56639"/>
                        <a14:foregroundMark x1="60638" y1="49580" x2="60638" y2="49580"/>
                        <a14:foregroundMark x1="60816" y1="56134" x2="60816" y2="56134"/>
                        <a14:foregroundMark x1="62411" y1="64202" x2="62411" y2="64202"/>
                        <a14:foregroundMark x1="61702" y1="62689" x2="61702" y2="62689"/>
                        <a14:foregroundMark x1="10816" y1="59664" x2="10816" y2="59664"/>
                        <a14:foregroundMark x1="16312" y1="56639" x2="16312" y2="56639"/>
                        <a14:foregroundMark x1="21099" y1="54286" x2="21099" y2="54286"/>
                        <a14:foregroundMark x1="21809" y1="58992" x2="21809" y2="58992"/>
                        <a14:foregroundMark x1="17021" y1="61345" x2="17021" y2="61345"/>
                        <a14:foregroundMark x1="16489" y1="58992" x2="16489" y2="58992"/>
                        <a14:foregroundMark x1="22340" y1="57311" x2="22340" y2="57311"/>
                        <a14:foregroundMark x1="17730" y1="19160" x2="23936" y2="27059"/>
                        <a14:foregroundMark x1="12411" y1="20168" x2="13121" y2="20336"/>
                        <a14:foregroundMark x1="16489" y1="22857" x2="16489" y2="22857"/>
                        <a14:foregroundMark x1="14894" y1="17647" x2="14894" y2="17647"/>
                        <a14:foregroundMark x1="21454" y1="16134" x2="21454" y2="16134"/>
                        <a14:foregroundMark x1="15426" y1="16807" x2="15426" y2="16807"/>
                        <a14:foregroundMark x1="51418" y1="2689" x2="53014" y2="7227"/>
                        <a14:foregroundMark x1="56206" y1="6387" x2="56206" y2="6387"/>
                        <a14:foregroundMark x1="47340" y1="18151" x2="47340" y2="18151"/>
                        <a14:foregroundMark x1="51596" y1="13277" x2="51596" y2="13277"/>
                        <a14:foregroundMark x1="59220" y1="18151" x2="59220" y2="18151"/>
                        <a14:foregroundMark x1="70035" y1="37479" x2="84220" y2="31429"/>
                        <a14:foregroundMark x1="86702" y1="28908" x2="86702" y2="28908"/>
                        <a14:foregroundMark x1="90957" y1="29412" x2="90957" y2="29412"/>
                        <a14:foregroundMark x1="75177" y1="38992" x2="75177" y2="38992"/>
                        <a14:foregroundMark x1="80319" y1="35966" x2="80319" y2="35966"/>
                        <a14:foregroundMark x1="82979" y1="47899" x2="82979" y2="47899"/>
                        <a14:foregroundMark x1="88475" y1="53782" x2="88475" y2="53782"/>
                        <a14:foregroundMark x1="91489" y1="50420" x2="91489" y2="50420"/>
                        <a14:foregroundMark x1="81738" y1="51933" x2="81738" y2="51933"/>
                        <a14:foregroundMark x1="75887" y1="63025" x2="75887" y2="63025"/>
                        <a14:foregroundMark x1="62589" y1="30924" x2="62589" y2="30924"/>
                        <a14:foregroundMark x1="33511" y1="48739" x2="33511" y2="48739"/>
                        <a14:foregroundMark x1="34752" y1="67731" x2="34752" y2="67731"/>
                        <a14:foregroundMark x1="64894" y1="14958" x2="65603" y2="14958"/>
                        <a14:foregroundMark x1="14539" y1="58151" x2="14539" y2="58151"/>
                        <a14:foregroundMark x1="73050" y1="50588" x2="73050" y2="50588"/>
                        <a14:foregroundMark x1="31206" y1="23529" x2="31206" y2="23529"/>
                      </a14:backgroundRemoval>
                    </a14:imgEffect>
                  </a14:imgLayer>
                </a14:imgProps>
              </a:ext>
            </a:extLst>
          </a:blip>
          <a:stretch>
            <a:fillRect/>
          </a:stretch>
        </p:blipFill>
        <p:spPr>
          <a:xfrm>
            <a:off x="415238" y="3747785"/>
            <a:ext cx="2766539" cy="2918600"/>
          </a:xfrm>
          <a:prstGeom prst="rect">
            <a:avLst/>
          </a:prstGeom>
        </p:spPr>
      </p:pic>
      <p:sp>
        <p:nvSpPr>
          <p:cNvPr id="17" name="Flowchart: Terminator 16"/>
          <p:cNvSpPr/>
          <p:nvPr/>
        </p:nvSpPr>
        <p:spPr>
          <a:xfrm>
            <a:off x="3322143" y="1968149"/>
            <a:ext cx="4227968" cy="981610"/>
          </a:xfrm>
          <a:prstGeom prst="flowChartTerminator">
            <a:avLst/>
          </a:prstGeom>
          <a:solidFill>
            <a:srgbClr val="FFCCCC"/>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1.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thích</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cùng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người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thân</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gì</a:t>
            </a:r>
            <a:r>
              <a:rPr lang="en-US" sz="2400" b="1" dirty="0">
                <a:solidFill>
                  <a:srgbClr val="7030A0"/>
                </a:solidFill>
                <a:latin typeface="Cambria" panose="02040503050406030204" pitchFamily="18" charset="0"/>
                <a:ea typeface="Cambria" panose="02040503050406030204" pitchFamily="18" charset="0"/>
              </a:rPr>
              <a:t>?</a:t>
            </a:r>
          </a:p>
        </p:txBody>
      </p:sp>
      <p:sp>
        <p:nvSpPr>
          <p:cNvPr id="18" name="Flowchart: Terminator 17"/>
          <p:cNvSpPr/>
          <p:nvPr/>
        </p:nvSpPr>
        <p:spPr>
          <a:xfrm>
            <a:off x="3691312" y="3118850"/>
            <a:ext cx="4227968" cy="885889"/>
          </a:xfrm>
          <a:prstGeom prst="flowChartTerminator">
            <a:avLst/>
          </a:prstGeom>
          <a:solidFill>
            <a:srgbClr val="FFCC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2.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đó</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với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ai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Thường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lúc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nào</a:t>
            </a:r>
            <a:r>
              <a:rPr lang="en-US" sz="2400" b="1" dirty="0">
                <a:solidFill>
                  <a:srgbClr val="7030A0"/>
                </a:solidFill>
                <a:latin typeface="Cambria" panose="02040503050406030204" pitchFamily="18" charset="0"/>
                <a:ea typeface="Cambria" panose="02040503050406030204" pitchFamily="18" charset="0"/>
              </a:rPr>
              <a:t>?</a:t>
            </a:r>
          </a:p>
        </p:txBody>
      </p:sp>
      <p:sp>
        <p:nvSpPr>
          <p:cNvPr id="20" name="Flowchart: Terminator 19"/>
          <p:cNvSpPr/>
          <p:nvPr/>
        </p:nvSpPr>
        <p:spPr>
          <a:xfrm>
            <a:off x="3962490" y="4223401"/>
            <a:ext cx="4966306" cy="792666"/>
          </a:xfrm>
          <a:prstGeom prst="flowChartTerminator">
            <a:avLst/>
          </a:prstGeom>
          <a:solidFill>
            <a:srgbClr val="99FF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3.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đó</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diễn</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ra</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như</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thế</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nào</a:t>
            </a:r>
            <a:r>
              <a:rPr lang="en-US" sz="2400" b="1" dirty="0">
                <a:solidFill>
                  <a:srgbClr val="7030A0"/>
                </a:solidFill>
                <a:latin typeface="Cambria" panose="02040503050406030204" pitchFamily="18" charset="0"/>
                <a:ea typeface="Cambria" panose="02040503050406030204" pitchFamily="18" charset="0"/>
              </a:rPr>
              <a:t>?</a:t>
            </a:r>
          </a:p>
        </p:txBody>
      </p:sp>
      <p:sp>
        <p:nvSpPr>
          <p:cNvPr id="21" name="Flowchart: Terminator 20"/>
          <p:cNvSpPr/>
          <p:nvPr/>
        </p:nvSpPr>
        <p:spPr>
          <a:xfrm>
            <a:off x="4239102" y="5207085"/>
            <a:ext cx="5110314" cy="1122089"/>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4. </a:t>
            </a:r>
            <a:r>
              <a:rPr lang="en-US" sz="2400" b="1" dirty="0" err="1">
                <a:solidFill>
                  <a:srgbClr val="7030A0"/>
                </a:solidFill>
                <a:latin typeface="Cambria" panose="02040503050406030204" pitchFamily="18" charset="0"/>
                <a:ea typeface="Cambria" panose="02040503050406030204" pitchFamily="18" charset="0"/>
              </a:rPr>
              <a:t>Nêu</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suy</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nghĩ</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của</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khi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được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cùng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người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thân</a:t>
            </a:r>
            <a:r>
              <a:rPr lang="en-US" sz="2400" b="1" dirty="0">
                <a:solidFill>
                  <a:srgbClr val="7030A0"/>
                </a:solidFill>
                <a:latin typeface="Cambria" panose="02040503050406030204" pitchFamily="18" charset="0"/>
                <a:ea typeface="Cambria" panose="02040503050406030204" pitchFamily="18" charset="0"/>
              </a:rPr>
              <a:t>.</a:t>
            </a:r>
          </a:p>
        </p:txBody>
      </p:sp>
      <p:grpSp>
        <p:nvGrpSpPr>
          <p:cNvPr id="22" name="Group 21">
            <a:extLst>
              <a:ext uri="{FF2B5EF4-FFF2-40B4-BE49-F238E27FC236}">
                <a16:creationId xmlns:a16="http://schemas.microsoft.com/office/drawing/2014/main" id="{7C63C92D-84AA-4FBF-4C07-278825C6C1AC}"/>
              </a:ext>
            </a:extLst>
          </p:cNvPr>
          <p:cNvGrpSpPr/>
          <p:nvPr/>
        </p:nvGrpSpPr>
        <p:grpSpPr>
          <a:xfrm>
            <a:off x="-79160" y="1867159"/>
            <a:ext cx="2968819" cy="1511931"/>
            <a:chOff x="2173709" y="3000073"/>
            <a:chExt cx="4214926" cy="1654921"/>
          </a:xfrm>
        </p:grpSpPr>
        <p:sp>
          <p:nvSpPr>
            <p:cNvPr id="23" name="Freeform: Shape 8">
              <a:extLst>
                <a:ext uri="{FF2B5EF4-FFF2-40B4-BE49-F238E27FC236}">
                  <a16:creationId xmlns:a16="http://schemas.microsoft.com/office/drawing/2014/main" id="{58245217-77D1-04F5-1A0F-ACEC991A9615}"/>
                </a:ext>
              </a:extLst>
            </p:cNvPr>
            <p:cNvSpPr/>
            <p:nvPr/>
          </p:nvSpPr>
          <p:spPr>
            <a:xfrm>
              <a:off x="2620287" y="3000073"/>
              <a:ext cx="3329055" cy="165492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24" name="TextBox 23">
              <a:extLst>
                <a:ext uri="{FF2B5EF4-FFF2-40B4-BE49-F238E27FC236}">
                  <a16:creationId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Great Vibes" pitchFamily="2" charset="0"/>
                  <a:ea typeface="Cambria" panose="02040503050406030204" pitchFamily="18" charset="0"/>
                  <a:sym typeface="Arial"/>
                </a:rPr>
                <a:t>Gợi</a:t>
              </a:r>
              <a:r>
                <a:rPr lang="en-US" sz="4400" b="1" kern="0" dirty="0" smtClean="0">
                  <a:solidFill>
                    <a:prstClr val="white"/>
                  </a:solidFill>
                  <a:latin typeface="Great Vibes" pitchFamily="2" charset="0"/>
                  <a:ea typeface="Cambria" panose="02040503050406030204" pitchFamily="18" charset="0"/>
                  <a:sym typeface="Arial"/>
                </a:rPr>
                <a:t> ý</a:t>
              </a:r>
              <a:endParaRPr lang="vi-VN" sz="4400" b="1" kern="0" dirty="0" smtClean="0">
                <a:solidFill>
                  <a:prstClr val="white"/>
                </a:solidFill>
                <a:latin typeface="Cambria" panose="02040503050406030204" pitchFamily="18" charset="0"/>
                <a:ea typeface="Cambria" panose="02040503050406030204" pitchFamily="18" charset="0"/>
                <a:sym typeface="Arial"/>
              </a:endParaRPr>
            </a:p>
          </p:txBody>
        </p:sp>
      </p:grpSp>
      <p:sp>
        <p:nvSpPr>
          <p:cNvPr id="26" name="Freeform: Shape 8">
            <a:extLst>
              <a:ext uri="{FF2B5EF4-FFF2-40B4-BE49-F238E27FC236}">
                <a16:creationId xmlns:a16="http://schemas.microsoft.com/office/drawing/2014/main" id="{58245217-77D1-04F5-1A0F-ACEC991A9615}"/>
              </a:ext>
            </a:extLst>
          </p:cNvPr>
          <p:cNvSpPr/>
          <p:nvPr/>
        </p:nvSpPr>
        <p:spPr>
          <a:xfrm>
            <a:off x="8244361" y="1867159"/>
            <a:ext cx="3879238" cy="2237026"/>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27" name="TextBox 26">
            <a:extLst>
              <a:ext uri="{FF2B5EF4-FFF2-40B4-BE49-F238E27FC236}">
                <a16:creationId xmlns:a16="http://schemas.microsoft.com/office/drawing/2014/main" id="{F5BD5560-E7D2-6AC8-9D2C-A6505DFA0F3C}"/>
              </a:ext>
            </a:extLst>
          </p:cNvPr>
          <p:cNvSpPr txBox="1"/>
          <p:nvPr/>
        </p:nvSpPr>
        <p:spPr>
          <a:xfrm>
            <a:off x="8175961" y="2348774"/>
            <a:ext cx="4016039" cy="1861006"/>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000" b="1" kern="0" dirty="0" err="1" smtClean="0">
                <a:solidFill>
                  <a:srgbClr val="FF0000"/>
                </a:solidFill>
                <a:latin typeface="Great Vibes" pitchFamily="2" charset="0"/>
                <a:ea typeface="Cambria" panose="02040503050406030204" pitchFamily="18" charset="0"/>
                <a:sym typeface="Arial"/>
              </a:rPr>
              <a:t>Học</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sinh</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tập</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kể</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trong</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nhóm</a:t>
            </a:r>
            <a:endParaRPr lang="vi-VN" sz="4000" b="1" kern="0" dirty="0" smtClean="0">
              <a:solidFill>
                <a:srgbClr val="FF0000"/>
              </a:solidFill>
              <a:latin typeface="Cambria" panose="02040503050406030204" pitchFamily="18" charset="0"/>
              <a:ea typeface="Cambria" panose="02040503050406030204" pitchFamily="18" charset="0"/>
              <a:sym typeface="Arial"/>
            </a:endParaRPr>
          </a:p>
        </p:txBody>
      </p:sp>
      <p:sp>
        <p:nvSpPr>
          <p:cNvPr id="28" name="TextBox 27">
            <a:extLst>
              <a:ext uri="{FF2B5EF4-FFF2-40B4-BE49-F238E27FC236}">
                <a16:creationId xmlns:a16="http://schemas.microsoft.com/office/drawing/2014/main" id="{F5BD5560-E7D2-6AC8-9D2C-A6505DFA0F3C}"/>
              </a:ext>
            </a:extLst>
          </p:cNvPr>
          <p:cNvSpPr txBox="1"/>
          <p:nvPr/>
        </p:nvSpPr>
        <p:spPr>
          <a:xfrm>
            <a:off x="8351764" y="2658637"/>
            <a:ext cx="4016039" cy="995422"/>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000" b="1" kern="0" dirty="0" err="1" smtClean="0">
                <a:solidFill>
                  <a:srgbClr val="FF0000"/>
                </a:solidFill>
                <a:latin typeface="Great Vibes" pitchFamily="2" charset="0"/>
                <a:ea typeface="Cambria" panose="02040503050406030204" pitchFamily="18" charset="0"/>
                <a:sym typeface="Arial"/>
              </a:rPr>
              <a:t>Học</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sinh</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trình</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bày</a:t>
            </a:r>
            <a:endParaRPr lang="vi-VN" sz="4000" b="1" kern="0" dirty="0" smtClean="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92393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20" grpId="0" animBg="1"/>
      <p:bldP spid="21" grpId="0" animBg="1"/>
      <p:bldP spid="26" grpId="0" animBg="1"/>
      <p:bldP spid="27" grpId="0"/>
      <p:bldP spid="27" grpId="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3078179" y="263007"/>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NHỮNG</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NGƯỜI</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50"/>
                </a:solidFill>
                <a:latin typeface="Nunito Black" pitchFamily="2" charset="0"/>
              </a:rPr>
              <a:t>YÊU </a:t>
            </a:r>
            <a:r>
              <a:rPr lang="en-US" b="1" dirty="0" smtClean="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928021" y="1068141"/>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vi-VN" sz="2800" dirty="0">
                <a:solidFill>
                  <a:srgbClr val="000000"/>
                </a:solidFill>
                <a:latin typeface="Nunito Black" pitchFamily="2" charset="0"/>
              </a:rPr>
              <a:t>Kể về những việc em thích làm cùng người thân.</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202794" y="-370908"/>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sp>
        <p:nvSpPr>
          <p:cNvPr id="20" name="Flowchart: Terminator 19"/>
          <p:cNvSpPr/>
          <p:nvPr/>
        </p:nvSpPr>
        <p:spPr>
          <a:xfrm>
            <a:off x="1057149" y="3014019"/>
            <a:ext cx="10030733" cy="3097069"/>
          </a:xfrm>
          <a:prstGeom prst="flowChartTerminator">
            <a:avLst/>
          </a:prstGeom>
          <a:solidFill>
            <a:srgbClr val="99FF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smtClean="0">
                <a:solidFill>
                  <a:srgbClr val="000000"/>
                </a:solidFill>
                <a:latin typeface="Great Vibes" pitchFamily="2"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Khi </a:t>
            </a:r>
            <a:r>
              <a:rPr lang="vi-VN" sz="2800" dirty="0">
                <a:solidFill>
                  <a:srgbClr val="000000"/>
                </a:solidFill>
                <a:latin typeface="Cambria" panose="02040503050406030204" pitchFamily="18" charset="0"/>
                <a:ea typeface="Cambria" panose="02040503050406030204" pitchFamily="18" charset="0"/>
              </a:rPr>
              <a:t>ở với người thân, em thích được cùng làm các công việc trong nhà. Em thích được phụ mẹ nhặt rau, nấu cơm. Bố thường hay sửa đồ điện tử, nên em cũng hay tò mò nghịch đồ của bố. Những khi ông bận, em thường phụ ông tưới nước cho các chậu cây. Cây no nước xanh nõn, trông mà thích lắm</a:t>
            </a:r>
            <a:r>
              <a:rPr lang="vi-VN" sz="2800" dirty="0" smtClean="0">
                <a:solidFill>
                  <a:srgbClr val="000000"/>
                </a:solidFill>
                <a:latin typeface="Cambria" panose="02040503050406030204" pitchFamily="18" charset="0"/>
                <a:ea typeface="Cambria" panose="02040503050406030204" pitchFamily="18" charset="0"/>
              </a:rPr>
              <a:t>!</a:t>
            </a:r>
            <a:endParaRPr lang="en-US" sz="2800" b="1" dirty="0">
              <a:solidFill>
                <a:srgbClr val="7030A0"/>
              </a:solidFill>
              <a:latin typeface="Great Vibes" pitchFamily="2" charset="0"/>
              <a:ea typeface="Cambria" panose="02040503050406030204" pitchFamily="18" charset="0"/>
            </a:endParaRPr>
          </a:p>
        </p:txBody>
      </p:sp>
      <p:grpSp>
        <p:nvGrpSpPr>
          <p:cNvPr id="22" name="Group 21">
            <a:extLst>
              <a:ext uri="{FF2B5EF4-FFF2-40B4-BE49-F238E27FC236}">
                <a16:creationId xmlns:a16="http://schemas.microsoft.com/office/drawing/2014/main" id="{7C63C92D-84AA-4FBF-4C07-278825C6C1AC}"/>
              </a:ext>
            </a:extLst>
          </p:cNvPr>
          <p:cNvGrpSpPr/>
          <p:nvPr/>
        </p:nvGrpSpPr>
        <p:grpSpPr>
          <a:xfrm>
            <a:off x="3954855" y="1775600"/>
            <a:ext cx="4282289" cy="1043067"/>
            <a:chOff x="1627935" y="3043132"/>
            <a:chExt cx="6079701" cy="1444594"/>
          </a:xfrm>
          <a:solidFill>
            <a:schemeClr val="bg1"/>
          </a:solidFill>
        </p:grpSpPr>
        <p:sp>
          <p:nvSpPr>
            <p:cNvPr id="23" name="Freeform: Shape 8">
              <a:extLst>
                <a:ext uri="{FF2B5EF4-FFF2-40B4-BE49-F238E27FC236}">
                  <a16:creationId xmlns:a16="http://schemas.microsoft.com/office/drawing/2014/main" id="{58245217-77D1-04F5-1A0F-ACEC991A9615}"/>
                </a:ext>
              </a:extLst>
            </p:cNvPr>
            <p:cNvSpPr/>
            <p:nvPr/>
          </p:nvSpPr>
          <p:spPr>
            <a:xfrm>
              <a:off x="1627935" y="3079964"/>
              <a:ext cx="6079701" cy="1407762"/>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grp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0000"/>
                </a:solidFill>
                <a:latin typeface="UTM Avo" panose="02040603050506020204" pitchFamily="18" charset="0"/>
                <a:sym typeface="Arial"/>
              </a:endParaRPr>
            </a:p>
          </p:txBody>
        </p:sp>
        <p:sp>
          <p:nvSpPr>
            <p:cNvPr id="24" name="TextBox 23">
              <a:extLst>
                <a:ext uri="{FF2B5EF4-FFF2-40B4-BE49-F238E27FC236}">
                  <a16:creationId xmlns:a16="http://schemas.microsoft.com/office/drawing/2014/main" id="{F5BD5560-E7D2-6AC8-9D2C-A6505DFA0F3C}"/>
                </a:ext>
              </a:extLst>
            </p:cNvPr>
            <p:cNvSpPr txBox="1"/>
            <p:nvPr/>
          </p:nvSpPr>
          <p:spPr>
            <a:xfrm>
              <a:off x="2220478" y="3043132"/>
              <a:ext cx="4988153" cy="1184308"/>
            </a:xfrm>
            <a:prstGeom prst="flowChartTerminator">
              <a:avLst/>
            </a:prstGeom>
            <a:grp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srgbClr val="FF0000"/>
                  </a:solidFill>
                  <a:latin typeface="Great Vibes" pitchFamily="2" charset="0"/>
                  <a:ea typeface="Cambria" panose="02040503050406030204" pitchFamily="18" charset="0"/>
                  <a:sym typeface="Arial"/>
                </a:rPr>
                <a:t>Bài</a:t>
              </a:r>
              <a:r>
                <a:rPr lang="en-US" sz="4400" b="1" kern="0" dirty="0" smtClean="0">
                  <a:solidFill>
                    <a:srgbClr val="FF0000"/>
                  </a:solidFill>
                  <a:latin typeface="Great Vibes" pitchFamily="2" charset="0"/>
                  <a:ea typeface="Cambria" panose="02040503050406030204" pitchFamily="18" charset="0"/>
                  <a:sym typeface="Arial"/>
                </a:rPr>
                <a:t> </a:t>
              </a:r>
              <a:r>
                <a:rPr lang="en-US" sz="4400" b="1" kern="0" dirty="0" err="1" smtClean="0">
                  <a:solidFill>
                    <a:srgbClr val="FF0000"/>
                  </a:solidFill>
                  <a:latin typeface="Great Vibes" pitchFamily="2" charset="0"/>
                  <a:ea typeface="Cambria" panose="02040503050406030204" pitchFamily="18" charset="0"/>
                  <a:sym typeface="Arial"/>
                </a:rPr>
                <a:t>tham</a:t>
              </a:r>
              <a:r>
                <a:rPr lang="en-US" sz="4400" b="1" kern="0" dirty="0" smtClean="0">
                  <a:solidFill>
                    <a:srgbClr val="FF0000"/>
                  </a:solidFill>
                  <a:latin typeface="Great Vibes" pitchFamily="2" charset="0"/>
                  <a:ea typeface="Cambria" panose="02040503050406030204" pitchFamily="18" charset="0"/>
                  <a:sym typeface="Arial"/>
                </a:rPr>
                <a:t> </a:t>
              </a:r>
              <a:r>
                <a:rPr lang="en-US" sz="4400" b="1" kern="0" dirty="0" err="1" smtClean="0">
                  <a:solidFill>
                    <a:srgbClr val="FF0000"/>
                  </a:solidFill>
                  <a:latin typeface="Great Vibes" pitchFamily="2" charset="0"/>
                  <a:ea typeface="Cambria" panose="02040503050406030204" pitchFamily="18" charset="0"/>
                  <a:sym typeface="Arial"/>
                </a:rPr>
                <a:t>khảo</a:t>
              </a:r>
              <a:endParaRPr lang="vi-VN" sz="4400" b="1" kern="0" dirty="0" smtClean="0">
                <a:solidFill>
                  <a:srgbClr val="FF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4067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a:hlinkClick r:id="rId11" action="ppaction://hlinksldjump"/>
          </p:cNvPr>
          <p:cNvPicPr>
            <a:picLocks noChangeAspect="1" noChangeArrowheads="1" noCrop="1"/>
          </p:cNvPicPr>
          <p:nvPr/>
        </p:nvPicPr>
        <p:blipFill>
          <a:blip r:embed="rId12">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CỐ LÊN!</a:t>
                </a:r>
                <a:endParaRPr lang="en-US" sz="1400" b="1" dirty="0">
                  <a:solidFill>
                    <a:prstClr val="black"/>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555273" y="925576"/>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dirty="0" smtClean="0">
                <a:solidFill>
                  <a:srgbClr val="7030A0"/>
                </a:solidFill>
                <a:latin typeface="Sigmar One" panose="00000500000000000000" pitchFamily="2" charset="0"/>
                <a:ea typeface="+mj-ea"/>
                <a:cs typeface="+mj-cs"/>
              </a:rPr>
              <a:t>HẸN GẶP LẠI CÁC EM</a:t>
            </a:r>
            <a:endParaRPr lang="en-US" sz="6000" dirty="0">
              <a:solidFill>
                <a:srgbClr val="7030A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23902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4528" y="323850"/>
            <a:ext cx="11060722" cy="6285629"/>
          </a:xfrm>
          <a:prstGeom prst="rect">
            <a:avLst/>
          </a:prstGeom>
          <a:ln>
            <a:noFill/>
          </a:ln>
          <a:effectLst>
            <a:softEdge rad="112500"/>
          </a:effectLst>
        </p:spPr>
      </p:pic>
      <p:sp>
        <p:nvSpPr>
          <p:cNvPr id="10" name="Google Shape;1910;p31">
            <a:extLst>
              <a:ext uri="{FF2B5EF4-FFF2-40B4-BE49-F238E27FC236}">
                <a16:creationId xmlns:a16="http://schemas.microsoft.com/office/drawing/2014/main" id="{B4486D36-6C53-75D6-BF08-C59D05FCF23A}"/>
              </a:ext>
            </a:extLst>
          </p:cNvPr>
          <p:cNvSpPr txBox="1">
            <a:spLocks/>
          </p:cNvSpPr>
          <p:nvPr/>
        </p:nvSpPr>
        <p:spPr>
          <a:xfrm>
            <a:off x="3129378" y="1701537"/>
            <a:ext cx="6096000" cy="1960246"/>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Nunito Black" pitchFamily="2" charset="0"/>
              </a:rPr>
              <a:t>KHỞI ĐỘNG</a:t>
            </a:r>
            <a:endParaRPr lang="en-US" sz="8800" kern="0" dirty="0">
              <a:ln>
                <a:solidFill>
                  <a:srgbClr val="FFCCA9">
                    <a:lumMod val="10000"/>
                  </a:srgbClr>
                </a:solidFill>
              </a:ln>
              <a:solidFill>
                <a:srgbClr val="0070C0"/>
              </a:solidFill>
              <a:effectLst>
                <a:glow rad="101600">
                  <a:srgbClr val="EC9684">
                    <a:lumMod val="60000"/>
                    <a:lumOff val="40000"/>
                    <a:alpha val="60000"/>
                  </a:srgbClr>
                </a:glow>
              </a:effectLst>
              <a:latin typeface="Nunito Black" pitchFamily="2"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02" l="200" r="47200">
                        <a14:foregroundMark x1="2600" y1="96407" x2="2600" y2="96407"/>
                        <a14:foregroundMark x1="13000" y1="97006" x2="13000" y2="97006"/>
                        <a14:foregroundMark x1="17600" y1="97305" x2="17600" y2="97305"/>
                        <a14:foregroundMark x1="15800" y1="93413" x2="15800" y2="93413"/>
                        <a14:foregroundMark x1="13400" y1="61976" x2="13400" y2="61976"/>
                        <a14:foregroundMark x1="11800" y1="56287" x2="11800" y2="56287"/>
                        <a14:foregroundMark x1="13600" y1="55689" x2="14200" y2="55689"/>
                        <a14:foregroundMark x1="13600" y1="58683" x2="13600" y2="58683"/>
                        <a14:foregroundMark x1="9000" y1="60479" x2="9000" y2="60479"/>
                        <a14:foregroundMark x1="8000" y1="62874" x2="8600" y2="62874"/>
                        <a14:foregroundMark x1="18000" y1="79641" x2="18000" y2="79641"/>
                        <a14:foregroundMark x1="19000" y1="74251" x2="19000" y2="74251"/>
                        <a14:foregroundMark x1="18000" y1="73054" x2="18000" y2="73054"/>
                        <a14:foregroundMark x1="20200" y1="76048" x2="20200" y2="76048"/>
                        <a14:foregroundMark x1="8000" y1="76946" x2="8000" y2="76946"/>
                        <a14:foregroundMark x1="11200" y1="81138" x2="11200" y2="81138"/>
                        <a14:foregroundMark x1="10200" y1="78443" x2="10200" y2="78443"/>
                        <a14:foregroundMark x1="21800" y1="17665" x2="21800" y2="17665"/>
                        <a14:foregroundMark x1="13000" y1="19162" x2="13000" y2="19162"/>
                        <a14:foregroundMark x1="22600" y1="19760" x2="22600" y2="19760"/>
                        <a14:foregroundMark x1="11400" y1="81437" x2="11400" y2="81437"/>
                        <a14:foregroundMark x1="17200" y1="28443" x2="17200" y2="28443"/>
                        <a14:backgroundMark x1="13000" y1="23653" x2="13000" y2="23653"/>
                        <a14:backgroundMark x1="12200" y1="24551" x2="12200" y2="24551"/>
                      </a14:backgroundRemoval>
                    </a14:imgEffect>
                  </a14:imgLayer>
                </a14:imgProps>
              </a:ext>
            </a:extLst>
          </a:blip>
          <a:stretch>
            <a:fillRect/>
          </a:stretch>
        </p:blipFill>
        <p:spPr>
          <a:xfrm>
            <a:off x="40865" y="92353"/>
            <a:ext cx="6121038" cy="5051147"/>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4">
                    <a14:imgEffect>
                      <a14:backgroundRemoval t="0" b="100000" l="47400" r="100000">
                        <a14:foregroundMark x1="89600" y1="96707" x2="89600" y2="96707"/>
                        <a14:foregroundMark x1="95200" y1="96707" x2="95200" y2="96707"/>
                        <a14:foregroundMark x1="76400" y1="26347" x2="79200" y2="26048"/>
                        <a14:foregroundMark x1="76000" y1="24251" x2="76000" y2="24251"/>
                        <a14:foregroundMark x1="76600" y1="31737" x2="77200" y2="31737"/>
                      </a14:backgroundRemoval>
                    </a14:imgEffect>
                  </a14:imgLayer>
                </a14:imgProps>
              </a:ext>
            </a:extLst>
          </a:blip>
          <a:stretch>
            <a:fillRect/>
          </a:stretch>
        </p:blipFill>
        <p:spPr>
          <a:xfrm>
            <a:off x="6229350" y="76200"/>
            <a:ext cx="5823635" cy="4819650"/>
          </a:xfrm>
          <a:prstGeom prst="rect">
            <a:avLst/>
          </a:prstGeom>
        </p:spPr>
      </p:pic>
      <p:pic>
        <p:nvPicPr>
          <p:cNvPr id="2" name="Picture 1"/>
          <p:cNvPicPr>
            <a:picLocks noChangeAspect="1"/>
          </p:cNvPicPr>
          <p:nvPr/>
        </p:nvPicPr>
        <p:blipFill>
          <a:blip r:embed="rId6"/>
          <a:stretch>
            <a:fillRect/>
          </a:stretch>
        </p:blipFill>
        <p:spPr>
          <a:xfrm>
            <a:off x="11064962" y="92353"/>
            <a:ext cx="920576" cy="835224"/>
          </a:xfrm>
          <a:prstGeom prst="rect">
            <a:avLst/>
          </a:prstGeom>
        </p:spPr>
      </p:pic>
      <p:pic>
        <p:nvPicPr>
          <p:cNvPr id="8" name="Picture 7"/>
          <p:cNvPicPr>
            <a:picLocks noChangeAspect="1"/>
          </p:cNvPicPr>
          <p:nvPr/>
        </p:nvPicPr>
        <p:blipFill>
          <a:blip r:embed="rId7"/>
          <a:stretch>
            <a:fillRect/>
          </a:stretch>
        </p:blipFill>
        <p:spPr>
          <a:xfrm>
            <a:off x="3549162" y="2457450"/>
            <a:ext cx="4414814" cy="4263762"/>
          </a:xfrm>
          <a:prstGeom prst="rect">
            <a:avLst/>
          </a:prstGeom>
        </p:spPr>
      </p:pic>
      <p:pic>
        <p:nvPicPr>
          <p:cNvPr id="9" name="Picture 8"/>
          <p:cNvPicPr>
            <a:picLocks noChangeAspect="1"/>
          </p:cNvPicPr>
          <p:nvPr/>
        </p:nvPicPr>
        <p:blipFill>
          <a:blip r:embed="rId8"/>
          <a:stretch>
            <a:fillRect/>
          </a:stretch>
        </p:blipFill>
        <p:spPr>
          <a:xfrm>
            <a:off x="-203990" y="4317823"/>
            <a:ext cx="2511710" cy="2523153"/>
          </a:xfrm>
          <a:prstGeom prst="rect">
            <a:avLst/>
          </a:prstGeom>
        </p:spPr>
      </p:pic>
    </p:spTree>
    <p:extLst>
      <p:ext uri="{BB962C8B-B14F-4D97-AF65-F5344CB8AC3E}">
        <p14:creationId xmlns:p14="http://schemas.microsoft.com/office/powerpoint/2010/main" val="2089305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78" name="Picture 9" descr="C:\Users\ADMIN\Desktop\Tai nguyen thiet ke tro choi\Bảng gỗ\images.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75998" y="51868"/>
            <a:ext cx="4329827" cy="2917283"/>
          </a:xfrm>
          <a:prstGeom prst="rect">
            <a:avLst/>
          </a:prstGeom>
          <a:noFill/>
          <a:extLst>
            <a:ext uri="{909E8E84-426E-40DD-AFC4-6F175D3DCCD1}">
              <a14:hiddenFill xmlns:a14="http://schemas.microsoft.com/office/drawing/2010/main">
                <a:solidFill>
                  <a:srgbClr val="FFFFFF"/>
                </a:solidFill>
              </a14:hiddenFill>
            </a:ext>
          </a:extLst>
        </p:spPr>
      </p:pic>
      <p:sp>
        <p:nvSpPr>
          <p:cNvPr id="81" name="Rounded Rectangle 80"/>
          <p:cNvSpPr/>
          <p:nvPr/>
        </p:nvSpPr>
        <p:spPr>
          <a:xfrm>
            <a:off x="4080607" y="1594175"/>
            <a:ext cx="4193276" cy="120348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smtClean="0">
                <a:ln w="22225">
                  <a:solidFill>
                    <a:schemeClr val="accent2"/>
                  </a:solidFill>
                  <a:prstDash val="solid"/>
                </a:ln>
                <a:solidFill>
                  <a:srgbClr val="FFFF00"/>
                </a:solidFill>
                <a:latin typeface="Great Vibes" pitchFamily="2" charset="0"/>
                <a:cs typeface="Times New Roman" panose="02020603050405020304" pitchFamily="18" charset="0"/>
              </a:rPr>
              <a:t>Tìm</a:t>
            </a:r>
            <a:r>
              <a:rPr lang="en-US" sz="6600" b="1" dirty="0" smtClean="0">
                <a:ln w="22225">
                  <a:solidFill>
                    <a:schemeClr val="accent2"/>
                  </a:solidFill>
                  <a:prstDash val="solid"/>
                </a:ln>
                <a:solidFill>
                  <a:srgbClr val="FFFF00"/>
                </a:solidFill>
                <a:latin typeface="Great Vibes" pitchFamily="2" charset="0"/>
                <a:cs typeface="Times New Roman" panose="02020603050405020304" pitchFamily="18" charset="0"/>
              </a:rPr>
              <a:t> </a:t>
            </a:r>
            <a:r>
              <a:rPr lang="en-US" sz="6600" b="1" dirty="0" err="1" smtClean="0">
                <a:ln w="22225">
                  <a:solidFill>
                    <a:schemeClr val="accent2"/>
                  </a:solidFill>
                  <a:prstDash val="solid"/>
                </a:ln>
                <a:solidFill>
                  <a:srgbClr val="FFFF00"/>
                </a:solidFill>
                <a:latin typeface="Great Vibes" pitchFamily="2" charset="0"/>
                <a:cs typeface="Times New Roman" panose="02020603050405020304" pitchFamily="18" charset="0"/>
              </a:rPr>
              <a:t>hiểu</a:t>
            </a:r>
            <a:r>
              <a:rPr lang="en-US" sz="6600" b="1" dirty="0" smtClean="0">
                <a:ln w="22225">
                  <a:solidFill>
                    <a:schemeClr val="accent2"/>
                  </a:solidFill>
                  <a:prstDash val="solid"/>
                </a:ln>
                <a:solidFill>
                  <a:srgbClr val="FFFF00"/>
                </a:solidFill>
                <a:latin typeface="Great Vibes" pitchFamily="2" charset="0"/>
                <a:cs typeface="Times New Roman" panose="02020603050405020304" pitchFamily="18" charset="0"/>
              </a:rPr>
              <a:t> </a:t>
            </a:r>
            <a:r>
              <a:rPr lang="en-US" sz="6600" b="1" dirty="0" err="1" smtClean="0">
                <a:ln w="22225">
                  <a:solidFill>
                    <a:schemeClr val="accent2"/>
                  </a:solidFill>
                  <a:prstDash val="solid"/>
                </a:ln>
                <a:solidFill>
                  <a:srgbClr val="FFFF00"/>
                </a:solidFill>
                <a:latin typeface="Great Vibes" pitchFamily="2" charset="0"/>
                <a:cs typeface="Times New Roman" panose="02020603050405020304" pitchFamily="18" charset="0"/>
              </a:rPr>
              <a:t>bài</a:t>
            </a:r>
            <a:endParaRPr lang="en-US" sz="6600" b="1" dirty="0">
              <a:ln w="22225">
                <a:solidFill>
                  <a:schemeClr val="accent2"/>
                </a:solidFill>
                <a:prstDash val="solid"/>
              </a:ln>
              <a:solidFill>
                <a:srgbClr val="FFFF00"/>
              </a:solidFill>
              <a:latin typeface="Great Vibes" pitchFamily="2" charset="0"/>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11208376" y="51868"/>
            <a:ext cx="920576" cy="835224"/>
          </a:xfrm>
          <a:prstGeom prst="rect">
            <a:avLst/>
          </a:prstGeom>
        </p:spPr>
      </p:pic>
      <p:pic>
        <p:nvPicPr>
          <p:cNvPr id="3" name="Picture 2"/>
          <p:cNvPicPr>
            <a:picLocks noChangeAspect="1"/>
          </p:cNvPicPr>
          <p:nvPr/>
        </p:nvPicPr>
        <p:blipFill>
          <a:blip r:embed="rId9"/>
          <a:stretch>
            <a:fillRect/>
          </a:stretch>
        </p:blipFill>
        <p:spPr>
          <a:xfrm>
            <a:off x="3939819" y="2797663"/>
            <a:ext cx="4334064" cy="4192350"/>
          </a:xfrm>
          <a:prstGeom prst="rect">
            <a:avLst/>
          </a:prstGeom>
        </p:spPr>
      </p:pic>
    </p:spTree>
    <p:extLst>
      <p:ext uri="{BB962C8B-B14F-4D97-AF65-F5344CB8AC3E}">
        <p14:creationId xmlns:p14="http://schemas.microsoft.com/office/powerpoint/2010/main" val="252424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8" repeatCount="indefinite" fill="hold" display="0">
                  <p:stCondLst>
                    <p:cond delay="indefinite"/>
                  </p:stCondLst>
                  <p:endCondLst>
                    <p:cond evt="onStopAudio" delay="0">
                      <p:tgtEl>
                        <p:sldTgt/>
                      </p:tgtEl>
                    </p:cond>
                  </p:endCondLst>
                </p:cTn>
                <p:tgtEl>
                  <p:spTgt spid="18"/>
                </p:tgtEl>
              </p:cMediaNode>
            </p:audio>
          </p:childTnLst>
        </p:cTn>
      </p:par>
    </p:tnLst>
    <p:bldLst>
      <p:bldP spid="8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0341"/>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r>
              <a:rPr lang="en-US" sz="4800" b="1" dirty="0" err="1" smtClean="0">
                <a:solidFill>
                  <a:srgbClr val="000000"/>
                </a:solidFill>
                <a:latin typeface="Cambria" panose="02040503050406030204" pitchFamily="18" charset="0"/>
                <a:ea typeface="Cambria" panose="02040503050406030204" pitchFamily="18" charset="0"/>
              </a:rPr>
              <a:t>Bạn</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nhỏ</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đã</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hỏi</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về</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những</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ai</a:t>
            </a:r>
            <a:r>
              <a:rPr lang="en-US" sz="4800" b="1" dirty="0" smtClean="0">
                <a:solidFill>
                  <a:srgbClr val="000000"/>
                </a:solidFill>
                <a:latin typeface="Cambria" panose="02040503050406030204" pitchFamily="18" charset="0"/>
                <a:ea typeface="Cambria" panose="02040503050406030204" pitchFamily="18" charset="0"/>
              </a:rPr>
              <a:t>?</a:t>
            </a:r>
            <a:endParaRPr lang="id-ID" sz="4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grpSp>
        <p:nvGrpSpPr>
          <p:cNvPr id="5" name="Group 4"/>
          <p:cNvGrpSpPr/>
          <p:nvPr/>
        </p:nvGrpSpPr>
        <p:grpSpPr>
          <a:xfrm>
            <a:off x="1882591" y="1844196"/>
            <a:ext cx="8856695" cy="1243217"/>
            <a:chOff x="2026394" y="1949954"/>
            <a:chExt cx="8856695" cy="1243217"/>
          </a:xfrm>
        </p:grpSpPr>
        <p:sp>
          <p:nvSpPr>
            <p:cNvPr id="4" name="Wave 3"/>
            <p:cNvSpPr/>
            <p:nvPr/>
          </p:nvSpPr>
          <p:spPr>
            <a:xfrm>
              <a:off x="2026394" y="1949954"/>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87530" y="2340731"/>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kĩ các câu thơ đầu của mỗi khổ thơ để trả lời câu hỏi</a:t>
              </a:r>
              <a:r>
                <a:rPr lang="vi-VN" sz="2400" b="1" dirty="0" smtClean="0">
                  <a:solidFill>
                    <a:srgbClr val="FF0000"/>
                  </a:solidFill>
                  <a:latin typeface="Cambria" panose="02040503050406030204" pitchFamily="18" charset="0"/>
                  <a:ea typeface="Cambria" panose="02040503050406030204" pitchFamily="18" charset="0"/>
                </a:rPr>
                <a:t>.</a:t>
              </a:r>
              <a:endParaRPr lang="en-US" sz="2400" b="1" dirty="0">
                <a:solidFill>
                  <a:srgbClr val="FF0000"/>
                </a:solidFill>
                <a:latin typeface="Great Vibes" pitchFamily="2" charset="0"/>
                <a:ea typeface="Cambria" panose="02040503050406030204" pitchFamily="18" charset="0"/>
              </a:endParaRPr>
            </a:p>
          </p:txBody>
        </p:sp>
      </p:gr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2353" b="90294" l="7438" r="89532"/>
                    </a14:imgEffect>
                  </a14:imgLayer>
                </a14:imgProps>
              </a:ext>
            </a:extLst>
          </a:blip>
          <a:stretch>
            <a:fillRect/>
          </a:stretch>
        </p:blipFill>
        <p:spPr>
          <a:xfrm>
            <a:off x="6788080" y="3206770"/>
            <a:ext cx="2766300" cy="2591025"/>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678" b="98658" l="6173" r="94444"/>
                    </a14:imgEffect>
                  </a14:imgLayer>
                </a14:imgProps>
              </a:ext>
            </a:extLst>
          </a:blip>
          <a:stretch>
            <a:fillRect/>
          </a:stretch>
        </p:blipFill>
        <p:spPr>
          <a:xfrm>
            <a:off x="2087530" y="3227067"/>
            <a:ext cx="2469094" cy="2270957"/>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1404" b="96140" l="350" r="97552">
                        <a14:foregroundMark x1="40559" y1="88070" x2="40559" y2="88070"/>
                        <a14:foregroundMark x1="46503" y1="88070" x2="46503" y2="88070"/>
                        <a14:foregroundMark x1="68182" y1="87368" x2="68182" y2="87368"/>
                        <a14:foregroundMark x1="68182" y1="87368" x2="68182" y2="87368"/>
                        <a14:foregroundMark x1="45105" y1="81053" x2="45105" y2="81053"/>
                        <a14:foregroundMark x1="45105" y1="81053" x2="45105" y2="81053"/>
                        <a14:foregroundMark x1="21329" y1="84211" x2="21329" y2="84211"/>
                        <a14:foregroundMark x1="21329" y1="84211" x2="21329" y2="84211"/>
                        <a14:foregroundMark x1="20280" y1="71930" x2="20280" y2="71930"/>
                        <a14:foregroundMark x1="40909" y1="75789" x2="40909" y2="75789"/>
                      </a14:backgroundRemoval>
                    </a14:imgEffect>
                  </a14:imgLayer>
                </a14:imgProps>
              </a:ext>
            </a:extLst>
          </a:blip>
          <a:stretch>
            <a:fillRect/>
          </a:stretch>
        </p:blipFill>
        <p:spPr>
          <a:xfrm>
            <a:off x="115179" y="4060202"/>
            <a:ext cx="2179509" cy="2171888"/>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2624" b="98834" l="0" r="97101"/>
                    </a14:imgEffect>
                  </a14:imgLayer>
                </a14:imgProps>
              </a:ext>
            </a:extLst>
          </a:blip>
          <a:stretch>
            <a:fillRect/>
          </a:stretch>
        </p:blipFill>
        <p:spPr>
          <a:xfrm>
            <a:off x="9554380" y="4218297"/>
            <a:ext cx="2369813" cy="2356075"/>
          </a:xfrm>
          <a:prstGeom prst="rect">
            <a:avLst/>
          </a:prstGeom>
        </p:spPr>
      </p:pic>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3713" b="94554" l="9709" r="89806"/>
                    </a14:imgEffect>
                  </a14:imgLayer>
                </a14:imgProps>
              </a:ext>
            </a:extLst>
          </a:blip>
          <a:stretch>
            <a:fillRect/>
          </a:stretch>
        </p:blipFill>
        <p:spPr>
          <a:xfrm>
            <a:off x="4301002" y="3606772"/>
            <a:ext cx="3139712" cy="3078747"/>
          </a:xfrm>
          <a:prstGeom prst="rect">
            <a:avLst/>
          </a:prstGeom>
        </p:spPr>
      </p:pic>
      <p:grpSp>
        <p:nvGrpSpPr>
          <p:cNvPr id="23" name="Group 22"/>
          <p:cNvGrpSpPr/>
          <p:nvPr/>
        </p:nvGrpSpPr>
        <p:grpSpPr>
          <a:xfrm>
            <a:off x="2054648" y="1775399"/>
            <a:ext cx="8512580" cy="1233406"/>
            <a:chOff x="3293854" y="3214949"/>
            <a:chExt cx="6315075" cy="1657473"/>
          </a:xfrm>
        </p:grpSpPr>
        <p:sp>
          <p:nvSpPr>
            <p:cNvPr id="22" name="Rounded Rectangle 21"/>
            <p:cNvSpPr/>
            <p:nvPr/>
          </p:nvSpPr>
          <p:spPr>
            <a:xfrm>
              <a:off x="3293854" y="3214949"/>
              <a:ext cx="6315075" cy="1657473"/>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431114" y="3539118"/>
              <a:ext cx="6096000" cy="951270"/>
            </a:xfrm>
            <a:prstGeom prst="rect">
              <a:avLst/>
            </a:prstGeom>
          </p:spPr>
          <p:txBody>
            <a:bodyPr>
              <a:spAutoFit/>
            </a:bodyPr>
            <a:lstStyle/>
            <a:p>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nhỏ</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về</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mẹ</a:t>
              </a:r>
              <a:r>
                <a:rPr lang="en-US" sz="4000" b="1" dirty="0" smtClean="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866164" y="241949"/>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1</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13"/>
          <a:stretch>
            <a:fillRect/>
          </a:stretch>
        </p:blipFill>
        <p:spPr>
          <a:xfrm>
            <a:off x="11271424" y="0"/>
            <a:ext cx="920576" cy="835224"/>
          </a:xfrm>
          <a:prstGeom prst="rect">
            <a:avLst/>
          </a:prstGeom>
        </p:spPr>
      </p:pic>
    </p:spTree>
    <p:extLst>
      <p:ext uri="{BB962C8B-B14F-4D97-AF65-F5344CB8AC3E}">
        <p14:creationId xmlns:p14="http://schemas.microsoft.com/office/powerpoint/2010/main" val="26556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683251" y="1657350"/>
            <a:ext cx="5320278" cy="5392700"/>
          </a:xfrm>
          <a:prstGeom prst="rect">
            <a:avLst/>
          </a:prstGeom>
        </p:spPr>
      </p:pic>
      <p:sp>
        <p:nvSpPr>
          <p:cNvPr id="6" name="Rectangle 5"/>
          <p:cNvSpPr/>
          <p:nvPr/>
        </p:nvSpPr>
        <p:spPr>
          <a:xfrm>
            <a:off x="0" y="-10341"/>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r>
              <a:rPr lang="en-US" sz="4800" b="1" dirty="0" err="1" smtClean="0">
                <a:solidFill>
                  <a:schemeClr val="tx1"/>
                </a:solidFill>
                <a:latin typeface="Cambria" panose="02040503050406030204" pitchFamily="18" charset="0"/>
                <a:ea typeface="Cambria" panose="02040503050406030204" pitchFamily="18" charset="0"/>
              </a:rPr>
              <a:t>Bạn</a:t>
            </a:r>
            <a:r>
              <a:rPr lang="en-US" sz="4800" b="1" dirty="0" smtClean="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nhỏ</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thắc</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mắc</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điều</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gì</a:t>
            </a:r>
            <a:r>
              <a:rPr lang="en-US" sz="4800" b="1" dirty="0">
                <a:solidFill>
                  <a:schemeClr val="tx1"/>
                </a:solidFill>
                <a:latin typeface="Cambria" panose="02040503050406030204" pitchFamily="18" charset="0"/>
                <a:ea typeface="Cambria" panose="02040503050406030204" pitchFamily="18" charset="0"/>
              </a:rPr>
              <a:t>?</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3713" b="94554" l="9709" r="89806"/>
                    </a14:imgEffect>
                  </a14:imgLayer>
                </a14:imgProps>
              </a:ext>
            </a:extLst>
          </a:blip>
          <a:stretch>
            <a:fillRect/>
          </a:stretch>
        </p:blipFill>
        <p:spPr>
          <a:xfrm>
            <a:off x="-313332" y="3165388"/>
            <a:ext cx="2441725" cy="2394314"/>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3193274" y="1849756"/>
            <a:ext cx="5355167" cy="646986"/>
          </a:xfrm>
          <a:prstGeom prst="roundRect">
            <a:avLst/>
          </a:prstGeom>
          <a:solidFill>
            <a:srgbClr val="92D050"/>
          </a:solidFill>
          <a:ln w="25400" cap="flat" cmpd="sng" algn="ctr">
            <a:solidFill>
              <a:srgbClr val="FFFFFF"/>
            </a:solidFill>
            <a:prstDash val="solid"/>
          </a:ln>
          <a:effectLst/>
        </p:spPr>
        <p:txBody>
          <a:bodyPr wrap="square">
            <a:spAutoFit/>
          </a:bodyPr>
          <a:lstStyle/>
          <a:p>
            <a:pPr lvl="0" algn="ctr">
              <a:buClr>
                <a:srgbClr val="000000"/>
              </a:buClr>
            </a:pPr>
            <a:r>
              <a:rPr lang="en-US" sz="3200" dirty="0">
                <a:solidFill>
                  <a:schemeClr val="bg1"/>
                </a:solidFill>
                <a:latin typeface="Cambria" panose="02040503050406030204" pitchFamily="18" charset="0"/>
                <a:ea typeface="Cambria" panose="02040503050406030204" pitchFamily="18" charset="0"/>
              </a:rPr>
              <a:t>a. </a:t>
            </a:r>
            <a:r>
              <a:rPr lang="en-US" sz="3200" dirty="0" err="1">
                <a:solidFill>
                  <a:schemeClr val="bg1"/>
                </a:solidFill>
                <a:latin typeface="Cambria" panose="02040503050406030204" pitchFamily="18" charset="0"/>
                <a:ea typeface="Cambria" panose="02040503050406030204" pitchFamily="18" charset="0"/>
              </a:rPr>
              <a:t>Bạn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ấy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thế</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nào</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còn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bé</a:t>
            </a:r>
            <a:r>
              <a:rPr lang="en-US" sz="3200" dirty="0" smtClean="0">
                <a:solidFill>
                  <a:schemeClr val="bg1"/>
                </a:solidFill>
                <a:latin typeface="Cambria" panose="02040503050406030204" pitchFamily="18" charset="0"/>
                <a:ea typeface="Cambria" panose="02040503050406030204" pitchFamily="18" charset="0"/>
              </a:rPr>
              <a:t>?</a:t>
            </a:r>
            <a:endParaRPr kumimoji="0" lang="en-US" sz="2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sp>
        <p:nvSpPr>
          <p:cNvPr id="28" name="TextBox 27">
            <a:extLst>
              <a:ext uri="{FF2B5EF4-FFF2-40B4-BE49-F238E27FC236}">
                <a16:creationId xmlns:a16="http://schemas.microsoft.com/office/drawing/2014/main" id="{4FAEF9A1-8A6E-5257-C2B0-174A007AFF63}"/>
              </a:ext>
            </a:extLst>
          </p:cNvPr>
          <p:cNvSpPr txBox="1"/>
          <p:nvPr/>
        </p:nvSpPr>
        <p:spPr>
          <a:xfrm>
            <a:off x="2825361" y="3071078"/>
            <a:ext cx="6541276" cy="646986"/>
          </a:xfrm>
          <a:prstGeom prst="roundRect">
            <a:avLst/>
          </a:prstGeom>
          <a:solidFill>
            <a:srgbClr val="00B050"/>
          </a:solidFill>
          <a:ln w="25400" cap="flat" cmpd="sng" algn="ctr">
            <a:solidFill>
              <a:srgbClr val="FFFFFF"/>
            </a:solidFill>
            <a:prstDash val="solid"/>
          </a:ln>
          <a:effectLst/>
        </p:spPr>
        <p:txBody>
          <a:bodyPr wrap="square">
            <a:spAutoFit/>
          </a:bodyPr>
          <a:lstStyle/>
          <a:p>
            <a:r>
              <a:rPr lang="vi-VN" sz="3200" dirty="0">
                <a:solidFill>
                  <a:schemeClr val="bg1"/>
                </a:solidFill>
                <a:latin typeface="Cambria" panose="02040503050406030204" pitchFamily="18" charset="0"/>
                <a:ea typeface="Cambria" panose="02040503050406030204" pitchFamily="18" charset="0"/>
              </a:rPr>
              <a:t>b. Mọi người thế nào khi còn bé</a:t>
            </a:r>
            <a:r>
              <a:rPr lang="vi-VN" sz="3200" dirty="0" smtClean="0">
                <a:solidFill>
                  <a:schemeClr val="bg1"/>
                </a:solidFill>
                <a:latin typeface="Cambria" panose="02040503050406030204" pitchFamily="18" charset="0"/>
                <a:ea typeface="Cambria" panose="02040503050406030204" pitchFamily="18" charset="0"/>
              </a:rPr>
              <a:t>?</a:t>
            </a:r>
            <a:endParaRPr lang="en-US" sz="3200" dirty="0">
              <a:solidFill>
                <a:schemeClr val="bg1"/>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4FAEF9A1-8A6E-5257-C2B0-174A007AFF63}"/>
              </a:ext>
            </a:extLst>
          </p:cNvPr>
          <p:cNvSpPr txBox="1"/>
          <p:nvPr/>
        </p:nvSpPr>
        <p:spPr>
          <a:xfrm>
            <a:off x="1838325" y="4362545"/>
            <a:ext cx="8762999" cy="646986"/>
          </a:xfrm>
          <a:prstGeom prst="roundRect">
            <a:avLst/>
          </a:prstGeom>
          <a:solidFill>
            <a:srgbClr val="008000"/>
          </a:solidFill>
          <a:ln w="25400" cap="flat" cmpd="sng" algn="ctr">
            <a:solidFill>
              <a:srgbClr val="FFFFFF"/>
            </a:solidFill>
            <a:prstDash val="solid"/>
          </a:ln>
          <a:effectLst/>
        </p:spPr>
        <p:txBody>
          <a:bodyPr wrap="square">
            <a:spAutoFit/>
          </a:bodyPr>
          <a:lstStyle/>
          <a:p>
            <a:r>
              <a:rPr lang="vi-VN" sz="3200" dirty="0">
                <a:solidFill>
                  <a:schemeClr val="bg1"/>
                </a:solidFill>
                <a:latin typeface="Cambria" panose="02040503050406030204" pitchFamily="18" charset="0"/>
                <a:ea typeface="Cambria" panose="02040503050406030204" pitchFamily="18" charset="0"/>
              </a:rPr>
              <a:t>c. Mọi người khi còn bé có giống bạn ấy không</a:t>
            </a:r>
            <a:r>
              <a:rPr lang="vi-VN" sz="3200" dirty="0" smtClean="0">
                <a:solidFill>
                  <a:schemeClr val="bg1"/>
                </a:solidFill>
                <a:latin typeface="Cambria" panose="02040503050406030204" pitchFamily="18" charset="0"/>
                <a:ea typeface="Cambria" panose="02040503050406030204" pitchFamily="18" charset="0"/>
              </a:rPr>
              <a:t>?</a:t>
            </a:r>
            <a:endParaRPr lang="en-US" sz="3200" dirty="0">
              <a:solidFill>
                <a:schemeClr val="bg1"/>
              </a:solidFill>
              <a:latin typeface="Cambria" panose="02040503050406030204" pitchFamily="18" charset="0"/>
              <a:ea typeface="Cambria" panose="02040503050406030204" pitchFamily="18" charset="0"/>
            </a:endParaRPr>
          </a:p>
        </p:txBody>
      </p:sp>
      <p:sp>
        <p:nvSpPr>
          <p:cNvPr id="31" name="Wave 30"/>
          <p:cNvSpPr/>
          <p:nvPr/>
        </p:nvSpPr>
        <p:spPr>
          <a:xfrm>
            <a:off x="794426" y="250553"/>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2</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7"/>
          <a:stretch>
            <a:fillRect/>
          </a:stretch>
        </p:blipFill>
        <p:spPr>
          <a:xfrm>
            <a:off x="11271424" y="0"/>
            <a:ext cx="920576" cy="835224"/>
          </a:xfrm>
          <a:prstGeom prst="rect">
            <a:avLst/>
          </a:prstGeom>
        </p:spPr>
      </p:pic>
    </p:spTree>
    <p:extLst>
      <p:ext uri="{BB962C8B-B14F-4D97-AF65-F5344CB8AC3E}">
        <p14:creationId xmlns:p14="http://schemas.microsoft.com/office/powerpoint/2010/main" val="332592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par>
                                <p:cTn id="17" presetID="2" presetClass="entr" presetSubtype="3"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mph" presetSubtype="0" fill="hold" grpId="0" nodeType="clickEffect">
                                  <p:stCondLst>
                                    <p:cond delay="0"/>
                                  </p:stCondLst>
                                  <p:childTnLst>
                                    <p:animClr clrSpc="hsl" dir="cw">
                                      <p:cBhvr override="childStyle">
                                        <p:cTn id="24" dur="500" fill="hold"/>
                                        <p:tgtEl>
                                          <p:spTgt spid="28"/>
                                        </p:tgtEl>
                                        <p:attrNameLst>
                                          <p:attrName>style.color</p:attrName>
                                        </p:attrNameLst>
                                      </p:cBhvr>
                                      <p:by>
                                        <p:hsl h="7200000" s="0" l="0"/>
                                      </p:by>
                                    </p:animClr>
                                    <p:animClr clrSpc="hsl" dir="cw">
                                      <p:cBhvr>
                                        <p:cTn id="25" dur="500" fill="hold"/>
                                        <p:tgtEl>
                                          <p:spTgt spid="28"/>
                                        </p:tgtEl>
                                        <p:attrNameLst>
                                          <p:attrName>fillcolor</p:attrName>
                                        </p:attrNameLst>
                                      </p:cBhvr>
                                      <p:by>
                                        <p:hsl h="7200000" s="0" l="0"/>
                                      </p:by>
                                    </p:animClr>
                                    <p:animClr clrSpc="hsl" dir="cw">
                                      <p:cBhvr>
                                        <p:cTn id="26" dur="500" fill="hold"/>
                                        <p:tgtEl>
                                          <p:spTgt spid="28"/>
                                        </p:tgtEl>
                                        <p:attrNameLst>
                                          <p:attrName>stroke.color</p:attrName>
                                        </p:attrNameLst>
                                      </p:cBhvr>
                                      <p:by>
                                        <p:hsl h="7200000" s="0" l="0"/>
                                      </p:by>
                                    </p:animClr>
                                    <p:set>
                                      <p:cBhvr>
                                        <p:cTn id="27" dur="500" fill="hold"/>
                                        <p:tgtEl>
                                          <p:spTgt spid="28"/>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8" grpId="1"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19916" y="1980728"/>
            <a:ext cx="12268200" cy="5069114"/>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en-US" sz="2800" b="1" dirty="0" smtClean="0">
                <a:solidFill>
                  <a:schemeClr val="tx1"/>
                </a:solidFill>
                <a:latin typeface="Cambria" panose="02040503050406030204" pitchFamily="18" charset="0"/>
                <a:ea typeface="Cambria" panose="02040503050406030204" pitchFamily="18" charset="0"/>
              </a:rPr>
              <a:t>                              </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2353" b="90294" l="7438" r="89532"/>
                    </a14:imgEffect>
                  </a14:imgLayer>
                </a14:imgProps>
              </a:ext>
            </a:extLst>
          </a:blip>
          <a:stretch>
            <a:fillRect/>
          </a:stretch>
        </p:blipFill>
        <p:spPr>
          <a:xfrm>
            <a:off x="6753125" y="1640754"/>
            <a:ext cx="2502354" cy="2343803"/>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678" b="98658" l="6173" r="94444"/>
                    </a14:imgEffect>
                  </a14:imgLayer>
                </a14:imgProps>
              </a:ext>
            </a:extLst>
          </a:blip>
          <a:stretch>
            <a:fillRect/>
          </a:stretch>
        </p:blipFill>
        <p:spPr>
          <a:xfrm>
            <a:off x="3522605" y="1660362"/>
            <a:ext cx="2469094" cy="2270957"/>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2624" b="98834" l="0" r="97101"/>
                    </a14:imgEffect>
                  </a14:imgLayer>
                </a14:imgProps>
              </a:ext>
            </a:extLst>
          </a:blip>
          <a:stretch>
            <a:fillRect/>
          </a:stretch>
        </p:blipFill>
        <p:spPr>
          <a:xfrm>
            <a:off x="6554993" y="4261850"/>
            <a:ext cx="2355324" cy="2341670"/>
          </a:xfrm>
          <a:prstGeom prst="rect">
            <a:avLst/>
          </a:prstGeom>
        </p:spPr>
      </p:pic>
      <p:sp>
        <p:nvSpPr>
          <p:cNvPr id="2" name="Rounded Rectangle 1"/>
          <p:cNvSpPr/>
          <p:nvPr/>
        </p:nvSpPr>
        <p:spPr>
          <a:xfrm>
            <a:off x="1664867" y="305493"/>
            <a:ext cx="9572003" cy="1063306"/>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vi-VN" sz="3200" b="1" dirty="0">
                <a:solidFill>
                  <a:prstClr val="black"/>
                </a:solidFill>
                <a:latin typeface="Cambria" panose="02040503050406030204" pitchFamily="18" charset="0"/>
                <a:ea typeface="Cambria" panose="02040503050406030204" pitchFamily="18" charset="0"/>
              </a:rPr>
              <a:t>Hình ảnh của mỗi người trong gia đình hiện ra như thế </a:t>
            </a:r>
            <a:r>
              <a:rPr lang="vi-VN" sz="3200" b="1" dirty="0" smtClean="0">
                <a:solidFill>
                  <a:prstClr val="black"/>
                </a:solidFill>
                <a:latin typeface="Cambria" panose="02040503050406030204" pitchFamily="18" charset="0"/>
                <a:ea typeface="Cambria" panose="02040503050406030204" pitchFamily="18" charset="0"/>
              </a:rPr>
              <a:t>nào</a:t>
            </a:r>
            <a:r>
              <a:rPr lang="en-US" sz="3200" b="1" dirty="0" smtClean="0">
                <a:solidFill>
                  <a:prstClr val="black"/>
                </a:solidFill>
                <a:latin typeface="Cambria" panose="02040503050406030204" pitchFamily="18" charset="0"/>
                <a:ea typeface="Cambria" panose="02040503050406030204" pitchFamily="18" charset="0"/>
              </a:rPr>
              <a:t> </a:t>
            </a:r>
            <a:r>
              <a:rPr lang="vi-VN" sz="3200" b="1" dirty="0" smtClean="0">
                <a:solidFill>
                  <a:prstClr val="black"/>
                </a:solidFill>
                <a:latin typeface="Cambria" panose="02040503050406030204" pitchFamily="18" charset="0"/>
                <a:ea typeface="Cambria" panose="02040503050406030204" pitchFamily="18" charset="0"/>
              </a:rPr>
              <a:t>trong </a:t>
            </a:r>
            <a:r>
              <a:rPr lang="vi-VN" sz="3200" b="1" dirty="0">
                <a:solidFill>
                  <a:prstClr val="black"/>
                </a:solidFill>
                <a:latin typeface="Cambria" panose="02040503050406030204" pitchFamily="18" charset="0"/>
                <a:ea typeface="Cambria" panose="02040503050406030204" pitchFamily="18" charset="0"/>
              </a:rPr>
              <a:t>suy nghĩ của bạn nhỏ</a:t>
            </a:r>
            <a:r>
              <a:rPr lang="en-US" sz="3200" b="1" dirty="0">
                <a:solidFill>
                  <a:prstClr val="black"/>
                </a:solidFill>
                <a:latin typeface="Cambria" panose="02040503050406030204" pitchFamily="18" charset="0"/>
                <a:ea typeface="Cambria" panose="02040503050406030204" pitchFamily="18" charset="0"/>
              </a:rPr>
              <a:t>?</a:t>
            </a: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8" name="Rounded Rectangle 27"/>
          <p:cNvSpPr/>
          <p:nvPr/>
        </p:nvSpPr>
        <p:spPr>
          <a:xfrm>
            <a:off x="17950" y="2004907"/>
            <a:ext cx="3790235" cy="1640629"/>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Khi bà còn bé tí</a:t>
            </a:r>
          </a:p>
          <a:p>
            <a:pPr lvl="0" algn="just"/>
            <a:r>
              <a:rPr lang="vi-VN" sz="24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400" b="1" dirty="0">
                <a:solidFill>
                  <a:srgbClr val="002060"/>
                </a:solidFill>
                <a:latin typeface="Cambria" panose="02040503050406030204" pitchFamily="18" charset="0"/>
                <a:ea typeface="Cambria" panose="02040503050406030204" pitchFamily="18" charset="0"/>
              </a:rPr>
              <a:t>Dáng đi có hơi còng</a:t>
            </a:r>
          </a:p>
          <a:p>
            <a:pPr lvl="0" algn="just"/>
            <a:r>
              <a:rPr lang="vi-VN" sz="2400" b="1" dirty="0">
                <a:solidFill>
                  <a:srgbClr val="002060"/>
                </a:solidFill>
                <a:latin typeface="Cambria" panose="02040503050406030204" pitchFamily="18" charset="0"/>
                <a:ea typeface="Cambria" panose="02040503050406030204" pitchFamily="18" charset="0"/>
              </a:rPr>
              <a:t>Chăm quét nhà dọn dẹp?</a:t>
            </a:r>
          </a:p>
        </p:txBody>
      </p:sp>
      <p:sp>
        <p:nvSpPr>
          <p:cNvPr id="32" name="Rounded Rectangle 31"/>
          <p:cNvSpPr/>
          <p:nvPr/>
        </p:nvSpPr>
        <p:spPr>
          <a:xfrm>
            <a:off x="-12555" y="2023193"/>
            <a:ext cx="4157249" cy="1587983"/>
          </a:xfrm>
          <a:prstGeom prst="roundRect">
            <a:avLst/>
          </a:prstGeom>
          <a:solidFill>
            <a:srgbClr val="FDEAD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mbria" panose="02040503050406030204" pitchFamily="18" charset="0"/>
                <a:ea typeface="Cambria" panose="02040503050406030204" pitchFamily="18" charset="0"/>
              </a:rPr>
              <a:t>Hình ảnh người bà: </a:t>
            </a:r>
            <a:r>
              <a:rPr lang="vi-VN" sz="2800" b="1" dirty="0">
                <a:solidFill>
                  <a:srgbClr val="FF0000"/>
                </a:solidFill>
                <a:latin typeface="Cambria" panose="02040503050406030204" pitchFamily="18" charset="0"/>
                <a:ea typeface="Cambria" panose="02040503050406030204" pitchFamily="18" charset="0"/>
              </a:rPr>
              <a:t>dáng đi hơi còng, chăm quét dọn nhà </a:t>
            </a:r>
            <a:r>
              <a:rPr lang="vi-VN" sz="2800" b="1" dirty="0" smtClean="0">
                <a:solidFill>
                  <a:srgbClr val="FF0000"/>
                </a:solidFill>
                <a:latin typeface="Cambria" panose="02040503050406030204" pitchFamily="18" charset="0"/>
                <a:ea typeface="Cambria" panose="02040503050406030204" pitchFamily="18" charset="0"/>
              </a:rPr>
              <a:t>cửa</a:t>
            </a:r>
            <a:r>
              <a:rPr lang="en-US" sz="2800" b="1" dirty="0" smtClean="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p:txBody>
      </p:sp>
      <p:sp>
        <p:nvSpPr>
          <p:cNvPr id="36" name="Rounded Rectangle 35"/>
          <p:cNvSpPr/>
          <p:nvPr/>
        </p:nvSpPr>
        <p:spPr>
          <a:xfrm>
            <a:off x="198196" y="4671149"/>
            <a:ext cx="3658509" cy="143083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Cambria" panose="02040503050406030204" pitchFamily="18" charset="0"/>
                <a:ea typeface="Cambria" panose="02040503050406030204" pitchFamily="18" charset="0"/>
              </a:rPr>
              <a:t>Khi ông còn bé tí</a:t>
            </a:r>
          </a:p>
          <a:p>
            <a:r>
              <a:rPr lang="vi-VN" sz="2400" b="1" dirty="0">
                <a:solidFill>
                  <a:srgbClr val="002060"/>
                </a:solidFill>
                <a:latin typeface="Cambria" panose="02040503050406030204" pitchFamily="18" charset="0"/>
                <a:ea typeface="Cambria" panose="02040503050406030204" pitchFamily="18" charset="0"/>
              </a:rPr>
              <a:t>Có nghiêm như bây giờ,</a:t>
            </a:r>
          </a:p>
          <a:p>
            <a:r>
              <a:rPr lang="vi-VN" sz="2400" b="1" dirty="0">
                <a:solidFill>
                  <a:srgbClr val="002060"/>
                </a:solidFill>
                <a:latin typeface="Cambria" panose="02040503050406030204" pitchFamily="18" charset="0"/>
                <a:ea typeface="Cambria" panose="02040503050406030204" pitchFamily="18" charset="0"/>
              </a:rPr>
              <a:t>Có chau mặt chơi cờ</a:t>
            </a:r>
          </a:p>
          <a:p>
            <a:r>
              <a:rPr lang="vi-VN" sz="2400" b="1" dirty="0">
                <a:solidFill>
                  <a:srgbClr val="002060"/>
                </a:solidFill>
                <a:latin typeface="Cambria" panose="02040503050406030204" pitchFamily="18" charset="0"/>
                <a:ea typeface="Cambria" panose="02040503050406030204" pitchFamily="18" charset="0"/>
              </a:rPr>
              <a:t>Có uống trà buổi sáng?</a:t>
            </a:r>
          </a:p>
        </p:txBody>
      </p:sp>
      <p:sp>
        <p:nvSpPr>
          <p:cNvPr id="37" name="Rounded Rectangle 36"/>
          <p:cNvSpPr/>
          <p:nvPr/>
        </p:nvSpPr>
        <p:spPr>
          <a:xfrm>
            <a:off x="0" y="4612078"/>
            <a:ext cx="4352925" cy="179269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0000"/>
                </a:solidFill>
                <a:latin typeface="Cambria" panose="02040503050406030204" pitchFamily="18" charset="0"/>
                <a:ea typeface="Cambria" panose="02040503050406030204" pitchFamily="18" charset="0"/>
              </a:rPr>
              <a:t>Hình ảnh người ông: </a:t>
            </a:r>
            <a:r>
              <a:rPr lang="vi-VN" sz="2800" b="1" dirty="0">
                <a:solidFill>
                  <a:srgbClr val="FF0000"/>
                </a:solidFill>
                <a:latin typeface="Cambria" panose="02040503050406030204" pitchFamily="18" charset="0"/>
                <a:ea typeface="Cambria" panose="02040503050406030204" pitchFamily="18" charset="0"/>
              </a:rPr>
              <a:t>nghiêm khắc, hay chau mày khi chơi cờ, thường uống trà buổi </a:t>
            </a:r>
            <a:r>
              <a:rPr lang="vi-VN" sz="2800" b="1" dirty="0" smtClean="0">
                <a:solidFill>
                  <a:srgbClr val="FF0000"/>
                </a:solidFill>
                <a:latin typeface="Cambria" panose="02040503050406030204" pitchFamily="18" charset="0"/>
                <a:ea typeface="Cambria" panose="02040503050406030204" pitchFamily="18" charset="0"/>
              </a:rPr>
              <a:t>sáng</a:t>
            </a:r>
            <a:r>
              <a:rPr lang="en-US" sz="2800" b="1" dirty="0" smtClean="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p:txBody>
      </p:sp>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1404" b="96140" l="350" r="97552">
                        <a14:foregroundMark x1="40559" y1="88070" x2="40559" y2="88070"/>
                        <a14:foregroundMark x1="46503" y1="88070" x2="46503" y2="88070"/>
                        <a14:foregroundMark x1="68182" y1="87368" x2="68182" y2="87368"/>
                        <a14:foregroundMark x1="68182" y1="87368" x2="68182" y2="87368"/>
                        <a14:foregroundMark x1="45105" y1="81053" x2="45105" y2="81053"/>
                        <a14:foregroundMark x1="45105" y1="81053" x2="45105" y2="81053"/>
                        <a14:foregroundMark x1="21329" y1="84211" x2="21329" y2="84211"/>
                        <a14:foregroundMark x1="21329" y1="84211" x2="21329" y2="84211"/>
                        <a14:foregroundMark x1="20280" y1="71930" x2="20280" y2="71930"/>
                        <a14:foregroundMark x1="40909" y1="75789" x2="40909" y2="75789"/>
                      </a14:backgroundRemoval>
                    </a14:imgEffect>
                  </a14:imgLayer>
                </a14:imgProps>
              </a:ext>
            </a:extLst>
          </a:blip>
          <a:stretch>
            <a:fillRect/>
          </a:stretch>
        </p:blipFill>
        <p:spPr>
          <a:xfrm>
            <a:off x="4141499" y="4434703"/>
            <a:ext cx="2116327" cy="2108927"/>
          </a:xfrm>
          <a:prstGeom prst="rect">
            <a:avLst/>
          </a:prstGeom>
        </p:spPr>
      </p:pic>
      <p:sp>
        <p:nvSpPr>
          <p:cNvPr id="41" name="Rounded Rectangle 40"/>
          <p:cNvSpPr/>
          <p:nvPr/>
        </p:nvSpPr>
        <p:spPr>
          <a:xfrm>
            <a:off x="8688865" y="2009513"/>
            <a:ext cx="3367583" cy="144013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bé</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tí</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lái</a:t>
            </a:r>
            <a:r>
              <a:rPr lang="en-US" sz="2400" b="1" dirty="0">
                <a:solidFill>
                  <a:srgbClr val="002060"/>
                </a:solidFill>
                <a:latin typeface="Cambria" panose="02040503050406030204" pitchFamily="18" charset="0"/>
                <a:ea typeface="Cambria" panose="02040503050406030204" pitchFamily="18" charset="0"/>
              </a:rPr>
              <a:t> ô </a:t>
            </a:r>
            <a:r>
              <a:rPr lang="en-US" sz="2400" b="1" dirty="0" err="1">
                <a:solidFill>
                  <a:srgbClr val="002060"/>
                </a:solidFill>
                <a:latin typeface="Cambria" panose="02040503050406030204" pitchFamily="18" charset="0"/>
                <a:ea typeface="Cambria" panose="02040503050406030204" pitchFamily="18" charset="0"/>
              </a:rPr>
              <a:t>tô</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say </a:t>
            </a:r>
            <a:r>
              <a:rPr lang="en-US" sz="2400" b="1" dirty="0" err="1">
                <a:solidFill>
                  <a:srgbClr val="002060"/>
                </a:solidFill>
                <a:latin typeface="Cambria" panose="02040503050406030204" pitchFamily="18" charset="0"/>
                <a:ea typeface="Cambria" panose="02040503050406030204" pitchFamily="18" charset="0"/>
              </a:rPr>
              <a:t>mê</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sửa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hay </a:t>
            </a:r>
            <a:r>
              <a:rPr lang="en-US" sz="2400" b="1" dirty="0" err="1">
                <a:solidFill>
                  <a:srgbClr val="002060"/>
                </a:solidFill>
                <a:latin typeface="Cambria" panose="02040503050406030204" pitchFamily="18" charset="0"/>
                <a:ea typeface="Cambria" panose="02040503050406030204" pitchFamily="18" charset="0"/>
              </a:rPr>
              <a:t>xem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bóng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đá</a:t>
            </a:r>
            <a:r>
              <a:rPr lang="en-US" sz="2400" b="1" dirty="0">
                <a:solidFill>
                  <a:srgbClr val="002060"/>
                </a:solidFill>
                <a:latin typeface="Cambria" panose="02040503050406030204" pitchFamily="18" charset="0"/>
                <a:ea typeface="Cambria" panose="02040503050406030204" pitchFamily="18" charset="0"/>
              </a:rPr>
              <a:t>?</a:t>
            </a:r>
          </a:p>
        </p:txBody>
      </p:sp>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3713" b="94554" l="9709" r="89806"/>
                    </a14:imgEffect>
                  </a14:imgLayer>
                </a14:imgProps>
              </a:ext>
            </a:extLst>
          </a:blip>
          <a:stretch>
            <a:fillRect/>
          </a:stretch>
        </p:blipFill>
        <p:spPr>
          <a:xfrm>
            <a:off x="4823479" y="2646705"/>
            <a:ext cx="3139712" cy="3078747"/>
          </a:xfrm>
          <a:prstGeom prst="rect">
            <a:avLst/>
          </a:prstGeom>
        </p:spPr>
      </p:pic>
      <p:sp>
        <p:nvSpPr>
          <p:cNvPr id="43" name="Rounded Rectangle 42"/>
          <p:cNvSpPr/>
          <p:nvPr/>
        </p:nvSpPr>
        <p:spPr>
          <a:xfrm>
            <a:off x="8662725" y="1822899"/>
            <a:ext cx="3546123" cy="175680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t"/>
            <a:r>
              <a:rPr lang="vi-VN" sz="2800" b="1" dirty="0">
                <a:solidFill>
                  <a:schemeClr val="tx1"/>
                </a:solidFill>
                <a:latin typeface="Cambria" panose="02040503050406030204" pitchFamily="18" charset="0"/>
                <a:ea typeface="Cambria" panose="02040503050406030204" pitchFamily="18" charset="0"/>
              </a:rPr>
              <a:t>Hình ảnh người bố: </a:t>
            </a:r>
            <a:r>
              <a:rPr lang="vi-VN" sz="2800" b="1" dirty="0">
                <a:solidFill>
                  <a:srgbClr val="FF0000"/>
                </a:solidFill>
                <a:latin typeface="Cambria" panose="02040503050406030204" pitchFamily="18" charset="0"/>
                <a:ea typeface="Cambria" panose="02040503050406030204" pitchFamily="18" charset="0"/>
              </a:rPr>
              <a:t>thích lái ô tô, say mê sửa đồ, hay xem bóng </a:t>
            </a:r>
            <a:r>
              <a:rPr lang="vi-VN" sz="2800" b="1" dirty="0" smtClean="0">
                <a:solidFill>
                  <a:srgbClr val="FF0000"/>
                </a:solidFill>
                <a:latin typeface="Cambria" panose="02040503050406030204" pitchFamily="18" charset="0"/>
                <a:ea typeface="Cambria" panose="02040503050406030204" pitchFamily="18" charset="0"/>
              </a:rPr>
              <a:t>đá</a:t>
            </a:r>
            <a:r>
              <a:rPr lang="en-US" sz="2800" b="1" dirty="0">
                <a:solidFill>
                  <a:srgbClr val="FF0000"/>
                </a:solidFill>
                <a:latin typeface="Cambria" panose="02040503050406030204" pitchFamily="18" charset="0"/>
                <a:ea typeface="Cambria" panose="02040503050406030204" pitchFamily="18" charset="0"/>
              </a:rPr>
              <a:t>.</a:t>
            </a:r>
          </a:p>
        </p:txBody>
      </p:sp>
      <p:grpSp>
        <p:nvGrpSpPr>
          <p:cNvPr id="29" name="Group 28">
            <a:extLst>
              <a:ext uri="{FF2B5EF4-FFF2-40B4-BE49-F238E27FC236}">
                <a16:creationId xmlns:a16="http://schemas.microsoft.com/office/drawing/2014/main" id="{7C63C92D-84AA-4FBF-4C07-278825C6C1AC}"/>
              </a:ext>
            </a:extLst>
          </p:cNvPr>
          <p:cNvGrpSpPr/>
          <p:nvPr/>
        </p:nvGrpSpPr>
        <p:grpSpPr>
          <a:xfrm>
            <a:off x="5147217" y="1355161"/>
            <a:ext cx="3051513" cy="2000530"/>
            <a:chOff x="2056306" y="2597548"/>
            <a:chExt cx="4332329" cy="2189728"/>
          </a:xfrm>
        </p:grpSpPr>
        <p:sp>
          <p:nvSpPr>
            <p:cNvPr id="30"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1" name="TextBox 30">
              <a:extLst>
                <a:ext uri="{FF2B5EF4-FFF2-40B4-BE49-F238E27FC236}">
                  <a16:creationId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đoạn</a:t>
              </a:r>
              <a:r>
                <a:rPr lang="en-US" sz="4400" b="1" kern="0" dirty="0" smtClean="0">
                  <a:solidFill>
                    <a:schemeClr val="bg1"/>
                  </a:solidFill>
                  <a:latin typeface="Great Vibes" pitchFamily="2" charset="0"/>
                  <a:ea typeface="Cambria" panose="02040503050406030204" pitchFamily="18" charset="0"/>
                  <a:sym typeface="Arial"/>
                </a:rPr>
                <a:t> 1</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grpSp>
        <p:nvGrpSpPr>
          <p:cNvPr id="33" name="Group 32">
            <a:extLst>
              <a:ext uri="{FF2B5EF4-FFF2-40B4-BE49-F238E27FC236}">
                <a16:creationId xmlns:a16="http://schemas.microsoft.com/office/drawing/2014/main" id="{7C63C92D-84AA-4FBF-4C07-278825C6C1AC}"/>
              </a:ext>
            </a:extLst>
          </p:cNvPr>
          <p:cNvGrpSpPr/>
          <p:nvPr/>
        </p:nvGrpSpPr>
        <p:grpSpPr>
          <a:xfrm>
            <a:off x="5147217" y="1355903"/>
            <a:ext cx="3081607" cy="2000530"/>
            <a:chOff x="2056306" y="2597548"/>
            <a:chExt cx="4375055" cy="2189728"/>
          </a:xfrm>
        </p:grpSpPr>
        <p:sp>
          <p:nvSpPr>
            <p:cNvPr id="34"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5" name="TextBox 34">
              <a:extLst>
                <a:ext uri="{FF2B5EF4-FFF2-40B4-BE49-F238E27FC236}">
                  <a16:creationId xmlns:a16="http://schemas.microsoft.com/office/drawing/2014/main" id="{F5BD5560-E7D2-6AC8-9D2C-A6505DFA0F3C}"/>
                </a:ext>
              </a:extLst>
            </p:cNvPr>
            <p:cNvSpPr txBox="1"/>
            <p:nvPr/>
          </p:nvSpPr>
          <p:spPr>
            <a:xfrm>
              <a:off x="2216435" y="3361228"/>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đoạn</a:t>
              </a:r>
              <a:r>
                <a:rPr lang="en-US" sz="4400" b="1" kern="0" dirty="0" smtClean="0">
                  <a:solidFill>
                    <a:schemeClr val="bg1"/>
                  </a:solidFill>
                  <a:latin typeface="Great Vibes" pitchFamily="2" charset="0"/>
                  <a:ea typeface="Cambria" panose="02040503050406030204" pitchFamily="18" charset="0"/>
                  <a:sym typeface="Arial"/>
                </a:rPr>
                <a:t> 2</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grpSp>
        <p:nvGrpSpPr>
          <p:cNvPr id="38" name="Group 37">
            <a:extLst>
              <a:ext uri="{FF2B5EF4-FFF2-40B4-BE49-F238E27FC236}">
                <a16:creationId xmlns:a16="http://schemas.microsoft.com/office/drawing/2014/main" id="{7C63C92D-84AA-4FBF-4C07-278825C6C1AC}"/>
              </a:ext>
            </a:extLst>
          </p:cNvPr>
          <p:cNvGrpSpPr/>
          <p:nvPr/>
        </p:nvGrpSpPr>
        <p:grpSpPr>
          <a:xfrm>
            <a:off x="5142835" y="1355125"/>
            <a:ext cx="3051513" cy="2000530"/>
            <a:chOff x="2056306" y="2597548"/>
            <a:chExt cx="4332329" cy="2189728"/>
          </a:xfrm>
        </p:grpSpPr>
        <p:sp>
          <p:nvSpPr>
            <p:cNvPr id="39"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40" name="TextBox 39">
              <a:extLst>
                <a:ext uri="{FF2B5EF4-FFF2-40B4-BE49-F238E27FC236}">
                  <a16:creationId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đoạn</a:t>
              </a:r>
              <a:r>
                <a:rPr lang="en-US" sz="4400" b="1" kern="0" dirty="0" smtClean="0">
                  <a:solidFill>
                    <a:schemeClr val="bg1"/>
                  </a:solidFill>
                  <a:latin typeface="Great Vibes" pitchFamily="2" charset="0"/>
                  <a:ea typeface="Cambria" panose="02040503050406030204" pitchFamily="18" charset="0"/>
                  <a:sym typeface="Arial"/>
                </a:rPr>
                <a:t> 3</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sp>
        <p:nvSpPr>
          <p:cNvPr id="45" name="Rounded Rectangle 44"/>
          <p:cNvSpPr/>
          <p:nvPr/>
        </p:nvSpPr>
        <p:spPr>
          <a:xfrm>
            <a:off x="8433745" y="4686152"/>
            <a:ext cx="3856405" cy="148065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mẹ</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bé</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tí</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ngồi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cắm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Thích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nhà</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Tối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khuya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ôm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cuốn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sách</a:t>
            </a:r>
            <a:r>
              <a:rPr lang="en-US" sz="2400" b="1" dirty="0">
                <a:solidFill>
                  <a:srgbClr val="002060"/>
                </a:solidFill>
                <a:latin typeface="Cambria" panose="02040503050406030204" pitchFamily="18" charset="0"/>
                <a:ea typeface="Cambria" panose="02040503050406030204" pitchFamily="18" charset="0"/>
              </a:rPr>
              <a:t>?</a:t>
            </a:r>
          </a:p>
        </p:txBody>
      </p:sp>
      <p:sp>
        <p:nvSpPr>
          <p:cNvPr id="44" name="Rounded Rectangle 43"/>
          <p:cNvSpPr/>
          <p:nvPr/>
        </p:nvSpPr>
        <p:spPr>
          <a:xfrm>
            <a:off x="8463002" y="4581931"/>
            <a:ext cx="3827148" cy="1702655"/>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0000"/>
                </a:solidFill>
                <a:latin typeface="Cambria" panose="02040503050406030204" pitchFamily="18" charset="0"/>
                <a:ea typeface="Cambria" panose="02040503050406030204" pitchFamily="18" charset="0"/>
              </a:rPr>
              <a:t>Hình ảnh người mẹ: </a:t>
            </a:r>
            <a:r>
              <a:rPr lang="vi-VN" sz="2800" b="1" dirty="0">
                <a:solidFill>
                  <a:srgbClr val="FF0000"/>
                </a:solidFill>
                <a:latin typeface="Cambria" panose="02040503050406030204" pitchFamily="18" charset="0"/>
                <a:ea typeface="Cambria" panose="02040503050406030204" pitchFamily="18" charset="0"/>
              </a:rPr>
              <a:t>mải cắm hoa, thích ra chợ gần nhà, hay đọc sách vào buổi </a:t>
            </a:r>
            <a:r>
              <a:rPr lang="vi-VN" sz="2800" b="1" dirty="0" smtClean="0">
                <a:solidFill>
                  <a:srgbClr val="FF0000"/>
                </a:solidFill>
                <a:latin typeface="Cambria" panose="02040503050406030204" pitchFamily="18" charset="0"/>
                <a:ea typeface="Cambria" panose="02040503050406030204" pitchFamily="18" charset="0"/>
              </a:rPr>
              <a:t>tối</a:t>
            </a:r>
            <a:r>
              <a:rPr lang="en-US" sz="2800" b="1" dirty="0" smtClean="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p:txBody>
      </p:sp>
      <p:grpSp>
        <p:nvGrpSpPr>
          <p:cNvPr id="46" name="Group 45">
            <a:extLst>
              <a:ext uri="{FF2B5EF4-FFF2-40B4-BE49-F238E27FC236}">
                <a16:creationId xmlns:a16="http://schemas.microsoft.com/office/drawing/2014/main" id="{7C63C92D-84AA-4FBF-4C07-278825C6C1AC}"/>
              </a:ext>
            </a:extLst>
          </p:cNvPr>
          <p:cNvGrpSpPr/>
          <p:nvPr/>
        </p:nvGrpSpPr>
        <p:grpSpPr>
          <a:xfrm>
            <a:off x="5161583" y="1343358"/>
            <a:ext cx="3051513" cy="2000530"/>
            <a:chOff x="2056306" y="2597548"/>
            <a:chExt cx="4332329" cy="2189728"/>
          </a:xfrm>
        </p:grpSpPr>
        <p:sp>
          <p:nvSpPr>
            <p:cNvPr id="47"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48" name="TextBox 47">
              <a:extLst>
                <a:ext uri="{FF2B5EF4-FFF2-40B4-BE49-F238E27FC236}">
                  <a16:creationId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đoạn</a:t>
              </a:r>
              <a:r>
                <a:rPr lang="en-US" sz="4400" b="1" kern="0" dirty="0" smtClean="0">
                  <a:solidFill>
                    <a:schemeClr val="bg1"/>
                  </a:solidFill>
                  <a:latin typeface="Great Vibes" pitchFamily="2" charset="0"/>
                  <a:ea typeface="Cambria" panose="02040503050406030204" pitchFamily="18" charset="0"/>
                  <a:sym typeface="Arial"/>
                </a:rPr>
                <a:t> 4</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sp>
        <p:nvSpPr>
          <p:cNvPr id="10" name="Wave 9"/>
          <p:cNvSpPr/>
          <p:nvPr/>
        </p:nvSpPr>
        <p:spPr>
          <a:xfrm>
            <a:off x="198196" y="296357"/>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3</a:t>
            </a:r>
            <a:endParaRPr lang="en-US" sz="2800" dirty="0">
              <a:solidFill>
                <a:schemeClr val="accent4">
                  <a:lumMod val="20000"/>
                  <a:lumOff val="80000"/>
                </a:schemeClr>
              </a:solidFill>
              <a:latin typeface="Nunito Black" pitchFamily="2" charset="0"/>
            </a:endParaRPr>
          </a:p>
        </p:txBody>
      </p:sp>
      <p:pic>
        <p:nvPicPr>
          <p:cNvPr id="3" name="Picture 2"/>
          <p:cNvPicPr>
            <a:picLocks noChangeAspect="1"/>
          </p:cNvPicPr>
          <p:nvPr/>
        </p:nvPicPr>
        <p:blipFill>
          <a:blip r:embed="rId13"/>
          <a:stretch>
            <a:fillRect/>
          </a:stretch>
        </p:blipFill>
        <p:spPr>
          <a:xfrm>
            <a:off x="11288272" y="22719"/>
            <a:ext cx="920576" cy="835224"/>
          </a:xfrm>
          <a:prstGeom prst="rect">
            <a:avLst/>
          </a:prstGeom>
        </p:spPr>
      </p:pic>
    </p:spTree>
    <p:extLst>
      <p:ext uri="{BB962C8B-B14F-4D97-AF65-F5344CB8AC3E}">
        <p14:creationId xmlns:p14="http://schemas.microsoft.com/office/powerpoint/2010/main" val="251882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4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400"/>
                                        <p:tgtEl>
                                          <p:spTgt spid="32"/>
                                        </p:tgtEl>
                                      </p:cBhvr>
                                    </p:animEffect>
                                  </p:childTnLst>
                                </p:cTn>
                              </p:par>
                              <p:par>
                                <p:cTn id="31" presetID="10" presetClass="exit" presetSubtype="0" fill="hold" grpId="1"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6"/>
                                        </p:tgtEl>
                                      </p:cBhvr>
                                    </p:animEffect>
                                    <p:set>
                                      <p:cBhvr>
                                        <p:cTn id="59" dur="1" fill="hold">
                                          <p:stCondLst>
                                            <p:cond delay="499"/>
                                          </p:stCondLst>
                                        </p:cTn>
                                        <p:tgtEl>
                                          <p:spTgt spid="3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500"/>
                                        <p:tgtEl>
                                          <p:spTgt spid="45"/>
                                        </p:tgtEl>
                                      </p:cBhvr>
                                    </p:animEffect>
                                  </p:childTnLst>
                                </p:cTn>
                              </p:par>
                              <p:par>
                                <p:cTn id="89" presetID="10"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46"/>
                                        </p:tgtEl>
                                      </p:cBhvr>
                                    </p:animEffect>
                                    <p:set>
                                      <p:cBhvr>
                                        <p:cTn id="96" dur="1" fill="hold">
                                          <p:stCondLst>
                                            <p:cond delay="499"/>
                                          </p:stCondLst>
                                        </p:cTn>
                                        <p:tgtEl>
                                          <p:spTgt spid="46"/>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2" grpId="0" animBg="1"/>
      <p:bldP spid="36" grpId="0" animBg="1"/>
      <p:bldP spid="36" grpId="1" animBg="1"/>
      <p:bldP spid="37" grpId="0" animBg="1"/>
      <p:bldP spid="41" grpId="0" animBg="1"/>
      <p:bldP spid="43" grpId="0" animBg="1"/>
      <p:bldP spid="45"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353894"/>
            <a:ext cx="12217301" cy="550410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1051601" y="17500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6481313" cy="802181"/>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en-US" sz="3200" b="1" dirty="0" err="1">
                <a:solidFill>
                  <a:srgbClr val="000000"/>
                </a:solidFill>
                <a:latin typeface="Cambria" panose="02040503050406030204" pitchFamily="18" charset="0"/>
                <a:ea typeface="Cambria" panose="02040503050406030204" pitchFamily="18" charset="0"/>
              </a:rPr>
              <a:t>Em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thích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hình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ảnh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ai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nhất</a:t>
            </a:r>
            <a:r>
              <a:rPr lang="en-US" sz="3200" b="1" dirty="0">
                <a:solidFill>
                  <a:srgbClr val="000000"/>
                </a:solidFill>
                <a:latin typeface="Cambria" panose="02040503050406030204" pitchFamily="18" charset="0"/>
                <a:ea typeface="Cambria" panose="02040503050406030204" pitchFamily="18" charset="0"/>
              </a:rPr>
              <a:t>?</a:t>
            </a: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898977" y="3361049"/>
            <a:ext cx="3787932"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buClr>
                <a:srgbClr val="000000"/>
              </a:buClr>
            </a:pPr>
            <a:r>
              <a:rPr lang="vi-VN" sz="2400" dirty="0">
                <a:solidFill>
                  <a:srgbClr val="000000"/>
                </a:solidFill>
                <a:latin typeface="Cambria" panose="02040503050406030204" pitchFamily="18" charset="0"/>
                <a:ea typeface="Cambria" panose="02040503050406030204" pitchFamily="18" charset="0"/>
              </a:rPr>
              <a:t>Em thích hình ảnh bà nhất. </a:t>
            </a:r>
            <a:r>
              <a:rPr lang="vi-VN" sz="2400" dirty="0" smtClean="0">
                <a:solidFill>
                  <a:srgbClr val="000000"/>
                </a:solidFill>
                <a:latin typeface="Cambria" panose="02040503050406030204" pitchFamily="18" charset="0"/>
                <a:ea typeface="Cambria" panose="02040503050406030204" pitchFamily="18" charset="0"/>
              </a:rPr>
              <a:t>Vì </a:t>
            </a:r>
            <a:r>
              <a:rPr lang="vi-VN" sz="2400" dirty="0">
                <a:solidFill>
                  <a:srgbClr val="000000"/>
                </a:solidFill>
                <a:latin typeface="Cambria" panose="02040503050406030204" pitchFamily="18" charset="0"/>
                <a:ea typeface="Cambria" panose="02040503050406030204" pitchFamily="18" charset="0"/>
              </a:rPr>
              <a:t>trong suy nghĩ của bạn nhỏ, bà là một người chịu khó làm việc nhà. Bà còn có một chiếc lưng hơi còng vì đã vất vả làm lụng</a:t>
            </a:r>
            <a:r>
              <a:rPr lang="vi-VN" sz="2400" dirty="0" smtClean="0">
                <a:solidFill>
                  <a:srgbClr val="000000"/>
                </a:solidFill>
                <a:latin typeface="Cambria" panose="02040503050406030204" pitchFamily="18" charset="0"/>
                <a:ea typeface="Cambria" panose="02040503050406030204" pitchFamily="18" charset="0"/>
              </a:rPr>
              <a:t>.</a:t>
            </a:r>
            <a:endParaRPr kumimoji="0" lang="en-US" sz="20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575" b="92184" l="1064" r="94681">
                        <a14:foregroundMark x1="41312" y1="34828" x2="41312" y2="34828"/>
                        <a14:foregroundMark x1="42553" y1="34828" x2="42553" y2="34828"/>
                        <a14:foregroundMark x1="42553" y1="34828" x2="42553" y2="34828"/>
                        <a14:foregroundMark x1="41312" y1="83678" x2="41312" y2="83678"/>
                        <a14:foregroundMark x1="36879" y1="90345" x2="36879" y2="90345"/>
                        <a14:foregroundMark x1="56560" y1="82529" x2="56560" y2="82529"/>
                      </a14:backgroundRemoval>
                    </a14:imgEffect>
                  </a14:imgLayer>
                </a14:imgProps>
              </a:ext>
            </a:extLst>
          </a:blip>
          <a:stretch>
            <a:fillRect/>
          </a:stretch>
        </p:blipFill>
        <p:spPr>
          <a:xfrm>
            <a:off x="6373866" y="1108785"/>
            <a:ext cx="4321584" cy="6404658"/>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6474220" y="3397395"/>
            <a:ext cx="3963742" cy="2962513"/>
          </a:xfrm>
          <a:prstGeom prst="roundRect">
            <a:avLst/>
          </a:prstGeom>
          <a:solidFill>
            <a:srgbClr val="00B050"/>
          </a:solidFill>
          <a:ln w="25400" cap="flat" cmpd="sng" algn="ctr">
            <a:solidFill>
              <a:srgbClr val="FFFFFF"/>
            </a:solidFill>
            <a:prstDash val="solid"/>
          </a:ln>
          <a:effectLst/>
        </p:spPr>
        <p:txBody>
          <a:bodyPr wrap="square">
            <a:spAutoFit/>
          </a:bodyPr>
          <a:lstStyle/>
          <a:p>
            <a:pPr algn="just"/>
            <a:r>
              <a:rPr lang="vi-VN" sz="2400" b="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Em thích hình ảnh của mẹ nhất. Vì dù yêu cái đẹp, có thú vui riêng nhưng </a:t>
            </a:r>
            <a:r>
              <a:rPr lang="en-US" sz="2400" dirty="0" err="1" smtClean="0">
                <a:latin typeface="Cambria" panose="02040503050406030204" pitchFamily="18" charset="0"/>
                <a:ea typeface="Cambria" panose="02040503050406030204" pitchFamily="18" charset="0"/>
              </a:rPr>
              <a:t>mẹ</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vẫn lo toan việc </a:t>
            </a:r>
            <a:r>
              <a:rPr lang="vi-VN" sz="2400" dirty="0" smtClean="0">
                <a:latin typeface="Cambria" panose="02040503050406030204" pitchFamily="18" charset="0"/>
                <a:ea typeface="Cambria" panose="02040503050406030204" pitchFamily="18" charset="0"/>
              </a:rPr>
              <a:t>nhà. </a:t>
            </a:r>
            <a:r>
              <a:rPr lang="vi-VN" sz="2400" dirty="0">
                <a:latin typeface="Cambria" panose="02040503050406030204" pitchFamily="18" charset="0"/>
                <a:ea typeface="Cambria" panose="02040503050406030204" pitchFamily="18" charset="0"/>
              </a:rPr>
              <a:t>Mẹ lúc đó “giỏi việc nước, đảm việc nhà”, trở thành người phụ nữ thông minh.</a:t>
            </a:r>
            <a:endParaRPr lang="en-US" sz="2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463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688424"/>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smtClean="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15" name="Picture 14"/>
          <p:cNvPicPr>
            <a:picLocks noChangeAspect="1"/>
          </p:cNvPicPr>
          <p:nvPr/>
        </p:nvPicPr>
        <p:blipFill>
          <a:blip r:embed="rId4"/>
          <a:stretch>
            <a:fillRect/>
          </a:stretch>
        </p:blipFill>
        <p:spPr>
          <a:xfrm>
            <a:off x="211658" y="4458117"/>
            <a:ext cx="11808975" cy="2692421"/>
          </a:xfrm>
          <a:prstGeom prst="rect">
            <a:avLst/>
          </a:prstGeom>
        </p:spPr>
      </p:pic>
      <p:sp>
        <p:nvSpPr>
          <p:cNvPr id="16" name="Rectangle 15"/>
          <p:cNvSpPr/>
          <p:nvPr/>
        </p:nvSpPr>
        <p:spPr>
          <a:xfrm>
            <a:off x="171364" y="1657350"/>
            <a:ext cx="11849269" cy="2800767"/>
          </a:xfrm>
          <a:prstGeom prst="rect">
            <a:avLst/>
          </a:prstGeom>
        </p:spPr>
        <p:txBody>
          <a:bodyPr wrap="square">
            <a:spAutoFit/>
          </a:bodyPr>
          <a:lstStyle/>
          <a:p>
            <a:pPr algn="just"/>
            <a:r>
              <a:rPr lang="vi-VN" sz="4400" b="1" dirty="0">
                <a:solidFill>
                  <a:schemeClr val="tx2">
                    <a:lumMod val="75000"/>
                  </a:schemeClr>
                </a:solidFill>
                <a:latin typeface="Cambria" panose="02040503050406030204" pitchFamily="18" charset="0"/>
                <a:ea typeface="Cambria" panose="02040503050406030204" pitchFamily="18" charset="0"/>
              </a:rPr>
              <a:t>Tuổi thơ của mỗi người đều thú vị, không ai giống ai và cũng không có thói quen như hiện tại. Trong đó, mỗi người là một vẻ đẹp, làm nên bức tranh gia đình ngập tràn yêu thương.</a:t>
            </a:r>
            <a:endParaRPr lang="en-US" sz="2000" b="1" dirty="0">
              <a:solidFill>
                <a:schemeClr val="tx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36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325368" y="1050905"/>
            <a:ext cx="7547637"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smtClean="0">
                <a:solidFill>
                  <a:srgbClr val="C00000"/>
                </a:solidFill>
                <a:latin typeface="Great Vibes" pitchFamily="2" charset="0"/>
              </a:rPr>
              <a:t>thuộc</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lòng</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TotalTime>
  <Words>831</Words>
  <Application>Microsoft Office PowerPoint</Application>
  <PresentationFormat>Widescreen</PresentationFormat>
  <Paragraphs>102</Paragraphs>
  <Slides>17</Slides>
  <Notes>0</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17</vt:i4>
      </vt:variant>
    </vt:vector>
  </HeadingPairs>
  <TitlesOfParts>
    <vt:vector size="36" baseType="lpstr">
      <vt:lpstr>宋体</vt:lpstr>
      <vt:lpstr>#9Slide05 Bodega Script</vt:lpstr>
      <vt:lpstr>Alibaba PuHuiTi</vt:lpstr>
      <vt:lpstr>Arial</vt:lpstr>
      <vt:lpstr>Calibri</vt:lpstr>
      <vt:lpstr>Calibri Light</vt:lpstr>
      <vt:lpstr>Cambria</vt:lpstr>
      <vt:lpstr>Chango</vt:lpstr>
      <vt:lpstr>Great Vibes</vt:lpstr>
      <vt:lpstr>KaiTi</vt:lpstr>
      <vt:lpstr>Nunito Black</vt:lpstr>
      <vt:lpstr>OpenSansBold</vt:lpstr>
      <vt:lpstr>Sigmar One</vt:lpstr>
      <vt:lpstr>Times New Roman</vt:lpstr>
      <vt:lpstr>UTM Avo</vt:lpstr>
      <vt:lpstr>Office Theme</vt:lpstr>
      <vt:lpstr>Theme1</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67</cp:revision>
  <dcterms:created xsi:type="dcterms:W3CDTF">2022-08-13T14:24:05Z</dcterms:created>
  <dcterms:modified xsi:type="dcterms:W3CDTF">2025-01-07T10:05:34Z</dcterms:modified>
</cp:coreProperties>
</file>