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8" r:id="rId3"/>
  </p:sldMasterIdLst>
  <p:sldIdLst>
    <p:sldId id="256" r:id="rId4"/>
    <p:sldId id="286" r:id="rId5"/>
    <p:sldId id="320" r:id="rId6"/>
    <p:sldId id="321" r:id="rId7"/>
    <p:sldId id="322" r:id="rId8"/>
    <p:sldId id="323" r:id="rId9"/>
    <p:sldId id="298" r:id="rId10"/>
    <p:sldId id="33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2" autoAdjust="0"/>
    <p:restoredTop sz="94660"/>
  </p:normalViewPr>
  <p:slideViewPr>
    <p:cSldViewPr snapToGrid="0">
      <p:cViewPr varScale="1">
        <p:scale>
          <a:sx n="114" d="100"/>
          <a:sy n="114" d="100"/>
        </p:scale>
        <p:origin x="4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7.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3.wdp"/><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gif"/><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2042868" y="1829798"/>
            <a:ext cx="2649693" cy="1456788"/>
            <a:chOff x="1828052" y="2024192"/>
            <a:chExt cx="2649693" cy="1456788"/>
          </a:xfrm>
        </p:grpSpPr>
        <p:sp>
          <p:nvSpPr>
            <p:cNvPr id="23" name="Flowchart: Connector 22"/>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766A65-AB59-44B3-F82A-2DEA307661EB}"/>
                </a:ext>
              </a:extLst>
            </p:cNvPr>
            <p:cNvSpPr txBox="1"/>
            <p:nvPr/>
          </p:nvSpPr>
          <p:spPr>
            <a:xfrm>
              <a:off x="1828052" y="2157541"/>
              <a:ext cx="2649693" cy="1323439"/>
            </a:xfrm>
            <a:prstGeom prst="rect">
              <a:avLst/>
            </a:prstGeom>
            <a:noFill/>
          </p:spPr>
          <p:txBody>
            <a:bodyPr wrap="square" rtlCol="0">
              <a:spAutoFit/>
            </a:bodyPr>
            <a:lstStyle/>
            <a:p>
              <a:pPr algn="ctr">
                <a:buClr>
                  <a:srgbClr val="000000"/>
                </a:buClr>
                <a:buFont typeface="Arial"/>
                <a:buNone/>
              </a:pPr>
              <a:r>
                <a:rPr lang="en-US" sz="40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endParaRPr lang="en-US" sz="40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a:p>
              <a:pPr algn="ctr">
                <a:buClr>
                  <a:srgbClr val="000000"/>
                </a:buClr>
                <a:buFont typeface="Arial"/>
                <a:buNone/>
              </a:pPr>
              <a:r>
                <a:rPr lang="en-US" sz="40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20</a:t>
              </a:r>
              <a:endParaRPr lang="id-ID"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grpSp>
        <p:nvGrpSpPr>
          <p:cNvPr id="17" name="Group 16"/>
          <p:cNvGrpSpPr/>
          <p:nvPr/>
        </p:nvGrpSpPr>
        <p:grpSpPr>
          <a:xfrm>
            <a:off x="2195270" y="260138"/>
            <a:ext cx="7986955" cy="1569660"/>
            <a:chOff x="2195270" y="260138"/>
            <a:chExt cx="7986955" cy="1569660"/>
          </a:xfrm>
        </p:grpSpPr>
        <p:sp>
          <p:nvSpPr>
            <p:cNvPr id="16" name="Flowchart: Terminator 15"/>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4727" y="260138"/>
              <a:ext cx="7324441" cy="1569660"/>
            </a:xfrm>
            <a:prstGeom prst="rect">
              <a:avLst/>
            </a:prstGeom>
            <a:noFill/>
          </p:spPr>
          <p:txBody>
            <a:bodyPr wrap="none" rtlCol="0">
              <a:spAutoFit/>
            </a:bodyPr>
            <a:lstStyle/>
            <a:p>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Thứ</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ngày</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tháng</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năm</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2022</a:t>
              </a:r>
            </a:p>
            <a:p>
              <a:pPr algn="ct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Tiếng</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Việt</a:t>
              </a:r>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p:txBody>
        </p:sp>
      </p:grpSp>
      <p:sp>
        <p:nvSpPr>
          <p:cNvPr id="20" name="Wave 19"/>
          <p:cNvSpPr/>
          <p:nvPr/>
        </p:nvSpPr>
        <p:spPr>
          <a:xfrm>
            <a:off x="3886200" y="1829798"/>
            <a:ext cx="5179684"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r>
              <a:rPr lang="en-US" sz="3200" dirty="0" smtClean="0">
                <a:ln w="0"/>
                <a:solidFill>
                  <a:srgbClr val="0099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 </a:t>
            </a:r>
            <a:r>
              <a:rPr lang="en-US" sz="3200" dirty="0" smtClean="0">
                <a:ln w="0"/>
                <a:solidFill>
                  <a:srgbClr val="FF66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 </a:t>
            </a:r>
            <a:r>
              <a:rPr lang="en-US" sz="3200" dirty="0" smtClean="0">
                <a:ln w="0"/>
                <a:solidFill>
                  <a:srgbClr val="FF3399"/>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CÙNG</a:t>
            </a:r>
            <a:r>
              <a:rPr lang="en-US" sz="3200" dirty="0" smtClean="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smtClean="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MẸ</a:t>
            </a:r>
            <a:endParaRPr lang="en-US" sz="3200" dirty="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219450" y="2225801"/>
            <a:ext cx="5076985" cy="5076985"/>
          </a:xfrm>
          <a:prstGeom prst="rect">
            <a:avLst/>
          </a:prstGeom>
        </p:spPr>
      </p:pic>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79429" y="236348"/>
            <a:ext cx="11993477" cy="935228"/>
            <a:chOff x="-159954" y="236348"/>
            <a:chExt cx="10691710" cy="93522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59954" y="236348"/>
              <a:ext cx="10561427" cy="935228"/>
            </a:xfrm>
            <a:prstGeom prst="rect">
              <a:avLst/>
            </a:prstGeom>
          </p:spPr>
        </p:pic>
        <p:sp>
          <p:nvSpPr>
            <p:cNvPr id="2" name="Rectangle 1"/>
            <p:cNvSpPr/>
            <p:nvPr/>
          </p:nvSpPr>
          <p:spPr>
            <a:xfrm>
              <a:off x="367175" y="425992"/>
              <a:ext cx="10164581" cy="584775"/>
            </a:xfrm>
            <a:prstGeom prst="rect">
              <a:avLst/>
            </a:prstGeom>
          </p:spPr>
          <p:txBody>
            <a:bodyPr wrap="square">
              <a:spAutoFit/>
            </a:bodyPr>
            <a:lstStyle/>
            <a:p>
              <a:pPr lvl="0"/>
              <a:r>
                <a:rPr lang="vi-VN" sz="3200" b="1" dirty="0" smtClean="0">
                  <a:solidFill>
                    <a:prstClr val="black"/>
                  </a:solidFill>
                  <a:latin typeface="Nunito Black" pitchFamily="2" charset="0"/>
                </a:rPr>
                <a:t>1</a:t>
              </a:r>
              <a:r>
                <a:rPr lang="en-US" sz="3200" dirty="0">
                  <a:solidFill>
                    <a:prstClr val="black"/>
                  </a:solidFill>
                  <a:latin typeface="Nunito Black" pitchFamily="2" charset="0"/>
                </a:rPr>
                <a:t>.</a:t>
              </a:r>
              <a:r>
                <a:rPr lang="en-US" sz="3200" dirty="0" smtClean="0">
                  <a:solidFill>
                    <a:prstClr val="black"/>
                  </a:solidFill>
                  <a:latin typeface="Nunito Black" pitchFamily="2" charset="0"/>
                </a:rPr>
                <a:t> </a:t>
              </a:r>
              <a:r>
                <a:rPr lang="vi-VN" sz="3200" b="1" dirty="0">
                  <a:solidFill>
                    <a:prstClr val="black"/>
                  </a:solidFill>
                  <a:latin typeface="Nunito Black" pitchFamily="2" charset="0"/>
                </a:rPr>
                <a:t>Tìm các từ chỉ người thân trong đoạn văn dưới </a:t>
              </a:r>
              <a:r>
                <a:rPr lang="vi-VN" sz="3200" b="1" dirty="0" smtClean="0">
                  <a:solidFill>
                    <a:prstClr val="black"/>
                  </a:solidFill>
                  <a:latin typeface="Nunito Black" pitchFamily="2" charset="0"/>
                </a:rPr>
                <a:t>đây</a:t>
              </a:r>
              <a:r>
                <a:rPr lang="en-US" sz="3200" b="1" dirty="0" smtClean="0">
                  <a:solidFill>
                    <a:prstClr val="black"/>
                  </a:solidFill>
                  <a:latin typeface="Nunito Black" pitchFamily="2" charset="0"/>
                </a:rPr>
                <a:t>.</a:t>
              </a:r>
              <a:endParaRPr lang="vi-VN" sz="3200" dirty="0">
                <a:solidFill>
                  <a:prstClr val="black"/>
                </a:solidFill>
                <a:latin typeface="Nunito Black" pitchFamily="2" charset="0"/>
              </a:endParaRPr>
            </a:p>
          </p:txBody>
        </p:sp>
      </p:grpSp>
      <p:sp>
        <p:nvSpPr>
          <p:cNvPr id="14" name="Rounded Rectangle 13"/>
          <p:cNvSpPr/>
          <p:nvPr/>
        </p:nvSpPr>
        <p:spPr>
          <a:xfrm>
            <a:off x="3666744" y="3392423"/>
            <a:ext cx="3694176"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Làm</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việc</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theo</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sp>
        <p:nvSpPr>
          <p:cNvPr id="4" name="Rectangle 3"/>
          <p:cNvSpPr/>
          <p:nvPr/>
        </p:nvSpPr>
        <p:spPr>
          <a:xfrm>
            <a:off x="1350547" y="1400230"/>
            <a:ext cx="9524834" cy="1815882"/>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endParaRPr kumimoji="0" lang="en-US" sz="1800" b="0" i="0" u="none" strike="noStrike" kern="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25" name="Rounded Rectangle 24"/>
          <p:cNvSpPr/>
          <p:nvPr/>
        </p:nvSpPr>
        <p:spPr>
          <a:xfrm>
            <a:off x="3715512" y="3392423"/>
            <a:ext cx="3596640"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trình</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bày</a:t>
            </a:r>
            <a:endPar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1779758" y="3504479"/>
            <a:ext cx="7736112" cy="523220"/>
          </a:xfrm>
          <a:prstGeom prst="rect">
            <a:avLst/>
          </a:prstGeom>
          <a:ln w="28575">
            <a:solidFill>
              <a:schemeClr val="accent2">
                <a:lumMod val="75000"/>
              </a:schemeClr>
            </a:solidFill>
          </a:ln>
        </p:spPr>
        <p:txBody>
          <a:bodyPr wrap="square">
            <a:spAutoFit/>
          </a:bodyPr>
          <a:lstStyle/>
          <a:p>
            <a:r>
              <a:rPr lang="vi-VN" sz="2800" b="1" dirty="0" smtClean="0">
                <a:solidFill>
                  <a:srgbClr val="002060"/>
                </a:solidFill>
                <a:latin typeface="Cambria" panose="02040503050406030204" pitchFamily="18" charset="0"/>
                <a:ea typeface="Cambria" panose="02040503050406030204" pitchFamily="18" charset="0"/>
              </a:rPr>
              <a:t>Các từ ngữ chỉ người thân trong đoạn văn là: </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p:cNvSpPr/>
          <p:nvPr/>
        </p:nvSpPr>
        <p:spPr>
          <a:xfrm>
            <a:off x="700369" y="4512895"/>
            <a:ext cx="1300356" cy="523220"/>
          </a:xfrm>
          <a:prstGeom prst="rect">
            <a:avLst/>
          </a:prstGeom>
          <a:solidFill>
            <a:schemeClr val="accent1">
              <a:lumMod val="40000"/>
              <a:lumOff val="60000"/>
            </a:schemeClr>
          </a:solidFill>
        </p:spPr>
        <p:txBody>
          <a:bodyPr wrap="none">
            <a:spAutoFit/>
          </a:bodyPr>
          <a:lstStyle/>
          <a:p>
            <a:r>
              <a:rPr lang="vi-VN" sz="2800" b="1" dirty="0">
                <a:solidFill>
                  <a:srgbClr val="FF0000"/>
                </a:solidFill>
                <a:latin typeface="Nunito" pitchFamily="2" charset="0"/>
              </a:rPr>
              <a:t>bà </a:t>
            </a:r>
            <a:r>
              <a:rPr lang="vi-VN" sz="2800" b="1" dirty="0" smtClean="0">
                <a:solidFill>
                  <a:srgbClr val="FF0000"/>
                </a:solidFill>
                <a:latin typeface="Nunito" pitchFamily="2" charset="0"/>
              </a:rPr>
              <a:t>nội </a:t>
            </a:r>
            <a:endParaRPr lang="en-US" dirty="0">
              <a:solidFill>
                <a:srgbClr val="FF0000"/>
              </a:solidFill>
            </a:endParaRPr>
          </a:p>
        </p:txBody>
      </p:sp>
      <p:sp>
        <p:nvSpPr>
          <p:cNvPr id="7" name="Rectangle 6"/>
          <p:cNvSpPr/>
          <p:nvPr/>
        </p:nvSpPr>
        <p:spPr>
          <a:xfrm>
            <a:off x="2528738" y="4512895"/>
            <a:ext cx="1713931" cy="523220"/>
          </a:xfrm>
          <a:prstGeom prst="rect">
            <a:avLst/>
          </a:prstGeom>
          <a:solidFill>
            <a:srgbClr val="92D050"/>
          </a:solidFill>
        </p:spPr>
        <p:txBody>
          <a:bodyPr wrap="none">
            <a:spAutoFit/>
          </a:bodyPr>
          <a:lstStyle/>
          <a:p>
            <a:r>
              <a:rPr lang="vi-VN" sz="2800" b="1" dirty="0">
                <a:solidFill>
                  <a:srgbClr val="FF0000"/>
                </a:solidFill>
                <a:latin typeface="Nunito" pitchFamily="2" charset="0"/>
              </a:rPr>
              <a:t>bà ngoại </a:t>
            </a:r>
            <a:endParaRPr lang="en-US" dirty="0">
              <a:solidFill>
                <a:srgbClr val="FF0000"/>
              </a:solidFill>
            </a:endParaRPr>
          </a:p>
        </p:txBody>
      </p:sp>
      <p:sp>
        <p:nvSpPr>
          <p:cNvPr id="8" name="Rectangle 7"/>
          <p:cNvSpPr/>
          <p:nvPr/>
        </p:nvSpPr>
        <p:spPr>
          <a:xfrm>
            <a:off x="7816459" y="4520841"/>
            <a:ext cx="1149122" cy="523220"/>
          </a:xfrm>
          <a:prstGeom prst="rect">
            <a:avLst/>
          </a:prstGeom>
          <a:solidFill>
            <a:schemeClr val="accent2">
              <a:lumMod val="40000"/>
              <a:lumOff val="60000"/>
            </a:schemeClr>
          </a:solidFill>
        </p:spPr>
        <p:txBody>
          <a:bodyPr wrap="square">
            <a:spAutoFit/>
          </a:bodyPr>
          <a:lstStyle/>
          <a:p>
            <a:pPr algn="ctr"/>
            <a:r>
              <a:rPr lang="vi-VN" sz="2800" b="1" dirty="0" smtClean="0">
                <a:solidFill>
                  <a:srgbClr val="FF0000"/>
                </a:solidFill>
                <a:latin typeface="Nunito" pitchFamily="2" charset="0"/>
              </a:rPr>
              <a:t>chị</a:t>
            </a:r>
            <a:endParaRPr lang="en-US" dirty="0">
              <a:solidFill>
                <a:srgbClr val="FF0000"/>
              </a:solidFill>
            </a:endParaRPr>
          </a:p>
        </p:txBody>
      </p:sp>
      <p:sp>
        <p:nvSpPr>
          <p:cNvPr id="10" name="Rectangle 9"/>
          <p:cNvSpPr/>
          <p:nvPr/>
        </p:nvSpPr>
        <p:spPr>
          <a:xfrm>
            <a:off x="4622609" y="4520841"/>
            <a:ext cx="1143783" cy="523220"/>
          </a:xfrm>
          <a:prstGeom prst="rect">
            <a:avLst/>
          </a:prstGeom>
          <a:solidFill>
            <a:srgbClr val="CC99FF"/>
          </a:solidFill>
        </p:spPr>
        <p:txBody>
          <a:bodyPr wrap="square">
            <a:spAutoFit/>
          </a:bodyPr>
          <a:lstStyle/>
          <a:p>
            <a:pPr algn="ctr"/>
            <a:r>
              <a:rPr lang="vi-VN" sz="2800" b="1" dirty="0">
                <a:solidFill>
                  <a:srgbClr val="FF0000"/>
                </a:solidFill>
                <a:latin typeface="Nunito" pitchFamily="2" charset="0"/>
              </a:rPr>
              <a:t>bà</a:t>
            </a:r>
            <a:endParaRPr lang="en-US" dirty="0">
              <a:solidFill>
                <a:srgbClr val="FF0000"/>
              </a:solidFill>
            </a:endParaRPr>
          </a:p>
        </p:txBody>
      </p:sp>
      <p:sp>
        <p:nvSpPr>
          <p:cNvPr id="28" name="Rectangle 27"/>
          <p:cNvSpPr/>
          <p:nvPr/>
        </p:nvSpPr>
        <p:spPr>
          <a:xfrm>
            <a:off x="6240486" y="4520841"/>
            <a:ext cx="1011556" cy="523220"/>
          </a:xfrm>
          <a:prstGeom prst="rect">
            <a:avLst/>
          </a:prstGeom>
          <a:solidFill>
            <a:srgbClr val="FFFF99"/>
          </a:solidFill>
        </p:spPr>
        <p:txBody>
          <a:bodyPr wrap="square">
            <a:spAutoFit/>
          </a:bodyPr>
          <a:lstStyle/>
          <a:p>
            <a:pPr algn="ctr"/>
            <a:r>
              <a:rPr lang="vi-VN" sz="2800" b="1" dirty="0" smtClean="0">
                <a:solidFill>
                  <a:srgbClr val="FF0000"/>
                </a:solidFill>
                <a:latin typeface="Nunito" pitchFamily="2" charset="0"/>
              </a:rPr>
              <a:t>em</a:t>
            </a:r>
            <a:endParaRPr lang="en-US" dirty="0">
              <a:solidFill>
                <a:srgbClr val="FF0000"/>
              </a:solidFill>
            </a:endParaRPr>
          </a:p>
        </p:txBody>
      </p:sp>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xit" presetSubtype="0" fill="hold" grpId="1"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 grpId="0"/>
      <p:bldP spid="25" grpId="0" animBg="1"/>
      <p:bldP spid="25" grpId="1" animBg="1"/>
      <p:bldP spid="27" grpId="0" animBg="1"/>
      <p:bldP spid="5" grpId="0" animBg="1"/>
      <p:bldP spid="7" grpId="0" animBg="1"/>
      <p:bldP spid="8" grpId="0" animBg="1"/>
      <p:bldP spid="10"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5852" y="126153"/>
            <a:ext cx="11847331" cy="1455292"/>
            <a:chOff x="-245911" y="126153"/>
            <a:chExt cx="10561427" cy="1455292"/>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45911" y="126153"/>
              <a:ext cx="10561427" cy="1455292"/>
            </a:xfrm>
            <a:prstGeom prst="rect">
              <a:avLst/>
            </a:prstGeom>
          </p:spPr>
        </p:pic>
        <p:sp>
          <p:nvSpPr>
            <p:cNvPr id="2" name="Rectangle 1"/>
            <p:cNvSpPr/>
            <p:nvPr/>
          </p:nvSpPr>
          <p:spPr>
            <a:xfrm>
              <a:off x="624351" y="411039"/>
              <a:ext cx="9520612" cy="1077218"/>
            </a:xfrm>
            <a:prstGeom prst="rect">
              <a:avLst/>
            </a:prstGeom>
          </p:spPr>
          <p:txBody>
            <a:bodyPr wrap="square">
              <a:spAutoFit/>
            </a:bodyPr>
            <a:lstStyle/>
            <a:p>
              <a:pPr lvl="0"/>
              <a:r>
                <a:rPr lang="en-US" sz="3200" b="1" dirty="0" smtClean="0">
                  <a:solidFill>
                    <a:prstClr val="black"/>
                  </a:solidFill>
                  <a:latin typeface="Nunito Black" pitchFamily="2" charset="0"/>
                </a:rPr>
                <a:t>2</a:t>
              </a:r>
              <a:r>
                <a:rPr lang="en-US" sz="3200" dirty="0" smtClean="0">
                  <a:solidFill>
                    <a:prstClr val="black"/>
                  </a:solidFill>
                  <a:latin typeface="Nunito Black" pitchFamily="2" charset="0"/>
                </a:rPr>
                <a:t>. </a:t>
              </a:r>
              <a:r>
                <a:rPr lang="vi-VN" sz="3200" b="1" dirty="0">
                  <a:solidFill>
                    <a:srgbClr val="000000"/>
                  </a:solidFill>
                  <a:latin typeface="Nunito Black" pitchFamily="2" charset="0"/>
                </a:rPr>
                <a:t>Tìm thêm từ ngữ chỉ những người thân bên nội và bên ngoại</a:t>
              </a:r>
              <a:r>
                <a:rPr lang="en-US" sz="3200" b="1" dirty="0">
                  <a:solidFill>
                    <a:srgbClr val="000000"/>
                  </a:solidFill>
                  <a:latin typeface="Nunito Black" pitchFamily="2" charset="0"/>
                </a:rPr>
                <a:t>.</a:t>
              </a:r>
              <a:endParaRPr lang="en-US" sz="3200" dirty="0">
                <a:solidFill>
                  <a:prstClr val="black"/>
                </a:solidFill>
                <a:latin typeface="Nunito Black" pitchFamily="2" charset="0"/>
              </a:endParaRPr>
            </a:p>
          </p:txBody>
        </p:sp>
      </p:grpSp>
      <p:sp>
        <p:nvSpPr>
          <p:cNvPr id="14" name="Rounded Rectangle 13"/>
          <p:cNvSpPr/>
          <p:nvPr/>
        </p:nvSpPr>
        <p:spPr>
          <a:xfrm>
            <a:off x="121387" y="2829757"/>
            <a:ext cx="2084832"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Làm</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việc</a:t>
            </a:r>
            <a:endParaRPr lang="en-US" sz="2800" b="1" kern="0" dirty="0">
              <a:solidFill>
                <a:srgbClr val="002060"/>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theo</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25" name="Rounded Rectangle 24"/>
          <p:cNvSpPr/>
          <p:nvPr/>
        </p:nvSpPr>
        <p:spPr>
          <a:xfrm>
            <a:off x="189259" y="2829757"/>
            <a:ext cx="1874296"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trình</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bày</a:t>
            </a:r>
            <a:endPar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16" name="Group 15"/>
          <p:cNvGrpSpPr/>
          <p:nvPr/>
        </p:nvGrpSpPr>
        <p:grpSpPr>
          <a:xfrm>
            <a:off x="2415945" y="1581445"/>
            <a:ext cx="4183662" cy="4559565"/>
            <a:chOff x="2415945" y="1581445"/>
            <a:chExt cx="4183662" cy="4559565"/>
          </a:xfrm>
        </p:grpSpPr>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05" b="98473" l="0" r="99501">
                          <a14:foregroundMark x1="36772" y1="6107" x2="54077" y2="48092"/>
                          <a14:foregroundMark x1="38103" y1="29771" x2="39101" y2="30382"/>
                          <a14:foregroundMark x1="32612" y1="33435" x2="40100" y2="38931"/>
                          <a14:foregroundMark x1="53245" y1="28397" x2="61231" y2="40305"/>
                          <a14:foregroundMark x1="66556" y1="48244" x2="69717" y2="49924"/>
                          <a14:foregroundMark x1="25790" y1="46412" x2="30116" y2="50076"/>
                        </a14:backgroundRemoval>
                      </a14:imgEffect>
                    </a14:imgLayer>
                  </a14:imgProps>
                </a:ext>
              </a:extLst>
            </a:blip>
            <a:stretch>
              <a:fillRect/>
            </a:stretch>
          </p:blipFill>
          <p:spPr>
            <a:xfrm>
              <a:off x="2415945" y="1581445"/>
              <a:ext cx="4183662" cy="4559565"/>
            </a:xfrm>
            <a:prstGeom prst="rect">
              <a:avLst/>
            </a:prstGeom>
          </p:spPr>
        </p:pic>
        <p:sp>
          <p:nvSpPr>
            <p:cNvPr id="11" name="Rectangle 10"/>
            <p:cNvSpPr/>
            <p:nvPr/>
          </p:nvSpPr>
          <p:spPr>
            <a:xfrm>
              <a:off x="2756794" y="4394684"/>
              <a:ext cx="3381290" cy="954107"/>
            </a:xfrm>
            <a:prstGeom prst="rect">
              <a:avLst/>
            </a:prstGeom>
          </p:spPr>
          <p:txBody>
            <a:bodyPr wrap="square">
              <a:spAutoFit/>
            </a:bodyPr>
            <a:lstStyle/>
            <a:p>
              <a:pPr lvl="0" algn="ctr"/>
              <a:r>
                <a:rPr lang="en-US" sz="2800" dirty="0" err="1" smtClean="0">
                  <a:solidFill>
                    <a:srgbClr val="000000"/>
                  </a:solidFill>
                  <a:latin typeface="Nunito Black" pitchFamily="2" charset="0"/>
                </a:rPr>
                <a:t>Chú</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thím</a:t>
              </a:r>
              <a:r>
                <a:rPr lang="vi-VN" sz="2800" dirty="0" smtClean="0">
                  <a:solidFill>
                    <a:srgbClr val="000000"/>
                  </a:solidFill>
                  <a:latin typeface="Nunito Black" pitchFamily="2" charset="0"/>
                </a:rPr>
                <a:t>, </a:t>
              </a:r>
              <a:r>
                <a:rPr lang="vi-VN" sz="2800" dirty="0">
                  <a:solidFill>
                    <a:srgbClr val="000000"/>
                  </a:solidFill>
                  <a:latin typeface="Nunito Black" pitchFamily="2" charset="0"/>
                </a:rPr>
                <a:t>bác, </a:t>
              </a:r>
              <a:endParaRPr lang="en-US" sz="2800" dirty="0" smtClean="0">
                <a:solidFill>
                  <a:srgbClr val="000000"/>
                </a:solidFill>
                <a:latin typeface="Nunito Black" pitchFamily="2" charset="0"/>
              </a:endParaRPr>
            </a:p>
            <a:p>
              <a:pPr lvl="0" algn="ctr"/>
              <a:r>
                <a:rPr lang="vi-VN" sz="2800" dirty="0" smtClean="0">
                  <a:solidFill>
                    <a:srgbClr val="000000"/>
                  </a:solidFill>
                  <a:latin typeface="Nunito Black" pitchFamily="2" charset="0"/>
                </a:rPr>
                <a:t>cô</a:t>
              </a:r>
              <a:r>
                <a:rPr lang="vi-VN" sz="2800" dirty="0">
                  <a:solidFill>
                    <a:srgbClr val="000000"/>
                  </a:solidFill>
                  <a:latin typeface="Nunito Black" pitchFamily="2" charset="0"/>
                </a:rPr>
                <a:t>, </a:t>
              </a:r>
              <a:r>
                <a:rPr lang="en-US" sz="2800" dirty="0" err="1" smtClean="0">
                  <a:solidFill>
                    <a:srgbClr val="000000"/>
                  </a:solidFill>
                  <a:latin typeface="Nunito Black" pitchFamily="2" charset="0"/>
                </a:rPr>
                <a:t>anh</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chị</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em</a:t>
              </a:r>
              <a:r>
                <a:rPr lang="en-US" sz="2800" dirty="0" smtClean="0">
                  <a:solidFill>
                    <a:srgbClr val="000000"/>
                  </a:solidFill>
                  <a:latin typeface="Nunito Black" pitchFamily="2" charset="0"/>
                </a:rPr>
                <a:t>,...</a:t>
              </a:r>
              <a:endParaRPr lang="vi-VN" sz="2800" dirty="0">
                <a:solidFill>
                  <a:srgbClr val="000000"/>
                </a:solidFill>
                <a:latin typeface="Nunito Black" pitchFamily="2" charset="0"/>
              </a:endParaRPr>
            </a:p>
          </p:txBody>
        </p:sp>
      </p:grpSp>
      <p:grpSp>
        <p:nvGrpSpPr>
          <p:cNvPr id="17" name="Group 16"/>
          <p:cNvGrpSpPr/>
          <p:nvPr/>
        </p:nvGrpSpPr>
        <p:grpSpPr>
          <a:xfrm>
            <a:off x="6314279" y="1581444"/>
            <a:ext cx="4074402" cy="4559565"/>
            <a:chOff x="6314279" y="1581445"/>
            <a:chExt cx="4074402" cy="4439770"/>
          </a:xfrm>
        </p:grpSpPr>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2993" b="97007" l="2717" r="97283">
                          <a14:foregroundMark x1="27446" y1="20200" x2="41576" y2="33416"/>
                          <a14:foregroundMark x1="52717" y1="21696" x2="63587" y2="33666"/>
                          <a14:foregroundMark x1="55707" y1="10973" x2="67663" y2="21197"/>
                        </a14:backgroundRemoval>
                      </a14:imgEffect>
                    </a14:imgLayer>
                  </a14:imgProps>
                </a:ext>
              </a:extLst>
            </a:blip>
            <a:stretch>
              <a:fillRect/>
            </a:stretch>
          </p:blipFill>
          <p:spPr>
            <a:xfrm>
              <a:off x="6314279" y="1581445"/>
              <a:ext cx="4074402" cy="4439770"/>
            </a:xfrm>
            <a:prstGeom prst="rect">
              <a:avLst/>
            </a:prstGeom>
          </p:spPr>
        </p:pic>
        <p:sp>
          <p:nvSpPr>
            <p:cNvPr id="20" name="Rectangle 19"/>
            <p:cNvSpPr/>
            <p:nvPr/>
          </p:nvSpPr>
          <p:spPr>
            <a:xfrm>
              <a:off x="6809333" y="4410957"/>
              <a:ext cx="3084293" cy="954107"/>
            </a:xfrm>
            <a:prstGeom prst="rect">
              <a:avLst/>
            </a:prstGeom>
          </p:spPr>
          <p:txBody>
            <a:bodyPr wrap="square">
              <a:spAutoFit/>
            </a:bodyPr>
            <a:lstStyle/>
            <a:p>
              <a:pPr lvl="0" algn="ctr"/>
              <a:r>
                <a:rPr lang="vi-VN" sz="2800" dirty="0" smtClean="0">
                  <a:solidFill>
                    <a:srgbClr val="000000"/>
                  </a:solidFill>
                  <a:latin typeface="Nunito Black" pitchFamily="2" charset="0"/>
                </a:rPr>
                <a:t>bác</a:t>
              </a:r>
              <a:r>
                <a:rPr lang="vi-VN" sz="2800" dirty="0">
                  <a:solidFill>
                    <a:srgbClr val="000000"/>
                  </a:solidFill>
                  <a:latin typeface="Nunito Black" pitchFamily="2" charset="0"/>
                </a:rPr>
                <a:t>, </a:t>
              </a:r>
              <a:r>
                <a:rPr lang="en-US" sz="2800" dirty="0" err="1" smtClean="0">
                  <a:solidFill>
                    <a:srgbClr val="000000"/>
                  </a:solidFill>
                  <a:latin typeface="Nunito Black" pitchFamily="2" charset="0"/>
                </a:rPr>
                <a:t>dì</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cậu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mợ</a:t>
              </a:r>
              <a:r>
                <a:rPr lang="vi-VN" sz="2800" dirty="0" smtClean="0">
                  <a:solidFill>
                    <a:srgbClr val="000000"/>
                  </a:solidFill>
                  <a:latin typeface="Nunito Black" pitchFamily="2" charset="0"/>
                </a:rPr>
                <a:t>, </a:t>
              </a:r>
              <a:r>
                <a:rPr lang="en-US" sz="2800" dirty="0" err="1" smtClean="0">
                  <a:solidFill>
                    <a:srgbClr val="000000"/>
                  </a:solidFill>
                  <a:latin typeface="Nunito Black" pitchFamily="2" charset="0"/>
                </a:rPr>
                <a:t>anh</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chị</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em</a:t>
              </a:r>
              <a:r>
                <a:rPr lang="en-US" sz="2800" dirty="0" smtClean="0">
                  <a:solidFill>
                    <a:srgbClr val="000000"/>
                  </a:solidFill>
                  <a:latin typeface="Nunito Black" pitchFamily="2" charset="0"/>
                </a:rPr>
                <a:t>,....</a:t>
              </a:r>
              <a:endParaRPr lang="vi-VN" sz="2800" dirty="0">
                <a:solidFill>
                  <a:srgbClr val="000000"/>
                </a:solidFill>
                <a:latin typeface="Nunito Black" pitchFamily="2" charset="0"/>
              </a:endParaRPr>
            </a:p>
          </p:txBody>
        </p:sp>
      </p:grpSp>
      <p:sp>
        <p:nvSpPr>
          <p:cNvPr id="24" name="Rounded Rectangle 23"/>
          <p:cNvSpPr/>
          <p:nvPr/>
        </p:nvSpPr>
        <p:spPr>
          <a:xfrm>
            <a:off x="3691443" y="5883635"/>
            <a:ext cx="1511992" cy="653484"/>
          </a:xfrm>
          <a:prstGeom prst="roundRect">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rPr>
              <a:t>Bên</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nội</a:t>
            </a:r>
            <a:endParaRPr kumimoji="0" lang="vi-VN"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endParaRPr>
          </a:p>
        </p:txBody>
      </p:sp>
      <p:sp>
        <p:nvSpPr>
          <p:cNvPr id="29" name="Rounded Rectangle 28"/>
          <p:cNvSpPr/>
          <p:nvPr/>
        </p:nvSpPr>
        <p:spPr>
          <a:xfrm>
            <a:off x="7392009" y="5841958"/>
            <a:ext cx="1899395" cy="675216"/>
          </a:xfrm>
          <a:prstGeom prst="roundRect">
            <a:avLst/>
          </a:prstGeom>
          <a:solidFill>
            <a:srgbClr val="FFC00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rPr>
              <a:t>Bên</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ngoại</a:t>
            </a:r>
            <a:endParaRPr kumimoji="0" lang="vi-VN"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endParaRPr>
          </a:p>
        </p:txBody>
      </p:sp>
      <p:sp>
        <p:nvSpPr>
          <p:cNvPr id="30" name="Rounded Rectangle 29"/>
          <p:cNvSpPr/>
          <p:nvPr/>
        </p:nvSpPr>
        <p:spPr>
          <a:xfrm>
            <a:off x="189259" y="2209476"/>
            <a:ext cx="2029968" cy="2185208"/>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rPr>
              <a:t>Chú</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ý: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1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số</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từ</a:t>
            </a:r>
            <a:endParaRPr lang="en-US" sz="2800" b="1" kern="0" dirty="0">
              <a:solidFill>
                <a:schemeClr val="bg1"/>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thuộc</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cả</a:t>
            </a:r>
            <a:endParaRPr lang="en-US" sz="2800" b="1" kern="0" dirty="0">
              <a:solidFill>
                <a:schemeClr val="bg1"/>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2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023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xit" presetSubtype="0" fill="hold" grpId="1" nodeType="with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5" grpId="0" animBg="1"/>
      <p:bldP spid="25" grpId="1" animBg="1"/>
      <p:bldP spid="24" grpId="0" animBg="1"/>
      <p:bldP spid="29" grpId="0" animBg="1"/>
      <p:bldP spid="30" grpId="0" animBg="1"/>
      <p:bldP spid="3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93555" y="144441"/>
            <a:ext cx="11921189" cy="1079126"/>
            <a:chOff x="-286668" y="62145"/>
            <a:chExt cx="10627268" cy="1079126"/>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5"/>
              <a:ext cx="9815789" cy="1079126"/>
            </a:xfrm>
            <a:prstGeom prst="rect">
              <a:avLst/>
            </a:prstGeom>
          </p:spPr>
        </p:pic>
        <p:sp>
          <p:nvSpPr>
            <p:cNvPr id="2" name="Rectangle 1"/>
            <p:cNvSpPr/>
            <p:nvPr/>
          </p:nvSpPr>
          <p:spPr>
            <a:xfrm>
              <a:off x="440182" y="309320"/>
              <a:ext cx="9900418" cy="584775"/>
            </a:xfrm>
            <a:prstGeom prst="rect">
              <a:avLst/>
            </a:prstGeom>
          </p:spPr>
          <p:txBody>
            <a:bodyPr wrap="square">
              <a:spAutoFit/>
            </a:bodyPr>
            <a:lstStyle/>
            <a:p>
              <a:pPr lvl="0"/>
              <a:r>
                <a:rPr lang="en-US" sz="3200" b="1" dirty="0" smtClean="0">
                  <a:solidFill>
                    <a:prstClr val="black"/>
                  </a:solidFill>
                  <a:latin typeface="Nunito Black" pitchFamily="2" charset="0"/>
                </a:rPr>
                <a:t>3</a:t>
              </a:r>
              <a:r>
                <a:rPr lang="en-US" sz="3200" dirty="0" smtClean="0">
                  <a:solidFill>
                    <a:prstClr val="black"/>
                  </a:solidFill>
                  <a:latin typeface="Nunito Black" pitchFamily="2" charset="0"/>
                </a:rPr>
                <a:t>. </a:t>
              </a:r>
              <a:r>
                <a:rPr lang="en-US" sz="3200" b="1" i="1" dirty="0">
                  <a:solidFill>
                    <a:srgbClr val="000000"/>
                  </a:solidFill>
                  <a:latin typeface="Nunito Black" pitchFamily="2" charset="0"/>
                </a:rPr>
                <a:t>D</a:t>
              </a:r>
              <a:r>
                <a:rPr lang="vi-VN" sz="3200" b="1" i="1" dirty="0" smtClean="0">
                  <a:solidFill>
                    <a:srgbClr val="000000"/>
                  </a:solidFill>
                  <a:latin typeface="Nunito Black" pitchFamily="2" charset="0"/>
                </a:rPr>
                <a:t>ấu </a:t>
              </a:r>
              <a:r>
                <a:rPr lang="vi-VN" sz="3200" b="1" i="1" dirty="0">
                  <a:solidFill>
                    <a:srgbClr val="000000"/>
                  </a:solidFill>
                  <a:latin typeface="Nunito Black" pitchFamily="2" charset="0"/>
                </a:rPr>
                <a:t>hai chấm </a:t>
              </a:r>
              <a:r>
                <a:rPr lang="vi-VN" sz="3200" b="1" dirty="0">
                  <a:solidFill>
                    <a:srgbClr val="000000"/>
                  </a:solidFill>
                  <a:latin typeface="Nunito Black" pitchFamily="2" charset="0"/>
                </a:rPr>
                <a:t>trong </a:t>
              </a:r>
              <a:r>
                <a:rPr lang="vi-VN" sz="3200" b="1" dirty="0" smtClean="0">
                  <a:solidFill>
                    <a:srgbClr val="000000"/>
                  </a:solidFill>
                  <a:latin typeface="Nunito Black" pitchFamily="2" charset="0"/>
                </a:rPr>
                <a:t>câu sau</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dùng</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để</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làm</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gì</a:t>
              </a:r>
              <a:r>
                <a:rPr lang="en-US" sz="3200" b="1" dirty="0" smtClean="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7" name="Flowchart: Alternate Process 6"/>
          <p:cNvSpPr/>
          <p:nvPr/>
        </p:nvSpPr>
        <p:spPr>
          <a:xfrm>
            <a:off x="1120593" y="1470742"/>
            <a:ext cx="10259568" cy="1709928"/>
          </a:xfrm>
          <a:prstGeom prst="flowChartAlternateProcess">
            <a:avLst/>
          </a:prstGeom>
          <a:solidFill>
            <a:schemeClr val="bg1"/>
          </a:solidFill>
          <a:ln w="28575">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 </a:t>
            </a:r>
            <a:r>
              <a:rPr lang="en-US" sz="28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Cảnh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vật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xung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quanh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tôi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đều</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thay</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đổi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vì</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chính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lòng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tôi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đang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có</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sự</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thay</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đổi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hôm</a:t>
            </a:r>
            <a:r>
              <a:rPr lang="en-US" sz="3200" dirty="0" smtClean="0">
                <a:solidFill>
                  <a:srgbClr val="000000"/>
                </a:solidFill>
                <a:latin typeface="Cambria" panose="02040503050406030204" pitchFamily="18" charset="0"/>
                <a:ea typeface="Cambria" panose="02040503050406030204" pitchFamily="18" charset="0"/>
              </a:rPr>
              <a:t> nay </a:t>
            </a:r>
            <a:r>
              <a:rPr lang="en-US" sz="3200" dirty="0" err="1" smtClean="0">
                <a:solidFill>
                  <a:srgbClr val="000000"/>
                </a:solidFill>
                <a:latin typeface="Cambria" panose="02040503050406030204" pitchFamily="18" charset="0"/>
                <a:ea typeface="Cambria" panose="02040503050406030204" pitchFamily="18" charset="0"/>
              </a:rPr>
              <a:t>tôi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học</a:t>
            </a:r>
            <a:r>
              <a:rPr lang="en-US" sz="3200" dirty="0" smtClean="0">
                <a:solidFill>
                  <a:srgbClr val="000000"/>
                </a:solidFill>
                <a:latin typeface="Cambria" panose="02040503050406030204" pitchFamily="18" charset="0"/>
                <a:ea typeface="Cambria" panose="02040503050406030204" pitchFamily="18" charset="0"/>
              </a:rPr>
              <a:t>.</a:t>
            </a:r>
          </a:p>
          <a:p>
            <a:pPr lvl="0" algn="r"/>
            <a:r>
              <a:rPr lang="en-US" sz="3200" dirty="0" smtClean="0">
                <a:solidFill>
                  <a:srgbClr val="000000"/>
                </a:solidFill>
                <a:latin typeface="Cambria" panose="02040503050406030204" pitchFamily="18" charset="0"/>
                <a:ea typeface="Cambria" panose="02040503050406030204" pitchFamily="18" charset="0"/>
              </a:rPr>
              <a:t>(</a:t>
            </a:r>
            <a:r>
              <a:rPr lang="en-US" sz="3200" i="1" dirty="0" smtClean="0">
                <a:solidFill>
                  <a:srgbClr val="000000"/>
                </a:solidFill>
                <a:latin typeface="Cambria" panose="02040503050406030204" pitchFamily="18" charset="0"/>
                <a:ea typeface="Cambria" panose="02040503050406030204" pitchFamily="18" charset="0"/>
              </a:rPr>
              <a:t>Theo</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Thanh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Tịnh</a:t>
            </a:r>
            <a:r>
              <a:rPr lang="en-US" sz="3200" dirty="0" smtClean="0">
                <a:solidFill>
                  <a:srgbClr val="000000"/>
                </a:solidFill>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7C63C92D-84AA-4FBF-4C07-278825C6C1AC}"/>
              </a:ext>
            </a:extLst>
          </p:cNvPr>
          <p:cNvGrpSpPr/>
          <p:nvPr/>
        </p:nvGrpSpPr>
        <p:grpSpPr>
          <a:xfrm>
            <a:off x="2261081" y="2979567"/>
            <a:ext cx="5790664" cy="1166161"/>
            <a:chOff x="1738784" y="2685603"/>
            <a:chExt cx="4471619" cy="1276449"/>
          </a:xfrm>
        </p:grpSpPr>
        <p:sp>
          <p:nvSpPr>
            <p:cNvPr id="9" name="Freeform: Shape 8">
              <a:extLst>
                <a:ext uri="{FF2B5EF4-FFF2-40B4-BE49-F238E27FC236}">
                  <a16:creationId xmlns:a16="http://schemas.microsoft.com/office/drawing/2014/main" id="{58245217-77D1-04F5-1A0F-ACEC991A9615}"/>
                </a:ext>
              </a:extLst>
            </p:cNvPr>
            <p:cNvSpPr/>
            <p:nvPr/>
          </p:nvSpPr>
          <p:spPr>
            <a:xfrm>
              <a:off x="1738784" y="2685603"/>
              <a:ext cx="4257846" cy="1276449"/>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0" name="TextBox 9">
              <a:extLst>
                <a:ext uri="{FF2B5EF4-FFF2-40B4-BE49-F238E27FC236}">
                  <a16:creationId xmlns:a16="http://schemas.microsoft.com/office/drawing/2014/main" id="{F5BD5560-E7D2-6AC8-9D2C-A6505DFA0F3C}"/>
                </a:ext>
              </a:extLst>
            </p:cNvPr>
            <p:cNvSpPr txBox="1"/>
            <p:nvPr/>
          </p:nvSpPr>
          <p:spPr>
            <a:xfrm>
              <a:off x="1741069" y="3023890"/>
              <a:ext cx="4469334"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smtClean="0">
                  <a:latin typeface="Cambria" panose="02040503050406030204" pitchFamily="18" charset="0"/>
                  <a:ea typeface="Cambria" panose="02040503050406030204" pitchFamily="18" charset="0"/>
                  <a:sym typeface="Arial"/>
                </a:rPr>
                <a:t>a. </a:t>
              </a:r>
              <a:r>
                <a:rPr lang="en-US" sz="2800" b="1" kern="0" dirty="0" err="1" smtClean="0">
                  <a:latin typeface="Cambria" panose="02040503050406030204" pitchFamily="18" charset="0"/>
                  <a:ea typeface="Cambria" panose="02040503050406030204" pitchFamily="18" charset="0"/>
                  <a:sym typeface="Arial"/>
                </a:rPr>
                <a:t>Để</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báo</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hiệu</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lời</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nói</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trực</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tiếp</a:t>
              </a:r>
              <a:endParaRPr lang="vi-VN" sz="2800" b="1" kern="0" dirty="0" smtClean="0">
                <a:latin typeface="Cambria" panose="02040503050406030204" pitchFamily="18" charset="0"/>
                <a:ea typeface="Cambria" panose="02040503050406030204" pitchFamily="18" charset="0"/>
                <a:sym typeface="Arial"/>
              </a:endParaRPr>
            </a:p>
          </p:txBody>
        </p:sp>
      </p:grpSp>
      <p:grpSp>
        <p:nvGrpSpPr>
          <p:cNvPr id="11" name="Group 10">
            <a:extLst>
              <a:ext uri="{FF2B5EF4-FFF2-40B4-BE49-F238E27FC236}">
                <a16:creationId xmlns:a16="http://schemas.microsoft.com/office/drawing/2014/main" id="{7C63C92D-84AA-4FBF-4C07-278825C6C1AC}"/>
              </a:ext>
            </a:extLst>
          </p:cNvPr>
          <p:cNvGrpSpPr/>
          <p:nvPr/>
        </p:nvGrpSpPr>
        <p:grpSpPr>
          <a:xfrm>
            <a:off x="3660220" y="4071707"/>
            <a:ext cx="5710206" cy="1109667"/>
            <a:chOff x="1738784" y="2846556"/>
            <a:chExt cx="4409488" cy="1214612"/>
          </a:xfrm>
        </p:grpSpPr>
        <p:sp>
          <p:nvSpPr>
            <p:cNvPr id="12" name="Freeform: Shape 8">
              <a:extLst>
                <a:ext uri="{FF2B5EF4-FFF2-40B4-BE49-F238E27FC236}">
                  <a16:creationId xmlns:a16="http://schemas.microsoft.com/office/drawing/2014/main" id="{58245217-77D1-04F5-1A0F-ACEC991A9615}"/>
                </a:ext>
              </a:extLst>
            </p:cNvPr>
            <p:cNvSpPr/>
            <p:nvPr/>
          </p:nvSpPr>
          <p:spPr>
            <a:xfrm>
              <a:off x="1738784" y="2846556"/>
              <a:ext cx="4257846" cy="1214612"/>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3" name="TextBox 12">
              <a:extLst>
                <a:ext uri="{FF2B5EF4-FFF2-40B4-BE49-F238E27FC236}">
                  <a16:creationId xmlns:a16="http://schemas.microsoft.com/office/drawing/2014/main" id="{F5BD5560-E7D2-6AC8-9D2C-A6505DFA0F3C}"/>
                </a:ext>
              </a:extLst>
            </p:cNvPr>
            <p:cNvSpPr txBox="1"/>
            <p:nvPr/>
          </p:nvSpPr>
          <p:spPr>
            <a:xfrm>
              <a:off x="1809731" y="3140084"/>
              <a:ext cx="4338541"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smtClean="0">
                  <a:latin typeface="Cambria" panose="02040503050406030204" pitchFamily="18" charset="0"/>
                  <a:ea typeface="Cambria" panose="02040503050406030204" pitchFamily="18" charset="0"/>
                  <a:sym typeface="Arial"/>
                </a:rPr>
                <a:t>b. </a:t>
              </a:r>
              <a:r>
                <a:rPr lang="en-US" sz="2800" b="1" kern="0" dirty="0" err="1" smtClean="0">
                  <a:latin typeface="Cambria" panose="02040503050406030204" pitchFamily="18" charset="0"/>
                  <a:ea typeface="Cambria" panose="02040503050406030204" pitchFamily="18" charset="0"/>
                  <a:sym typeface="Arial"/>
                </a:rPr>
                <a:t>Để</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báo</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hiệu</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phần</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giải</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thích</a:t>
              </a:r>
              <a:endParaRPr lang="vi-VN" sz="2800" b="1" kern="0" dirty="0" smtClean="0">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7C63C92D-84AA-4FBF-4C07-278825C6C1AC}"/>
              </a:ext>
            </a:extLst>
          </p:cNvPr>
          <p:cNvGrpSpPr/>
          <p:nvPr/>
        </p:nvGrpSpPr>
        <p:grpSpPr>
          <a:xfrm>
            <a:off x="4239680" y="5181374"/>
            <a:ext cx="5710203" cy="1323385"/>
            <a:chOff x="1738784" y="2612627"/>
            <a:chExt cx="4409486" cy="1448543"/>
          </a:xfrm>
        </p:grpSpPr>
        <p:sp>
          <p:nvSpPr>
            <p:cNvPr id="15" name="Freeform: Shape 8">
              <a:extLst>
                <a:ext uri="{FF2B5EF4-FFF2-40B4-BE49-F238E27FC236}">
                  <a16:creationId xmlns:a16="http://schemas.microsoft.com/office/drawing/2014/main" id="{58245217-77D1-04F5-1A0F-ACEC991A9615}"/>
                </a:ext>
              </a:extLst>
            </p:cNvPr>
            <p:cNvSpPr/>
            <p:nvPr/>
          </p:nvSpPr>
          <p:spPr>
            <a:xfrm>
              <a:off x="1966586" y="2612627"/>
              <a:ext cx="3842166" cy="144854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6" name="TextBox 15">
              <a:extLst>
                <a:ext uri="{FF2B5EF4-FFF2-40B4-BE49-F238E27FC236}">
                  <a16:creationId xmlns:a16="http://schemas.microsoft.com/office/drawing/2014/main" id="{F5BD5560-E7D2-6AC8-9D2C-A6505DFA0F3C}"/>
                </a:ext>
              </a:extLst>
            </p:cNvPr>
            <p:cNvSpPr txBox="1"/>
            <p:nvPr/>
          </p:nvSpPr>
          <p:spPr>
            <a:xfrm>
              <a:off x="1738784" y="3033103"/>
              <a:ext cx="4409486"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smtClean="0">
                  <a:latin typeface="Cambria" panose="02040503050406030204" pitchFamily="18" charset="0"/>
                  <a:ea typeface="Cambria" panose="02040503050406030204" pitchFamily="18" charset="0"/>
                  <a:sym typeface="Arial"/>
                </a:rPr>
                <a:t>c. </a:t>
              </a:r>
              <a:r>
                <a:rPr lang="en-US" sz="2800" b="1" kern="0" dirty="0" err="1" smtClean="0">
                  <a:latin typeface="Cambria" panose="02040503050406030204" pitchFamily="18" charset="0"/>
                  <a:ea typeface="Cambria" panose="02040503050406030204" pitchFamily="18" charset="0"/>
                  <a:sym typeface="Arial"/>
                </a:rPr>
                <a:t>Để</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báo</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hiệu</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phần</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liệt</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kê</a:t>
              </a:r>
              <a:endParaRPr lang="vi-VN" sz="2800" b="1" kern="0" dirty="0" smtClean="0">
                <a:latin typeface="Cambria" panose="02040503050406030204" pitchFamily="18" charset="0"/>
                <a:ea typeface="Cambria" panose="02040503050406030204" pitchFamily="18" charset="0"/>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1739" y1="37500" x2="44022" y2="32292"/>
                        <a14:foregroundMark x1="31522" y1="72917" x2="30978" y2="80556"/>
                      </a14:backgroundRemoval>
                    </a14:imgEffect>
                  </a14:imgLayer>
                </a14:imgProps>
              </a:ext>
            </a:extLst>
          </a:blip>
          <a:stretch>
            <a:fillRect/>
          </a:stretch>
        </p:blipFill>
        <p:spPr>
          <a:xfrm>
            <a:off x="276210" y="4857474"/>
            <a:ext cx="2243522" cy="1755800"/>
          </a:xfrm>
          <a:prstGeom prst="rect">
            <a:avLst/>
          </a:prstGeom>
        </p:spPr>
      </p:pic>
      <p:grpSp>
        <p:nvGrpSpPr>
          <p:cNvPr id="17" name="Group 16"/>
          <p:cNvGrpSpPr/>
          <p:nvPr/>
        </p:nvGrpSpPr>
        <p:grpSpPr>
          <a:xfrm>
            <a:off x="1014983" y="3427846"/>
            <a:ext cx="3230837" cy="1617304"/>
            <a:chOff x="392020" y="2939391"/>
            <a:chExt cx="3730481" cy="1752335"/>
          </a:xfrm>
        </p:grpSpPr>
        <p:sp>
          <p:nvSpPr>
            <p:cNvPr id="18" name="Cloud 17"/>
            <p:cNvSpPr/>
            <p:nvPr/>
          </p:nvSpPr>
          <p:spPr>
            <a:xfrm>
              <a:off x="392020" y="2939391"/>
              <a:ext cx="3730481" cy="1752335"/>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19" name="Rectangle 18"/>
            <p:cNvSpPr/>
            <p:nvPr/>
          </p:nvSpPr>
          <p:spPr>
            <a:xfrm>
              <a:off x="872267" y="3158423"/>
              <a:ext cx="2902158" cy="1300546"/>
            </a:xfrm>
            <a:prstGeom prst="rect">
              <a:avLst/>
            </a:prstGeom>
          </p:spPr>
          <p:txBody>
            <a:bodyPr wrap="square">
              <a:spAutoFit/>
            </a:bodyPr>
            <a:lstStyle/>
            <a:p>
              <a:pPr lvl="0" algn="just"/>
              <a:r>
                <a:rPr lang="en-US" sz="2400" dirty="0" err="1" smtClean="0">
                  <a:solidFill>
                    <a:prstClr val="white"/>
                  </a:solidFill>
                  <a:latin typeface="Nunito Black" pitchFamily="2" charset="0"/>
                </a:rPr>
                <a:t>Em</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hãy</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nhớ</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lại</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công</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dụng</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của</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dấu</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hai</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chấm</a:t>
              </a:r>
              <a:r>
                <a:rPr lang="en-US" sz="2400" dirty="0" smtClean="0">
                  <a:solidFill>
                    <a:prstClr val="white"/>
                  </a:solidFill>
                  <a:latin typeface="Nunito Black" pitchFamily="2" charset="0"/>
                </a:rPr>
                <a:t>.</a:t>
              </a:r>
              <a:endParaRPr lang="en-US" sz="2400" dirty="0">
                <a:solidFill>
                  <a:prstClr val="white"/>
                </a:solidFill>
                <a:latin typeface="Nunito Black" pitchFamily="2" charset="0"/>
              </a:endParaRPr>
            </a:p>
          </p:txBody>
        </p:sp>
      </p:grpSp>
      <p:grpSp>
        <p:nvGrpSpPr>
          <p:cNvPr id="20" name="Group 19"/>
          <p:cNvGrpSpPr/>
          <p:nvPr/>
        </p:nvGrpSpPr>
        <p:grpSpPr>
          <a:xfrm>
            <a:off x="948573" y="3288625"/>
            <a:ext cx="3181016" cy="1944558"/>
            <a:chOff x="392021" y="2939391"/>
            <a:chExt cx="3672955" cy="2106912"/>
          </a:xfrm>
        </p:grpSpPr>
        <p:sp>
          <p:nvSpPr>
            <p:cNvPr id="21" name="Cloud 20"/>
            <p:cNvSpPr/>
            <p:nvPr/>
          </p:nvSpPr>
          <p:spPr>
            <a:xfrm>
              <a:off x="392021" y="2939391"/>
              <a:ext cx="3672955" cy="2106912"/>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22" name="Rectangle 21"/>
            <p:cNvSpPr/>
            <p:nvPr/>
          </p:nvSpPr>
          <p:spPr>
            <a:xfrm>
              <a:off x="814741" y="3365596"/>
              <a:ext cx="3250234" cy="1300546"/>
            </a:xfrm>
            <a:prstGeom prst="rect">
              <a:avLst/>
            </a:prstGeom>
          </p:spPr>
          <p:txBody>
            <a:bodyPr wrap="square">
              <a:spAutoFit/>
            </a:bodyPr>
            <a:lstStyle/>
            <a:p>
              <a:pPr lvl="0" algn="just"/>
              <a:r>
                <a:rPr lang="en-US" sz="2400" dirty="0" err="1" smtClean="0">
                  <a:solidFill>
                    <a:prstClr val="white"/>
                  </a:solidFill>
                  <a:latin typeface="Nunito Black" pitchFamily="2" charset="0"/>
                </a:rPr>
                <a:t>Dấu</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hai</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chấm</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dùng</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để</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báo</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hiệu</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phần</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liệt</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kê</a:t>
              </a:r>
              <a:r>
                <a:rPr lang="en-US" sz="2400" dirty="0" smtClean="0">
                  <a:solidFill>
                    <a:prstClr val="white"/>
                  </a:solidFill>
                  <a:latin typeface="Nunito Black" pitchFamily="2" charset="0"/>
                </a:rPr>
                <a:t>.</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132195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5E-6 2.96296E-6 L -0.03568 -0.08843 " pathEditMode="relative" rAng="0" ptsTypes="AA">
                                      <p:cBhvr>
                                        <p:cTn id="58" dur="2000" fill="hold"/>
                                        <p:tgtEl>
                                          <p:spTgt spid="11"/>
                                        </p:tgtEl>
                                        <p:attrNameLst>
                                          <p:attrName>ppt_x</p:attrName>
                                          <p:attrName>ppt_y</p:attrName>
                                        </p:attrNameLst>
                                      </p:cBhvr>
                                      <p:rCtr x="-1784" y="-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buAutoNum type="alphaLcPeriod"/>
            </a:pPr>
            <a:r>
              <a:rPr lang="vi-VN" sz="2800" dirty="0" smtClean="0">
                <a:solidFill>
                  <a:srgbClr val="000000"/>
                </a:solidFill>
                <a:latin typeface="Cambria" panose="02040503050406030204" pitchFamily="18" charset="0"/>
                <a:ea typeface="Cambria" panose="02040503050406030204" pitchFamily="18" charset="0"/>
              </a:rPr>
              <a:t>Trong </a:t>
            </a:r>
            <a:r>
              <a:rPr lang="vi-VN" sz="2800" dirty="0">
                <a:solidFill>
                  <a:srgbClr val="000000"/>
                </a:solidFill>
                <a:latin typeface="Cambria" panose="02040503050406030204" pitchFamily="18" charset="0"/>
                <a:ea typeface="Cambria" panose="02040503050406030204" pitchFamily="18" charset="0"/>
              </a:rPr>
              <a:t>túi vải thô của bà có đủ thứ quà, mùa nào thức nấy: nhãn tháng Sáu, na tháng Bảy, roi mùa hạ, gương sen mùa thu</a:t>
            </a:r>
            <a:r>
              <a:rPr lang="vi-VN"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a:p>
            <a:pPr lvl="0" algn="r"/>
            <a:r>
              <a:rPr lang="en-US" sz="2800" dirty="0" smtClean="0">
                <a:solidFill>
                  <a:srgbClr val="000000"/>
                </a:solidFill>
                <a:latin typeface="Cambria" panose="02040503050406030204" pitchFamily="18" charset="0"/>
                <a:ea typeface="Cambria" panose="02040503050406030204" pitchFamily="18" charset="0"/>
              </a:rPr>
              <a:t>(</a:t>
            </a:r>
            <a:r>
              <a:rPr lang="en-US" sz="2800" i="1" dirty="0" smtClean="0">
                <a:solidFill>
                  <a:srgbClr val="000000"/>
                </a:solidFill>
                <a:latin typeface="Cambria" panose="02040503050406030204" pitchFamily="18" charset="0"/>
                <a:ea typeface="Cambria" panose="02040503050406030204" pitchFamily="18" charset="0"/>
              </a:rPr>
              <a:t>Theo</a:t>
            </a:r>
            <a:r>
              <a:rPr lang="en-US" sz="2800" dirty="0" smtClean="0">
                <a:solidFill>
                  <a:srgbClr val="000000"/>
                </a:solidFill>
                <a:latin typeface="Cambria" panose="02040503050406030204" pitchFamily="18" charset="0"/>
                <a:ea typeface="Cambria" panose="02040503050406030204" pitchFamily="18" charset="0"/>
              </a:rPr>
              <a:t> Ma </a:t>
            </a:r>
            <a:r>
              <a:rPr lang="en-US" sz="2800" dirty="0" err="1" smtClean="0">
                <a:solidFill>
                  <a:srgbClr val="000000"/>
                </a:solidFill>
                <a:latin typeface="Cambria" panose="02040503050406030204" pitchFamily="18" charset="0"/>
                <a:ea typeface="Cambria" panose="02040503050406030204" pitchFamily="18" charset="0"/>
              </a:rPr>
              <a:t>Văn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Kháng</a:t>
            </a:r>
            <a:r>
              <a:rPr lang="en-US" sz="2800" dirty="0" smtClean="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smtClean="0">
                  <a:solidFill>
                    <a:prstClr val="black"/>
                  </a:solidFill>
                  <a:latin typeface="Nunito Black" pitchFamily="2" charset="0"/>
                </a:rPr>
                <a:t>4</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Xác</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định</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công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dụng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của</a:t>
              </a:r>
              <a:r>
                <a:rPr lang="en-US" sz="3200" dirty="0" smtClean="0">
                  <a:solidFill>
                    <a:prstClr val="black"/>
                  </a:solidFill>
                  <a:latin typeface="Nunito Black" pitchFamily="2" charset="0"/>
                </a:rPr>
                <a:t> </a:t>
              </a:r>
              <a:r>
                <a:rPr lang="en-US" sz="3200" b="1" dirty="0">
                  <a:solidFill>
                    <a:srgbClr val="000000"/>
                  </a:solidFill>
                  <a:latin typeface="Nunito Black" pitchFamily="2" charset="0"/>
                </a:rPr>
                <a:t>d</a:t>
              </a:r>
              <a:r>
                <a:rPr lang="vi-VN" sz="3200" b="1" dirty="0" smtClean="0">
                  <a:solidFill>
                    <a:srgbClr val="000000"/>
                  </a:solidFill>
                  <a:latin typeface="Nunito Black" pitchFamily="2" charset="0"/>
                </a:rPr>
                <a:t>ấu </a:t>
              </a:r>
              <a:r>
                <a:rPr lang="vi-VN" sz="3200" b="1" dirty="0">
                  <a:solidFill>
                    <a:srgbClr val="000000"/>
                  </a:solidFill>
                  <a:latin typeface="Nunito Black" pitchFamily="2" charset="0"/>
                </a:rPr>
                <a:t>hai chấm </a:t>
              </a:r>
              <a:r>
                <a:rPr lang="vi-VN" sz="3200" b="1" dirty="0" smtClean="0">
                  <a:solidFill>
                    <a:srgbClr val="000000"/>
                  </a:solidFill>
                  <a:latin typeface="Nunito Black" pitchFamily="2" charset="0"/>
                </a:rPr>
                <a:t>trong</a:t>
              </a:r>
              <a:endParaRPr lang="en-US" sz="3200" b="1" dirty="0" smtClean="0">
                <a:solidFill>
                  <a:srgbClr val="000000"/>
                </a:solidFill>
                <a:latin typeface="Nunito Black" pitchFamily="2" charset="0"/>
              </a:endParaRPr>
            </a:p>
            <a:p>
              <a:pPr lvl="0"/>
              <a:r>
                <a:rPr lang="vi-VN"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mỗi</a:t>
              </a:r>
              <a:r>
                <a:rPr lang="en-US" sz="3200" b="1" dirty="0" smtClean="0">
                  <a:solidFill>
                    <a:srgbClr val="000000"/>
                  </a:solidFill>
                  <a:latin typeface="Nunito Black" pitchFamily="2" charset="0"/>
                </a:rPr>
                <a:t> </a:t>
              </a:r>
              <a:r>
                <a:rPr lang="vi-VN" sz="3200" b="1" dirty="0" smtClean="0">
                  <a:solidFill>
                    <a:srgbClr val="000000"/>
                  </a:solidFill>
                  <a:latin typeface="Nunito Black" pitchFamily="2" charset="0"/>
                </a:rPr>
                <a:t>câu </a:t>
              </a:r>
              <a:r>
                <a:rPr lang="en-US" sz="3200" b="1" dirty="0" err="1" smtClean="0">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smtClean="0">
                  <a:solidFill>
                    <a:srgbClr val="000000"/>
                  </a:solidFill>
                  <a:latin typeface="Nunito Black" pitchFamily="2" charset="0"/>
                </a:rPr>
                <a:t>dưới</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đây</a:t>
              </a:r>
              <a:r>
                <a:rPr lang="en-US" sz="3200" b="1" dirty="0" smtClean="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giải</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7003840"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smtClean="0">
                <a:solidFill>
                  <a:srgbClr val="FF0000"/>
                </a:solidFill>
                <a:latin typeface="Nunito Black" pitchFamily="2" charset="0"/>
              </a:rPr>
              <a:t>cách</a:t>
            </a:r>
            <a:r>
              <a:rPr lang="en-US" sz="2800" dirty="0" smtClean="0">
                <a:solidFill>
                  <a:srgbClr val="FF0000"/>
                </a:solidFill>
                <a:latin typeface="Nunito Black" pitchFamily="2" charset="0"/>
              </a:rPr>
              <a:t> </a:t>
            </a:r>
            <a:r>
              <a:rPr lang="en-US" sz="2800" dirty="0" err="1">
                <a:solidFill>
                  <a:srgbClr val="FF0000"/>
                </a:solidFill>
                <a:latin typeface="Nunito Black" pitchFamily="2" charset="0"/>
              </a:rPr>
              <a:t>thức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quả</a:t>
            </a:r>
            <a:r>
              <a:rPr lang="en-US" sz="2800" dirty="0">
                <a:solidFill>
                  <a:srgbClr val="FF0000"/>
                </a:solidFill>
                <a:latin typeface="Nunito Black" pitchFamily="2" charset="0"/>
              </a:rPr>
              <a:t>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en-US" sz="2800" dirty="0" err="1">
                <a:solidFill>
                  <a:srgbClr val="FF0000"/>
                </a:solidFill>
                <a:latin typeface="Nunito Black" pitchFamily="2" charset="0"/>
              </a:rPr>
              <a:t>từng</a:t>
            </a:r>
            <a:r>
              <a:rPr lang="en-US" sz="2800" dirty="0">
                <a:solidFill>
                  <a:srgbClr val="FF0000"/>
                </a:solidFill>
                <a:latin typeface="Nunito Black" pitchFamily="2" charset="0"/>
              </a:rPr>
              <a:t> </a:t>
            </a:r>
            <a:r>
              <a:rPr lang="en-US" sz="2800" dirty="0" err="1">
                <a:solidFill>
                  <a:srgbClr val="FF0000"/>
                </a:solidFill>
                <a:latin typeface="Nunito Black" pitchFamily="2" charset="0"/>
              </a:rPr>
              <a:t>mùa</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liệt</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33402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4205 -0.01064 L -0.23711 0.39908 " pathEditMode="relative" rAng="0" ptsTypes="AA">
                                      <p:cBhvr>
                                        <p:cTn id="14" dur="2000" fill="hold"/>
                                        <p:tgtEl>
                                          <p:spTgt spid="7"/>
                                        </p:tgtEl>
                                        <p:attrNameLst>
                                          <p:attrName>ppt_x</p:attrName>
                                          <p:attrName>ppt_y</p:attrName>
                                        </p:attrNameLst>
                                      </p:cBhvr>
                                      <p:rCtr x="-13958" y="2048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rgbClr val="000000"/>
                </a:solidFill>
                <a:latin typeface="Cambria" panose="02040503050406030204" pitchFamily="18" charset="0"/>
                <a:ea typeface="Cambria" panose="02040503050406030204" pitchFamily="18" charset="0"/>
              </a:rPr>
              <a:t>b.    </a:t>
            </a:r>
            <a:r>
              <a:rPr lang="en-US" sz="2800" dirty="0" err="1" smtClean="0">
                <a:solidFill>
                  <a:srgbClr val="000000"/>
                </a:solidFill>
                <a:latin typeface="Cambria" panose="02040503050406030204" pitchFamily="18" charset="0"/>
                <a:ea typeface="Cambria" panose="02040503050406030204" pitchFamily="18" charset="0"/>
              </a:rPr>
              <a:t>Hoa</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giấy</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có</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một</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đặc</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điểm</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khác</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với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nhiều</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loài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hoa</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hoa</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rụng</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mà</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vẫn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còn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tươi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nguyên</a:t>
            </a:r>
            <a:r>
              <a:rPr lang="en-US" sz="2800" dirty="0" smtClean="0">
                <a:solidFill>
                  <a:srgbClr val="000000"/>
                </a:solidFill>
                <a:latin typeface="Cambria" panose="02040503050406030204" pitchFamily="18" charset="0"/>
                <a:ea typeface="Cambria" panose="02040503050406030204" pitchFamily="18" charset="0"/>
              </a:rPr>
              <a:t>.</a:t>
            </a:r>
          </a:p>
          <a:p>
            <a:pPr lvl="0" algn="r"/>
            <a:r>
              <a:rPr lang="en-US" sz="2800" dirty="0" smtClean="0">
                <a:solidFill>
                  <a:srgbClr val="000000"/>
                </a:solidFill>
                <a:latin typeface="Cambria" panose="02040503050406030204" pitchFamily="18" charset="0"/>
                <a:ea typeface="Cambria" panose="02040503050406030204" pitchFamily="18" charset="0"/>
              </a:rPr>
              <a:t>(</a:t>
            </a:r>
            <a:r>
              <a:rPr lang="en-US" sz="2800" i="1" dirty="0" smtClean="0">
                <a:solidFill>
                  <a:srgbClr val="000000"/>
                </a:solidFill>
                <a:latin typeface="Cambria" panose="02040503050406030204" pitchFamily="18" charset="0"/>
                <a:ea typeface="Cambria" panose="02040503050406030204" pitchFamily="18" charset="0"/>
              </a:rPr>
              <a:t>Theo</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Trần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Hoài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Dương</a:t>
            </a:r>
            <a:r>
              <a:rPr lang="en-US" sz="2800" dirty="0" smtClean="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smtClean="0">
                  <a:solidFill>
                    <a:prstClr val="black"/>
                  </a:solidFill>
                  <a:latin typeface="Nunito Black" pitchFamily="2" charset="0"/>
                </a:rPr>
                <a:t>4</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Xác</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định</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công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dụng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của</a:t>
              </a:r>
              <a:r>
                <a:rPr lang="en-US" sz="3200" dirty="0" smtClean="0">
                  <a:solidFill>
                    <a:prstClr val="black"/>
                  </a:solidFill>
                  <a:latin typeface="Nunito Black" pitchFamily="2" charset="0"/>
                </a:rPr>
                <a:t> </a:t>
              </a:r>
              <a:r>
                <a:rPr lang="en-US" sz="3200" b="1" dirty="0">
                  <a:solidFill>
                    <a:srgbClr val="000000"/>
                  </a:solidFill>
                  <a:latin typeface="Nunito Black" pitchFamily="2" charset="0"/>
                </a:rPr>
                <a:t>d</a:t>
              </a:r>
              <a:r>
                <a:rPr lang="vi-VN" sz="3200" b="1" dirty="0" smtClean="0">
                  <a:solidFill>
                    <a:srgbClr val="000000"/>
                  </a:solidFill>
                  <a:latin typeface="Nunito Black" pitchFamily="2" charset="0"/>
                </a:rPr>
                <a:t>ấu </a:t>
              </a:r>
              <a:r>
                <a:rPr lang="vi-VN" sz="3200" b="1" dirty="0">
                  <a:solidFill>
                    <a:srgbClr val="000000"/>
                  </a:solidFill>
                  <a:latin typeface="Nunito Black" pitchFamily="2" charset="0"/>
                </a:rPr>
                <a:t>hai chấm </a:t>
              </a:r>
              <a:r>
                <a:rPr lang="vi-VN" sz="3200" b="1" dirty="0" smtClean="0">
                  <a:solidFill>
                    <a:srgbClr val="000000"/>
                  </a:solidFill>
                  <a:latin typeface="Nunito Black" pitchFamily="2" charset="0"/>
                </a:rPr>
                <a:t>trong</a:t>
              </a:r>
              <a:endParaRPr lang="en-US" sz="3200" b="1" dirty="0" smtClean="0">
                <a:solidFill>
                  <a:srgbClr val="000000"/>
                </a:solidFill>
                <a:latin typeface="Nunito Black" pitchFamily="2" charset="0"/>
              </a:endParaRPr>
            </a:p>
            <a:p>
              <a:pPr lvl="0"/>
              <a:r>
                <a:rPr lang="vi-VN"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mỗi</a:t>
              </a:r>
              <a:r>
                <a:rPr lang="en-US" sz="3200" b="1" dirty="0" smtClean="0">
                  <a:solidFill>
                    <a:srgbClr val="000000"/>
                  </a:solidFill>
                  <a:latin typeface="Nunito Black" pitchFamily="2" charset="0"/>
                </a:rPr>
                <a:t> </a:t>
              </a:r>
              <a:r>
                <a:rPr lang="vi-VN" sz="3200" b="1" dirty="0" smtClean="0">
                  <a:solidFill>
                    <a:srgbClr val="000000"/>
                  </a:solidFill>
                  <a:latin typeface="Nunito Black" pitchFamily="2" charset="0"/>
                </a:rPr>
                <a:t>câu </a:t>
              </a:r>
              <a:r>
                <a:rPr lang="en-US" sz="3200" b="1" dirty="0" err="1" smtClean="0">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smtClean="0">
                  <a:solidFill>
                    <a:srgbClr val="000000"/>
                  </a:solidFill>
                  <a:latin typeface="Nunito Black" pitchFamily="2" charset="0"/>
                </a:rPr>
                <a:t>dưới</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đây</a:t>
              </a:r>
              <a:r>
                <a:rPr lang="en-US" sz="3200" b="1" dirty="0" smtClean="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giải</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6696064"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smtClean="0">
                <a:solidFill>
                  <a:srgbClr val="FF0000"/>
                </a:solidFill>
                <a:latin typeface="Nunito Black" pitchFamily="2" charset="0"/>
              </a:rPr>
              <a:t>đặc</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điểm</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khác</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của</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hoa</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giấy</a:t>
            </a:r>
            <a:r>
              <a:rPr lang="en-US" sz="2800" dirty="0" smtClean="0">
                <a:solidFill>
                  <a:srgbClr val="FF0000"/>
                </a:solidFill>
                <a:latin typeface="Nunito Black" pitchFamily="2" charset="0"/>
              </a:rPr>
              <a:t>.</a:t>
            </a:r>
            <a:endParaRPr lang="en-US" sz="2800" dirty="0">
              <a:solidFill>
                <a:srgbClr val="FF0000"/>
              </a:solidFill>
              <a:latin typeface="Nunito Black" pitchFamily="2" charset="0"/>
            </a:endParaRP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liệt</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27415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4.81481E-6 L 0.19545 0.38959 " pathEditMode="relative" rAng="0" ptsTypes="AA">
                                      <p:cBhvr>
                                        <p:cTn id="14" dur="2000" fill="hold"/>
                                        <p:tgtEl>
                                          <p:spTgt spid="4"/>
                                        </p:tgtEl>
                                        <p:attrNameLst>
                                          <p:attrName>ppt_x</p:attrName>
                                          <p:attrName>ppt_y</p:attrName>
                                        </p:attrNameLst>
                                      </p:cBhvr>
                                      <p:rCtr x="9766" y="1946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p:cNvPicPr>
            <a:picLocks noChangeAspect="1"/>
          </p:cNvPicPr>
          <p:nvPr/>
        </p:nvPicPr>
        <p:blipFill>
          <a:blip r:embed="rId4">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p:cNvPicPr>
            <a:picLocks noChangeAspect="1"/>
          </p:cNvPicPr>
          <p:nvPr/>
        </p:nvPicPr>
        <p:blipFill>
          <a:blip r:embed="rId5">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672259" y="995492"/>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600" dirty="0" smtClean="0">
                <a:solidFill>
                  <a:srgbClr val="0070C0"/>
                </a:solidFill>
                <a:latin typeface="Sigmar One" panose="00000500000000000000" pitchFamily="2" charset="0"/>
                <a:ea typeface="+mj-ea"/>
                <a:cs typeface="+mj-cs"/>
              </a:rPr>
              <a:t>CỦNG CỐ, DẶN DÒ</a:t>
            </a:r>
            <a:endParaRPr lang="en-US" sz="6600" dirty="0">
              <a:solidFill>
                <a:srgbClr val="0070C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smtClean="0">
                <a:solidFill>
                  <a:srgbClr val="0070C0"/>
                </a:solidFill>
                <a:latin typeface="Sigmar One" panose="00000500000000000000" pitchFamily="2" charset="0"/>
              </a:rPr>
              <a:t>HẸN GẶP LẠI CÁC EM</a:t>
            </a:r>
            <a:endParaRPr lang="en-US" sz="5400" dirty="0">
              <a:solidFill>
                <a:srgbClr val="0070C0"/>
              </a:solidFill>
              <a:latin typeface="Sigmar One" panose="00000500000000000000" pitchFamily="2" charset="0"/>
            </a:endParaRPr>
          </a:p>
        </p:txBody>
      </p:sp>
    </p:spTree>
    <p:extLst>
      <p:ext uri="{BB962C8B-B14F-4D97-AF65-F5344CB8AC3E}">
        <p14:creationId xmlns:p14="http://schemas.microsoft.com/office/powerpoint/2010/main" val="4182587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TotalTime>
  <Words>436</Words>
  <Application>Microsoft Office PowerPoint</Application>
  <PresentationFormat>Widescreen</PresentationFormat>
  <Paragraphs>53</Paragraphs>
  <Slides>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vt:i4>
      </vt:variant>
    </vt:vector>
  </HeadingPairs>
  <TitlesOfParts>
    <vt:vector size="22" baseType="lpstr">
      <vt:lpstr>#9Slide05 Bodega Script</vt:lpstr>
      <vt:lpstr>Arial</vt:lpstr>
      <vt:lpstr>Calibri</vt:lpstr>
      <vt:lpstr>Calibri Light</vt:lpstr>
      <vt:lpstr>Cambria</vt:lpstr>
      <vt:lpstr>Great Vibes</vt:lpstr>
      <vt:lpstr>Nunito</vt:lpstr>
      <vt:lpstr>Nunito Black</vt:lpstr>
      <vt:lpstr>Sigmar One</vt:lpstr>
      <vt:lpstr>Times New Roman</vt:lpstr>
      <vt:lpstr>UTM Avo</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113</cp:revision>
  <dcterms:created xsi:type="dcterms:W3CDTF">2022-08-13T14:24:05Z</dcterms:created>
  <dcterms:modified xsi:type="dcterms:W3CDTF">2025-01-07T10:13:05Z</dcterms:modified>
</cp:coreProperties>
</file>