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9" roundtripDataSignature="AMtx7mgD0JCGfbJHyKyW3IXkcW28Ds8z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0" name="Google Shape;19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7" name="Google Shape;19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7" name="Google Shape;20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6" name="Google Shape;21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1" name="Google Shape;10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3" name="Google Shape;11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1" name="Google Shape;12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6" name="Google Shape;13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1" name="Google Shape;15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7" name="Google Shape;16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3" name="Google Shape;18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2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23"/>
          <p:cNvSpPr/>
          <p:nvPr>
            <p:ph idx="2" type="pic"/>
          </p:nvPr>
        </p:nvSpPr>
        <p:spPr>
          <a:xfrm>
            <a:off x="1792288" y="612775"/>
            <a:ext cx="5486400" cy="4114800"/>
          </a:xfrm>
          <a:prstGeom prst="rect">
            <a:avLst/>
          </a:prstGeom>
          <a:noFill/>
          <a:ln>
            <a:noFill/>
          </a:ln>
        </p:spPr>
      </p:sp>
      <p:sp>
        <p:nvSpPr>
          <p:cNvPr id="68" name="Google Shape;68;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25.pn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29.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1.png"/><Relationship Id="rId8"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1.png"/><Relationship Id="rId8"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1.png"/><Relationship Id="rId8"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1.png"/><Relationship Id="rId8"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HUONG VAN 2 cp.jpg" id="88" name="Google Shape;88;p1"/>
          <p:cNvPicPr preferRelativeResize="0"/>
          <p:nvPr/>
        </p:nvPicPr>
        <p:blipFill rotWithShape="1">
          <a:blip r:embed="rId3">
            <a:alphaModFix/>
          </a:blip>
          <a:srcRect b="0" l="0" r="0" t="0"/>
          <a:stretch/>
        </p:blipFill>
        <p:spPr>
          <a:xfrm>
            <a:off x="228600" y="76200"/>
            <a:ext cx="2281238" cy="1143000"/>
          </a:xfrm>
          <a:prstGeom prst="rect">
            <a:avLst/>
          </a:prstGeom>
          <a:noFill/>
          <a:ln>
            <a:noFill/>
          </a:ln>
        </p:spPr>
      </p:pic>
      <p:sp>
        <p:nvSpPr>
          <p:cNvPr id="89" name="Google Shape;89;p1"/>
          <p:cNvSpPr txBox="1"/>
          <p:nvPr/>
        </p:nvSpPr>
        <p:spPr>
          <a:xfrm>
            <a:off x="1746250" y="228600"/>
            <a:ext cx="7397750" cy="8620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2"/>
              </a:buClr>
              <a:buSzPts val="2400"/>
              <a:buFont typeface="Arial"/>
              <a:buNone/>
            </a:pPr>
            <a:r>
              <a:rPr b="1" i="0" lang="en-US" sz="2400" u="none" cap="none" strike="noStrike">
                <a:solidFill>
                  <a:schemeClr val="dk2"/>
                </a:solidFill>
                <a:latin typeface="Times New Roman"/>
                <a:ea typeface="Times New Roman"/>
                <a:cs typeface="Times New Roman"/>
                <a:sym typeface="Times New Roman"/>
              </a:rPr>
              <a:t>TRUNG TÂM TƯ VẤN TÂM LÝ </a:t>
            </a:r>
            <a:endParaRPr/>
          </a:p>
          <a:p>
            <a:pPr indent="0" lvl="0" marL="0" marR="0" rtl="0" algn="ctr">
              <a:spcBef>
                <a:spcPts val="0"/>
              </a:spcBef>
              <a:spcAft>
                <a:spcPts val="0"/>
              </a:spcAft>
              <a:buClr>
                <a:schemeClr val="dk2"/>
              </a:buClr>
              <a:buSzPts val="2400"/>
              <a:buFont typeface="Arial"/>
              <a:buNone/>
            </a:pPr>
            <a:r>
              <a:rPr b="1" i="0" lang="en-US" sz="2400" u="none" cap="none" strike="noStrike">
                <a:solidFill>
                  <a:schemeClr val="dk2"/>
                </a:solidFill>
                <a:latin typeface="Times New Roman"/>
                <a:ea typeface="Times New Roman"/>
                <a:cs typeface="Times New Roman"/>
                <a:sym typeface="Times New Roman"/>
              </a:rPr>
              <a:t>VÀ ĐÀO TẠO KỸ NĂNG HƯƠNG VÂN</a:t>
            </a:r>
            <a:endParaRPr/>
          </a:p>
        </p:txBody>
      </p:sp>
      <p:sp>
        <p:nvSpPr>
          <p:cNvPr id="90" name="Google Shape;90;p1"/>
          <p:cNvSpPr txBox="1"/>
          <p:nvPr/>
        </p:nvSpPr>
        <p:spPr>
          <a:xfrm>
            <a:off x="38100" y="1173163"/>
            <a:ext cx="9105900" cy="5699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3000"/>
              <a:buFont typeface="Arial"/>
              <a:buNone/>
            </a:pPr>
            <a:r>
              <a:rPr b="1" i="0" lang="en-US" sz="3000" u="none" cap="none" strike="noStrike">
                <a:solidFill>
                  <a:srgbClr val="FF0000"/>
                </a:solidFill>
                <a:latin typeface="Arial"/>
                <a:ea typeface="Arial"/>
                <a:cs typeface="Arial"/>
                <a:sym typeface="Arial"/>
              </a:rPr>
              <a:t>GIÁO DỤC KỸ NĂNG SỐNG</a:t>
            </a:r>
            <a:endParaRPr/>
          </a:p>
        </p:txBody>
      </p:sp>
      <p:sp>
        <p:nvSpPr>
          <p:cNvPr id="91" name="Google Shape;91;p1"/>
          <p:cNvSpPr/>
          <p:nvPr/>
        </p:nvSpPr>
        <p:spPr>
          <a:xfrm>
            <a:off x="450850" y="1743075"/>
            <a:ext cx="8280400" cy="7842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2060"/>
              </a:buClr>
              <a:buSzPts val="4500"/>
              <a:buFont typeface="Arial"/>
              <a:buNone/>
            </a:pPr>
            <a:r>
              <a:rPr b="1" i="0" lang="en-US" sz="4500" u="none" cap="none" strike="noStrike">
                <a:solidFill>
                  <a:srgbClr val="002060"/>
                </a:solidFill>
                <a:latin typeface="Arial"/>
                <a:ea typeface="Arial"/>
                <a:cs typeface="Arial"/>
                <a:sym typeface="Arial"/>
              </a:rPr>
              <a:t>NGƯỜI KHÁCH LỊCH SỰ</a:t>
            </a:r>
            <a:endParaRPr/>
          </a:p>
        </p:txBody>
      </p:sp>
      <p:pic>
        <p:nvPicPr>
          <p:cNvPr id="92" name="Google Shape;92;p1"/>
          <p:cNvPicPr preferRelativeResize="0"/>
          <p:nvPr/>
        </p:nvPicPr>
        <p:blipFill rotWithShape="1">
          <a:blip r:embed="rId4">
            <a:alphaModFix/>
          </a:blip>
          <a:srcRect b="24801" l="0" r="1402" t="22668"/>
          <a:stretch/>
        </p:blipFill>
        <p:spPr>
          <a:xfrm>
            <a:off x="0" y="2527300"/>
            <a:ext cx="9144000" cy="4330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p:tgtEl>
                                          <p:spTgt spid="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Sở Giáo Dục Và Đào Tạo Vĩnh Phúc" id="192" name="Google Shape;192;p10"/>
          <p:cNvPicPr preferRelativeResize="0"/>
          <p:nvPr/>
        </p:nvPicPr>
        <p:blipFill rotWithShape="1">
          <a:blip r:embed="rId3">
            <a:alphaModFix/>
          </a:blip>
          <a:srcRect b="0" l="0" r="0" t="0"/>
          <a:stretch/>
        </p:blipFill>
        <p:spPr>
          <a:xfrm>
            <a:off x="0" y="0"/>
            <a:ext cx="9144000" cy="7100888"/>
          </a:xfrm>
          <a:prstGeom prst="rect">
            <a:avLst/>
          </a:prstGeom>
          <a:noFill/>
          <a:ln>
            <a:noFill/>
          </a:ln>
        </p:spPr>
      </p:pic>
      <p:sp>
        <p:nvSpPr>
          <p:cNvPr id="193" name="Google Shape;193;p10"/>
          <p:cNvSpPr txBox="1"/>
          <p:nvPr/>
        </p:nvSpPr>
        <p:spPr>
          <a:xfrm>
            <a:off x="96838" y="333375"/>
            <a:ext cx="8856662" cy="10144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3000"/>
              <a:buFont typeface="Arial"/>
              <a:buNone/>
            </a:pPr>
            <a:r>
              <a:rPr b="1" i="0" lang="en-US" sz="3000" u="none" cap="none" strike="noStrike">
                <a:solidFill>
                  <a:srgbClr val="FF0000"/>
                </a:solidFill>
                <a:latin typeface="Arial"/>
                <a:ea typeface="Arial"/>
                <a:cs typeface="Arial"/>
                <a:sym typeface="Arial"/>
              </a:rPr>
              <a:t>NHỮNG VIỆC LÀM THỂ HIỆN CHÚNG TA LÀ NGƯỜI LỊCH SỰ KHI ĐẾN NHÀ NGƯỜI KHÁC: </a:t>
            </a:r>
            <a:endParaRPr/>
          </a:p>
        </p:txBody>
      </p:sp>
      <p:sp>
        <p:nvSpPr>
          <p:cNvPr id="194" name="Google Shape;194;p10"/>
          <p:cNvSpPr txBox="1"/>
          <p:nvPr/>
        </p:nvSpPr>
        <p:spPr>
          <a:xfrm>
            <a:off x="125413" y="1196975"/>
            <a:ext cx="8712200" cy="4181475"/>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20000"/>
              </a:lnSpc>
              <a:spcBef>
                <a:spcPts val="0"/>
              </a:spcBef>
              <a:spcAft>
                <a:spcPts val="0"/>
              </a:spcAft>
              <a:buClr>
                <a:srgbClr val="002060"/>
              </a:buClr>
              <a:buSzPts val="2800"/>
              <a:buFont typeface="Noto Sans Symbols"/>
              <a:buChar char="⮚"/>
            </a:pPr>
            <a:r>
              <a:rPr b="1" i="0" lang="en-US" sz="2800" u="none" cap="none" strike="noStrike">
                <a:solidFill>
                  <a:srgbClr val="002060"/>
                </a:solidFill>
                <a:latin typeface="Arial"/>
                <a:ea typeface="Arial"/>
                <a:cs typeface="Arial"/>
                <a:sym typeface="Arial"/>
              </a:rPr>
              <a:t>Không được nghịch ngợm hay chạy nhảy lung tung khi đến nhà người khác. Muốn làm gì hay dùng gì phải biết xin phép chủ nhà, thu dọn sau khi dùng xong.</a:t>
            </a:r>
            <a:endParaRPr b="1" i="0" sz="2800" u="none" cap="none" strike="noStrike">
              <a:solidFill>
                <a:srgbClr val="002060"/>
              </a:solidFill>
              <a:latin typeface="Arial"/>
              <a:ea typeface="Arial"/>
              <a:cs typeface="Arial"/>
              <a:sym typeface="Arial"/>
            </a:endParaRPr>
          </a:p>
          <a:p>
            <a:pPr indent="-571500" lvl="0" marL="571500" marR="0" rtl="0" algn="just">
              <a:lnSpc>
                <a:spcPct val="120000"/>
              </a:lnSpc>
              <a:spcBef>
                <a:spcPts val="0"/>
              </a:spcBef>
              <a:spcAft>
                <a:spcPts val="0"/>
              </a:spcAft>
              <a:buClr>
                <a:srgbClr val="002060"/>
              </a:buClr>
              <a:buSzPts val="2800"/>
              <a:buFont typeface="Noto Sans Symbols"/>
              <a:buChar char="⮚"/>
            </a:pPr>
            <a:r>
              <a:rPr b="1" i="0" lang="en-US" sz="2800" u="none" cap="none" strike="noStrike">
                <a:solidFill>
                  <a:srgbClr val="002060"/>
                </a:solidFill>
                <a:latin typeface="Arial"/>
                <a:ea typeface="Arial"/>
                <a:cs typeface="Arial"/>
                <a:sym typeface="Arial"/>
              </a:rPr>
              <a:t>Chủ động ra về khi thấy nhà có khách mới hoặc chủ nhà mệt, bận. </a:t>
            </a:r>
            <a:endParaRPr/>
          </a:p>
          <a:p>
            <a:pPr indent="-571500" lvl="0" marL="571500" marR="0" rtl="0" algn="just">
              <a:lnSpc>
                <a:spcPct val="120000"/>
              </a:lnSpc>
              <a:spcBef>
                <a:spcPts val="0"/>
              </a:spcBef>
              <a:spcAft>
                <a:spcPts val="0"/>
              </a:spcAft>
              <a:buClr>
                <a:srgbClr val="002060"/>
              </a:buClr>
              <a:buSzPts val="2800"/>
              <a:buFont typeface="Noto Sans Symbols"/>
              <a:buChar char="⮚"/>
            </a:pPr>
            <a:r>
              <a:rPr b="1" i="0" lang="en-US" sz="2800" u="none" cap="none" strike="noStrike">
                <a:solidFill>
                  <a:srgbClr val="002060"/>
                </a:solidFill>
                <a:latin typeface="Arial"/>
                <a:ea typeface="Arial"/>
                <a:cs typeface="Arial"/>
                <a:sym typeface="Arial"/>
              </a:rPr>
              <a:t>Chào chủ nhà và những người trong nhà khi chúng ta ra về.</a:t>
            </a:r>
            <a:endParaRPr b="1" i="0" sz="2800" u="none" cap="none" strike="noStrike">
              <a:solidFill>
                <a:srgbClr val="00206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11"/>
          <p:cNvPicPr preferRelativeResize="0"/>
          <p:nvPr/>
        </p:nvPicPr>
        <p:blipFill rotWithShape="1">
          <a:blip r:embed="rId3">
            <a:alphaModFix/>
          </a:blip>
          <a:srcRect b="36739" l="0" r="-1233" t="0"/>
          <a:stretch/>
        </p:blipFill>
        <p:spPr>
          <a:xfrm>
            <a:off x="0" y="0"/>
            <a:ext cx="9301163" cy="6875463"/>
          </a:xfrm>
          <a:prstGeom prst="rect">
            <a:avLst/>
          </a:prstGeom>
          <a:noFill/>
          <a:ln>
            <a:noFill/>
          </a:ln>
        </p:spPr>
      </p:pic>
      <p:sp>
        <p:nvSpPr>
          <p:cNvPr id="200" name="Google Shape;200;p11"/>
          <p:cNvSpPr/>
          <p:nvPr/>
        </p:nvSpPr>
        <p:spPr>
          <a:xfrm>
            <a:off x="250825" y="742950"/>
            <a:ext cx="8642350" cy="3530600"/>
          </a:xfrm>
          <a:prstGeom prst="roundRect">
            <a:avLst>
              <a:gd fmla="val 16667" name="adj"/>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201" name="Google Shape;201;p11"/>
          <p:cNvPicPr preferRelativeResize="0"/>
          <p:nvPr/>
        </p:nvPicPr>
        <p:blipFill rotWithShape="1">
          <a:blip r:embed="rId4">
            <a:alphaModFix/>
          </a:blip>
          <a:srcRect b="0" l="0" r="0" t="0"/>
          <a:stretch/>
        </p:blipFill>
        <p:spPr>
          <a:xfrm>
            <a:off x="0" y="4648200"/>
            <a:ext cx="9144000" cy="2209800"/>
          </a:xfrm>
          <a:prstGeom prst="rect">
            <a:avLst/>
          </a:prstGeom>
          <a:noFill/>
          <a:ln>
            <a:noFill/>
          </a:ln>
        </p:spPr>
      </p:pic>
      <p:pic>
        <p:nvPicPr>
          <p:cNvPr id="202" name="Google Shape;202;p11"/>
          <p:cNvPicPr preferRelativeResize="0"/>
          <p:nvPr/>
        </p:nvPicPr>
        <p:blipFill rotWithShape="1">
          <a:blip r:embed="rId5">
            <a:alphaModFix/>
          </a:blip>
          <a:srcRect b="0" l="0" r="0" t="0"/>
          <a:stretch/>
        </p:blipFill>
        <p:spPr>
          <a:xfrm>
            <a:off x="179388" y="4745038"/>
            <a:ext cx="5727700" cy="2016125"/>
          </a:xfrm>
          <a:prstGeom prst="rect">
            <a:avLst/>
          </a:prstGeom>
          <a:noFill/>
          <a:ln>
            <a:noFill/>
          </a:ln>
        </p:spPr>
      </p:pic>
      <p:sp>
        <p:nvSpPr>
          <p:cNvPr id="203" name="Google Shape;203;p11"/>
          <p:cNvSpPr txBox="1"/>
          <p:nvPr/>
        </p:nvSpPr>
        <p:spPr>
          <a:xfrm>
            <a:off x="493713" y="908050"/>
            <a:ext cx="8156575" cy="3365500"/>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Clr>
                <a:srgbClr val="002060"/>
              </a:buClr>
              <a:buSzPts val="3200"/>
              <a:buFont typeface="Arial"/>
              <a:buNone/>
            </a:pPr>
            <a:r>
              <a:rPr b="1" i="0" lang="en-US" sz="3200" u="none" cap="none" strike="noStrike">
                <a:solidFill>
                  <a:srgbClr val="002060"/>
                </a:solidFill>
                <a:latin typeface="Arial"/>
                <a:ea typeface="Arial"/>
                <a:cs typeface="Arial"/>
                <a:sym typeface="Arial"/>
              </a:rPr>
              <a:t>Em và Tiến là đôi bạn thân học cùng lớp và cùng xóm. Em mới được bố mua cho đồ chơi mới mà em rất thích, em chạy sang nhà Tiến chơi. </a:t>
            </a:r>
            <a:endParaRPr/>
          </a:p>
          <a:p>
            <a:pPr indent="0" lvl="0" marL="0" marR="0" rtl="0" algn="ctr">
              <a:lnSpc>
                <a:spcPct val="110000"/>
              </a:lnSpc>
              <a:spcBef>
                <a:spcPts val="0"/>
              </a:spcBef>
              <a:spcAft>
                <a:spcPts val="0"/>
              </a:spcAft>
              <a:buClr>
                <a:srgbClr val="FF0000"/>
              </a:buClr>
              <a:buSzPts val="3400"/>
              <a:buFont typeface="Arial"/>
              <a:buNone/>
            </a:pPr>
            <a:r>
              <a:rPr b="1" i="0" lang="en-US" sz="3400" u="none" cap="none" strike="noStrike">
                <a:solidFill>
                  <a:srgbClr val="FF0000"/>
                </a:solidFill>
                <a:latin typeface="Arial"/>
                <a:ea typeface="Arial"/>
                <a:cs typeface="Arial"/>
                <a:sym typeface="Arial"/>
              </a:rPr>
              <a:t>KHI ĐẾN NHÀ TIẾN CHƠI, GẶP BỐ MẸ TIẾN EM SẼ LÀM GÌ? </a:t>
            </a:r>
            <a:endParaRPr/>
          </a:p>
        </p:txBody>
      </p:sp>
      <p:sp>
        <p:nvSpPr>
          <p:cNvPr id="204" name="Google Shape;204;p11"/>
          <p:cNvSpPr txBox="1"/>
          <p:nvPr/>
        </p:nvSpPr>
        <p:spPr>
          <a:xfrm>
            <a:off x="0" y="0"/>
            <a:ext cx="9144000" cy="646113"/>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XỬ LÝ TÌNH HUỐNG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2"/>
          <p:cNvPicPr preferRelativeResize="0"/>
          <p:nvPr/>
        </p:nvPicPr>
        <p:blipFill rotWithShape="1">
          <a:blip r:embed="rId3">
            <a:alphaModFix/>
          </a:blip>
          <a:srcRect b="0" l="0" r="6244" t="0"/>
          <a:stretch/>
        </p:blipFill>
        <p:spPr>
          <a:xfrm>
            <a:off x="-61913" y="-9525"/>
            <a:ext cx="9205913" cy="6246813"/>
          </a:xfrm>
          <a:prstGeom prst="rect">
            <a:avLst/>
          </a:prstGeom>
          <a:noFill/>
          <a:ln>
            <a:noFill/>
          </a:ln>
        </p:spPr>
      </p:pic>
      <p:pic>
        <p:nvPicPr>
          <p:cNvPr id="210" name="Google Shape;210;p12"/>
          <p:cNvPicPr preferRelativeResize="0"/>
          <p:nvPr/>
        </p:nvPicPr>
        <p:blipFill rotWithShape="1">
          <a:blip r:embed="rId4">
            <a:alphaModFix/>
          </a:blip>
          <a:srcRect b="0" l="0" r="0" t="0"/>
          <a:stretch/>
        </p:blipFill>
        <p:spPr>
          <a:xfrm>
            <a:off x="-61913" y="4648200"/>
            <a:ext cx="9205913" cy="2209800"/>
          </a:xfrm>
          <a:prstGeom prst="rect">
            <a:avLst/>
          </a:prstGeom>
          <a:noFill/>
          <a:ln>
            <a:noFill/>
          </a:ln>
        </p:spPr>
      </p:pic>
      <p:sp>
        <p:nvSpPr>
          <p:cNvPr id="211" name="Google Shape;211;p12"/>
          <p:cNvSpPr/>
          <p:nvPr/>
        </p:nvSpPr>
        <p:spPr>
          <a:xfrm>
            <a:off x="136525" y="909638"/>
            <a:ext cx="8870950" cy="5040312"/>
          </a:xfrm>
          <a:prstGeom prst="roundRect">
            <a:avLst>
              <a:gd fmla="val 16667" name="adj"/>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2" name="Google Shape;212;p12"/>
          <p:cNvSpPr txBox="1"/>
          <p:nvPr/>
        </p:nvSpPr>
        <p:spPr>
          <a:xfrm>
            <a:off x="204788" y="1196975"/>
            <a:ext cx="8759825" cy="46466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2060"/>
              </a:buClr>
              <a:buSzPts val="3200"/>
              <a:buFont typeface="Arial"/>
              <a:buNone/>
            </a:pPr>
            <a:r>
              <a:rPr b="1" i="0" lang="en-US" sz="3200" u="none" cap="none" strike="noStrike">
                <a:solidFill>
                  <a:srgbClr val="002060"/>
                </a:solidFill>
                <a:latin typeface="Arial"/>
                <a:ea typeface="Arial"/>
                <a:cs typeface="Arial"/>
                <a:sym typeface="Arial"/>
              </a:rPr>
              <a:t>Mẹ có việc bận nên về muộn, mẹ dặn em sang nhà bác Hoa hàng xóm chơi và chờ mẹ. Đang ngồi chơi, em phát hiện nhà bác Hoa có một hàng con lật đật bằng gỗ rất đẹp và kỳ lạ. Có con to bằng cả bình nước, có con bé xíu như cái chén uống trà. Em rất muốn được sờ vào dàn lật đật ấy.</a:t>
            </a:r>
            <a:r>
              <a:rPr b="1" i="0" lang="en-US" sz="3600" u="none" cap="none" strike="noStrike">
                <a:solidFill>
                  <a:srgbClr val="FF0000"/>
                </a:solidFill>
                <a:latin typeface="Arial"/>
                <a:ea typeface="Arial"/>
                <a:cs typeface="Arial"/>
                <a:sym typeface="Arial"/>
              </a:rPr>
              <a:t> </a:t>
            </a:r>
            <a:endParaRPr/>
          </a:p>
          <a:p>
            <a:pPr indent="0" lvl="0" marL="0" marR="0" rtl="0" algn="ctr">
              <a:spcBef>
                <a:spcPts val="0"/>
              </a:spcBef>
              <a:spcAft>
                <a:spcPts val="0"/>
              </a:spcAft>
              <a:buClr>
                <a:srgbClr val="FF0000"/>
              </a:buClr>
              <a:buSzPts val="3400"/>
              <a:buFont typeface="Arial"/>
              <a:buNone/>
            </a:pPr>
            <a:r>
              <a:rPr b="1" i="0" lang="en-US" sz="3400" u="none" cap="none" strike="noStrike">
                <a:solidFill>
                  <a:srgbClr val="FF0000"/>
                </a:solidFill>
                <a:latin typeface="Arial"/>
                <a:ea typeface="Arial"/>
                <a:cs typeface="Arial"/>
                <a:sym typeface="Arial"/>
              </a:rPr>
              <a:t>EM SẼ XỬ LÝ TÌNH HUỐNG NÀY NHƯ THẾ NÀO? </a:t>
            </a:r>
            <a:endParaRPr/>
          </a:p>
        </p:txBody>
      </p:sp>
      <p:sp>
        <p:nvSpPr>
          <p:cNvPr id="213" name="Google Shape;213;p12"/>
          <p:cNvSpPr txBox="1"/>
          <p:nvPr/>
        </p:nvSpPr>
        <p:spPr>
          <a:xfrm>
            <a:off x="-61913" y="0"/>
            <a:ext cx="9199563" cy="646113"/>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XỬ LÝ TÌNH HUỐNG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pic>
        <p:nvPicPr>
          <p:cNvPr descr="HUONG VAN 2 cp.jpg" id="218" name="Google Shape;218;p13"/>
          <p:cNvPicPr preferRelativeResize="0"/>
          <p:nvPr/>
        </p:nvPicPr>
        <p:blipFill rotWithShape="1">
          <a:blip r:embed="rId4">
            <a:alphaModFix/>
          </a:blip>
          <a:srcRect b="0" l="0" r="0" t="0"/>
          <a:stretch/>
        </p:blipFill>
        <p:spPr>
          <a:xfrm>
            <a:off x="539750" y="68263"/>
            <a:ext cx="1676400" cy="839787"/>
          </a:xfrm>
          <a:prstGeom prst="rect">
            <a:avLst/>
          </a:prstGeom>
          <a:noFill/>
          <a:ln>
            <a:noFill/>
          </a:ln>
        </p:spPr>
      </p:pic>
      <p:sp>
        <p:nvSpPr>
          <p:cNvPr id="219" name="Google Shape;219;p13"/>
          <p:cNvSpPr txBox="1"/>
          <p:nvPr/>
        </p:nvSpPr>
        <p:spPr>
          <a:xfrm>
            <a:off x="1746250" y="115888"/>
            <a:ext cx="7397750" cy="8620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2"/>
              </a:buClr>
              <a:buSzPts val="2500"/>
              <a:buFont typeface="Arial"/>
              <a:buNone/>
            </a:pPr>
            <a:r>
              <a:rPr b="1" i="0" lang="en-US" sz="2500" u="none" cap="none" strike="noStrike">
                <a:solidFill>
                  <a:schemeClr val="dk2"/>
                </a:solidFill>
                <a:latin typeface="Times New Roman"/>
                <a:ea typeface="Times New Roman"/>
                <a:cs typeface="Times New Roman"/>
                <a:sym typeface="Times New Roman"/>
              </a:rPr>
              <a:t>TRUNG TÂM TƯ VẤN TÂM LÝ </a:t>
            </a:r>
            <a:endParaRPr/>
          </a:p>
          <a:p>
            <a:pPr indent="0" lvl="0" marL="0" marR="0" rtl="0" algn="ctr">
              <a:spcBef>
                <a:spcPts val="0"/>
              </a:spcBef>
              <a:spcAft>
                <a:spcPts val="0"/>
              </a:spcAft>
              <a:buClr>
                <a:schemeClr val="dk2"/>
              </a:buClr>
              <a:buSzPts val="2500"/>
              <a:buFont typeface="Arial"/>
              <a:buNone/>
            </a:pPr>
            <a:r>
              <a:rPr b="1" i="0" lang="en-US" sz="2500" u="none" cap="none" strike="noStrike">
                <a:solidFill>
                  <a:schemeClr val="dk2"/>
                </a:solidFill>
                <a:latin typeface="Times New Roman"/>
                <a:ea typeface="Times New Roman"/>
                <a:cs typeface="Times New Roman"/>
                <a:sym typeface="Times New Roman"/>
              </a:rPr>
              <a:t>VÀ ĐÀO TẠO KỸ NĂNG HƯƠNG VÂN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nvSpPr>
        <p:spPr>
          <a:xfrm>
            <a:off x="-14288" y="0"/>
            <a:ext cx="9144000" cy="15081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FF00"/>
              </a:buClr>
              <a:buSzPts val="3400"/>
              <a:buFont typeface="Arial"/>
              <a:buNone/>
            </a:pPr>
            <a:r>
              <a:rPr b="1" i="0" lang="en-US" sz="3400" u="none" cap="none" strike="noStrike">
                <a:solidFill>
                  <a:srgbClr val="FFFF00"/>
                </a:solidFill>
                <a:latin typeface="Arial"/>
                <a:ea typeface="Arial"/>
                <a:cs typeface="Arial"/>
                <a:sym typeface="Arial"/>
              </a:rPr>
              <a:t>VIDEO</a:t>
            </a:r>
            <a:endParaRPr/>
          </a:p>
          <a:p>
            <a:pPr indent="0" lvl="0" marL="0" marR="0" rtl="0" algn="ctr">
              <a:spcBef>
                <a:spcPts val="0"/>
              </a:spcBef>
              <a:spcAft>
                <a:spcPts val="0"/>
              </a:spcAft>
              <a:buClr>
                <a:srgbClr val="FFFF00"/>
              </a:buClr>
              <a:buSzPts val="3400"/>
              <a:buFont typeface="Arial"/>
              <a:buNone/>
            </a:pPr>
            <a:r>
              <a:rPr b="1" i="0" lang="en-US" sz="3400" u="none" cap="none" strike="noStrike">
                <a:solidFill>
                  <a:srgbClr val="FFFF00"/>
                </a:solidFill>
                <a:latin typeface="Arial"/>
                <a:ea typeface="Arial"/>
                <a:cs typeface="Arial"/>
                <a:sym typeface="Arial"/>
              </a:rPr>
              <a:t>“NGƯỜI KHÁCH LỊCH SỰ”</a:t>
            </a:r>
            <a:endParaRPr b="1" i="0" sz="3400" u="none" cap="none" strike="noStrike">
              <a:solidFill>
                <a:srgbClr val="FFFF00"/>
              </a:solidFill>
              <a:latin typeface="Arial"/>
              <a:ea typeface="Arial"/>
              <a:cs typeface="Arial"/>
              <a:sym typeface="Arial"/>
            </a:endParaRPr>
          </a:p>
          <a:p>
            <a:pPr indent="0" lvl="0" marL="0" marR="0" rtl="0" algn="ctr">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https://www.youtube.com/watch?v=lQgWlEVb-hA </a:t>
            </a:r>
            <a:endParaRPr/>
          </a:p>
        </p:txBody>
      </p:sp>
      <p:pic>
        <p:nvPicPr>
          <p:cNvPr id="98" name="Google Shape;98;p2"/>
          <p:cNvPicPr preferRelativeResize="0"/>
          <p:nvPr/>
        </p:nvPicPr>
        <p:blipFill rotWithShape="1">
          <a:blip r:embed="rId3">
            <a:alphaModFix/>
          </a:blip>
          <a:srcRect b="10007" l="-2" r="103" t="20718"/>
          <a:stretch/>
        </p:blipFill>
        <p:spPr>
          <a:xfrm>
            <a:off x="0" y="1844675"/>
            <a:ext cx="9158288" cy="5013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Pin on Fondos" id="103" name="Google Shape;103;p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4" name="Google Shape;104;p3"/>
          <p:cNvSpPr/>
          <p:nvPr/>
        </p:nvSpPr>
        <p:spPr>
          <a:xfrm>
            <a:off x="250825" y="673100"/>
            <a:ext cx="5761038" cy="4346575"/>
          </a:xfrm>
          <a:prstGeom prst="roundRect">
            <a:avLst>
              <a:gd fmla="val 16667" name="adj"/>
            </a:avLst>
          </a:prstGeom>
          <a:solidFill>
            <a:schemeClr val="lt1">
              <a:alpha val="9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5" name="Google Shape;105;p3"/>
          <p:cNvSpPr txBox="1"/>
          <p:nvPr/>
        </p:nvSpPr>
        <p:spPr>
          <a:xfrm>
            <a:off x="250825" y="923925"/>
            <a:ext cx="5616575" cy="3800475"/>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20000"/>
              </a:lnSpc>
              <a:spcBef>
                <a:spcPts val="0"/>
              </a:spcBef>
              <a:spcAft>
                <a:spcPts val="0"/>
              </a:spcAft>
              <a:buClr>
                <a:srgbClr val="244061"/>
              </a:buClr>
              <a:buSzPts val="3400"/>
              <a:buFont typeface="Noto Sans Symbols"/>
              <a:buChar char="⮚"/>
            </a:pPr>
            <a:r>
              <a:rPr b="1" i="0" lang="en-US" sz="3400" u="none" cap="none" strike="noStrike">
                <a:solidFill>
                  <a:srgbClr val="244061"/>
                </a:solidFill>
                <a:latin typeface="Arial"/>
                <a:ea typeface="Arial"/>
                <a:cs typeface="Arial"/>
                <a:sym typeface="Arial"/>
              </a:rPr>
              <a:t>Khi đến nhà người khác bé Vân đã thể hiện mình là người lịch sự chưa? </a:t>
            </a:r>
            <a:endParaRPr/>
          </a:p>
          <a:p>
            <a:pPr indent="-457200" lvl="0" marL="457200" marR="0" rtl="0" algn="just">
              <a:lnSpc>
                <a:spcPct val="120000"/>
              </a:lnSpc>
              <a:spcBef>
                <a:spcPts val="0"/>
              </a:spcBef>
              <a:spcAft>
                <a:spcPts val="0"/>
              </a:spcAft>
              <a:buClr>
                <a:srgbClr val="244061"/>
              </a:buClr>
              <a:buSzPts val="3400"/>
              <a:buFont typeface="Noto Sans Symbols"/>
              <a:buChar char="⮚"/>
            </a:pPr>
            <a:r>
              <a:rPr b="1" i="0" lang="en-US" sz="3400" u="none" cap="none" strike="noStrike">
                <a:solidFill>
                  <a:srgbClr val="244061"/>
                </a:solidFill>
                <a:latin typeface="Arial"/>
                <a:ea typeface="Arial"/>
                <a:cs typeface="Arial"/>
                <a:sym typeface="Arial"/>
              </a:rPr>
              <a:t>Khi trở thành người khách lịch sự, bé Vân nhận lại được gì? </a:t>
            </a:r>
            <a:endParaRPr/>
          </a:p>
        </p:txBody>
      </p:sp>
      <p:pic>
        <p:nvPicPr>
          <p:cNvPr descr="Vẽ Tay Hoạt Hình Cây Cỏ Xanh Dễ Thương Hoa Vàng Hình ảnh | Định dạng hình  ảnh PSD 401500247| vn.lovepik.com" id="106" name="Google Shape;106;p3"/>
          <p:cNvPicPr preferRelativeResize="0"/>
          <p:nvPr/>
        </p:nvPicPr>
        <p:blipFill rotWithShape="1">
          <a:blip r:embed="rId4">
            <a:alphaModFix/>
          </a:blip>
          <a:srcRect b="29892" l="2500" r="1582" t="39882"/>
          <a:stretch/>
        </p:blipFill>
        <p:spPr>
          <a:xfrm>
            <a:off x="3581400" y="4941888"/>
            <a:ext cx="6019800" cy="1971675"/>
          </a:xfrm>
          <a:prstGeom prst="rect">
            <a:avLst/>
          </a:prstGeom>
          <a:noFill/>
          <a:ln>
            <a:noFill/>
          </a:ln>
          <a:effectLst>
            <a:outerShdw blurRad="292100" rotWithShape="0" algn="tl" dir="2700000" dist="139700">
              <a:srgbClr val="333333">
                <a:alpha val="64705"/>
              </a:srgbClr>
            </a:outerShdw>
          </a:effectLst>
        </p:spPr>
      </p:pic>
      <p:pic>
        <p:nvPicPr>
          <p:cNvPr id="107" name="Google Shape;107;p3"/>
          <p:cNvPicPr preferRelativeResize="0"/>
          <p:nvPr/>
        </p:nvPicPr>
        <p:blipFill rotWithShape="1">
          <a:blip r:embed="rId5">
            <a:alphaModFix/>
          </a:blip>
          <a:srcRect b="10100" l="0" r="50000" t="0"/>
          <a:stretch/>
        </p:blipFill>
        <p:spPr>
          <a:xfrm>
            <a:off x="6089650" y="731838"/>
            <a:ext cx="3141663" cy="5394325"/>
          </a:xfrm>
          <a:prstGeom prst="rect">
            <a:avLst/>
          </a:prstGeom>
          <a:noFill/>
          <a:ln>
            <a:noFill/>
          </a:ln>
        </p:spPr>
      </p:pic>
      <p:pic>
        <p:nvPicPr>
          <p:cNvPr descr="Vẽ Tay Hoạt Hình Cây Cỏ Xanh Dễ Thương Hoa Vàng Hình ảnh | Định dạng hình  ảnh PSD 401500247| vn.lovepik.com" id="108" name="Google Shape;108;p3"/>
          <p:cNvPicPr preferRelativeResize="0"/>
          <p:nvPr/>
        </p:nvPicPr>
        <p:blipFill rotWithShape="1">
          <a:blip r:embed="rId4">
            <a:alphaModFix/>
          </a:blip>
          <a:srcRect b="29892" l="2500" r="1582" t="39882"/>
          <a:stretch/>
        </p:blipFill>
        <p:spPr>
          <a:xfrm>
            <a:off x="-457200" y="4941888"/>
            <a:ext cx="6019800" cy="1995487"/>
          </a:xfrm>
          <a:prstGeom prst="rect">
            <a:avLst/>
          </a:prstGeom>
          <a:noFill/>
          <a:ln>
            <a:noFill/>
          </a:ln>
          <a:effectLst>
            <a:outerShdw blurRad="292100" rotWithShape="0" algn="tl" dir="2700000" dist="139700">
              <a:srgbClr val="333333">
                <a:alpha val="64705"/>
              </a:srgbClr>
            </a:outerShdw>
          </a:effectLst>
        </p:spPr>
      </p:pic>
      <p:pic>
        <p:nvPicPr>
          <p:cNvPr descr="Vẽ Tay Hoạt Hình Cây Cỏ Xanh Dễ Thương Hoa Vàng Hình ảnh | Định dạng hình  ảnh PSD 401500247| vn.lovepik.com" id="109" name="Google Shape;109;p3"/>
          <p:cNvPicPr preferRelativeResize="0"/>
          <p:nvPr/>
        </p:nvPicPr>
        <p:blipFill rotWithShape="1">
          <a:blip r:embed="rId4">
            <a:alphaModFix/>
          </a:blip>
          <a:srcRect b="29892" l="2500" r="1582" t="39882"/>
          <a:stretch/>
        </p:blipFill>
        <p:spPr>
          <a:xfrm>
            <a:off x="3581400" y="4953000"/>
            <a:ext cx="6019800" cy="1973263"/>
          </a:xfrm>
          <a:prstGeom prst="rect">
            <a:avLst/>
          </a:prstGeom>
          <a:noFill/>
          <a:ln>
            <a:noFill/>
          </a:ln>
          <a:effectLst>
            <a:outerShdw blurRad="292100" rotWithShape="0" algn="tl" dir="2700000" dist="139700">
              <a:srgbClr val="333333">
                <a:alpha val="64705"/>
              </a:srgbClr>
            </a:outerShdw>
          </a:effectLst>
        </p:spPr>
      </p:pic>
      <p:pic>
        <p:nvPicPr>
          <p:cNvPr descr="Vẽ Tay Hoạt Hình Cây Cỏ Xanh Dễ Thương Hoa Vàng Hình ảnh | Định dạng hình  ảnh PSD 401500247| vn.lovepik.com" id="110" name="Google Shape;110;p3"/>
          <p:cNvPicPr preferRelativeResize="0"/>
          <p:nvPr/>
        </p:nvPicPr>
        <p:blipFill rotWithShape="1">
          <a:blip r:embed="rId4">
            <a:alphaModFix/>
          </a:blip>
          <a:srcRect b="29892" l="2500" r="1582" t="39882"/>
          <a:stretch/>
        </p:blipFill>
        <p:spPr>
          <a:xfrm>
            <a:off x="-457200" y="4953000"/>
            <a:ext cx="6019800" cy="1997075"/>
          </a:xfrm>
          <a:prstGeom prst="rect">
            <a:avLst/>
          </a:prstGeom>
          <a:noFill/>
          <a:ln>
            <a:noFill/>
          </a:ln>
          <a:effectLst>
            <a:outerShdw blurRad="292100" rotWithShape="0" algn="tl" dir="2700000" dist="139700">
              <a:srgbClr val="333333">
                <a:alpha val="64705"/>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 calcmode="lin" valueType="num">
                                      <p:cBhvr additive="base">
                                        <p:cTn dur="500"/>
                                        <p:tgtEl>
                                          <p:spTgt spid="10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 calcmode="lin" valueType="num">
                                      <p:cBhvr additive="base">
                                        <p:cTn dur="500"/>
                                        <p:tgtEl>
                                          <p:spTgt spid="10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4"/>
          <p:cNvPicPr preferRelativeResize="0"/>
          <p:nvPr/>
        </p:nvPicPr>
        <p:blipFill rotWithShape="1">
          <a:blip r:embed="rId3">
            <a:alphaModFix/>
          </a:blip>
          <a:srcRect b="17332" l="3727" r="5013" t="11465"/>
          <a:stretch/>
        </p:blipFill>
        <p:spPr>
          <a:xfrm>
            <a:off x="34925" y="3284538"/>
            <a:ext cx="6049963" cy="3600450"/>
          </a:xfrm>
          <a:prstGeom prst="rect">
            <a:avLst/>
          </a:prstGeom>
          <a:noFill/>
          <a:ln>
            <a:noFill/>
          </a:ln>
        </p:spPr>
      </p:pic>
      <p:sp>
        <p:nvSpPr>
          <p:cNvPr id="116" name="Google Shape;116;p4"/>
          <p:cNvSpPr txBox="1"/>
          <p:nvPr/>
        </p:nvSpPr>
        <p:spPr>
          <a:xfrm>
            <a:off x="0" y="-26988"/>
            <a:ext cx="9144000" cy="695326"/>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XỬ LÝ TÌNH HUỐNG</a:t>
            </a:r>
            <a:endParaRPr/>
          </a:p>
        </p:txBody>
      </p:sp>
      <p:sp>
        <p:nvSpPr>
          <p:cNvPr id="117" name="Google Shape;117;p4"/>
          <p:cNvSpPr txBox="1"/>
          <p:nvPr/>
        </p:nvSpPr>
        <p:spPr>
          <a:xfrm>
            <a:off x="0" y="730250"/>
            <a:ext cx="9144000" cy="28622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2060"/>
              </a:buClr>
              <a:buSzPts val="3000"/>
              <a:buFont typeface="Arial"/>
              <a:buNone/>
            </a:pPr>
            <a:r>
              <a:rPr b="1" i="0" lang="en-US" sz="3000" u="none" cap="none" strike="noStrike">
                <a:solidFill>
                  <a:srgbClr val="002060"/>
                </a:solidFill>
                <a:latin typeface="Arial"/>
                <a:ea typeface="Arial"/>
                <a:cs typeface="Arial"/>
                <a:sym typeface="Arial"/>
              </a:rPr>
              <a:t>Hôm nay mẹ hứa cho Bo sang chơi nhà bác Huyền bạn của mẹ. Bo thích thú lắm. Nhà bác Huyền có rất nhiều đồ chơi đẹp. Vừa đến nhà bác Huyền, Bo chạy ngay vào phòng đựng đồ chơi mà không chào hỏi ai cả. </a:t>
            </a:r>
            <a:endParaRPr/>
          </a:p>
          <a:p>
            <a:pPr indent="0" lvl="0" marL="0" marR="0" rtl="0" algn="ctr">
              <a:spcBef>
                <a:spcPts val="0"/>
              </a:spcBef>
              <a:spcAft>
                <a:spcPts val="0"/>
              </a:spcAft>
              <a:buClr>
                <a:srgbClr val="FF0000"/>
              </a:buClr>
              <a:buSzPts val="3000"/>
              <a:buFont typeface="Arial"/>
              <a:buNone/>
            </a:pPr>
            <a:r>
              <a:rPr b="1" i="0" lang="en-US" sz="3000" u="none" cap="none" strike="noStrike">
                <a:solidFill>
                  <a:srgbClr val="FF0000"/>
                </a:solidFill>
                <a:latin typeface="Arial"/>
                <a:ea typeface="Arial"/>
                <a:cs typeface="Arial"/>
                <a:sym typeface="Arial"/>
              </a:rPr>
              <a:t>BO CƯ XỬ NHƯ VẬY CÓ ĐƯỢC KHÔNG? </a:t>
            </a:r>
            <a:endParaRPr/>
          </a:p>
        </p:txBody>
      </p:sp>
      <p:sp>
        <p:nvSpPr>
          <p:cNvPr id="118" name="Google Shape;118;p4"/>
          <p:cNvSpPr txBox="1"/>
          <p:nvPr/>
        </p:nvSpPr>
        <p:spPr>
          <a:xfrm>
            <a:off x="5940425" y="3887788"/>
            <a:ext cx="3132138" cy="20621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3200"/>
              <a:buFont typeface="Arial"/>
              <a:buNone/>
            </a:pPr>
            <a:r>
              <a:rPr b="1" i="0" lang="en-US" sz="3200" u="none" cap="none" strike="noStrike">
                <a:solidFill>
                  <a:srgbClr val="FF0000"/>
                </a:solidFill>
                <a:latin typeface="Arial"/>
                <a:ea typeface="Arial"/>
                <a:cs typeface="Arial"/>
                <a:sym typeface="Arial"/>
              </a:rPr>
              <a:t>NẾU LÀ BO EM SẼ CƯ XỬ NHƯ THẾ NÀO? </a:t>
            </a:r>
            <a:endParaRPr b="0" i="0" sz="32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b="7491" l="14027" r="8887" t="6784"/>
          <a:stretch/>
        </p:blipFill>
        <p:spPr>
          <a:xfrm>
            <a:off x="0" y="0"/>
            <a:ext cx="9144000" cy="6858000"/>
          </a:xfrm>
          <a:prstGeom prst="rect">
            <a:avLst/>
          </a:prstGeom>
          <a:noFill/>
          <a:ln>
            <a:noFill/>
          </a:ln>
        </p:spPr>
      </p:pic>
      <p:sp>
        <p:nvSpPr>
          <p:cNvPr id="124" name="Google Shape;124;p5"/>
          <p:cNvSpPr/>
          <p:nvPr/>
        </p:nvSpPr>
        <p:spPr>
          <a:xfrm>
            <a:off x="250825" y="115888"/>
            <a:ext cx="6400800" cy="6457950"/>
          </a:xfrm>
          <a:prstGeom prst="roundRect">
            <a:avLst>
              <a:gd fmla="val 16667" name="adj"/>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5" name="Google Shape;125;p5"/>
          <p:cNvSpPr txBox="1"/>
          <p:nvPr/>
        </p:nvSpPr>
        <p:spPr>
          <a:xfrm>
            <a:off x="688975" y="207963"/>
            <a:ext cx="5491163" cy="14779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3000"/>
              <a:buFont typeface="Arial"/>
              <a:buNone/>
            </a:pPr>
            <a:r>
              <a:rPr b="1" i="0" lang="en-US" sz="3000" u="none" cap="none" strike="noStrike">
                <a:solidFill>
                  <a:srgbClr val="FF0000"/>
                </a:solidFill>
                <a:latin typeface="Arial"/>
                <a:ea typeface="Arial"/>
                <a:cs typeface="Arial"/>
                <a:sym typeface="Arial"/>
              </a:rPr>
              <a:t>NHỮNG VIỆC LÀM THỂ HIỆN LÀ NGƯỜI LỊCH SỰ KHI ĐẾN NHÀ NGƯỜI KHÁC: </a:t>
            </a:r>
            <a:endParaRPr/>
          </a:p>
        </p:txBody>
      </p:sp>
      <p:sp>
        <p:nvSpPr>
          <p:cNvPr id="126" name="Google Shape;126;p5"/>
          <p:cNvSpPr txBox="1"/>
          <p:nvPr/>
        </p:nvSpPr>
        <p:spPr>
          <a:xfrm>
            <a:off x="304800" y="1687513"/>
            <a:ext cx="6138863" cy="4616450"/>
          </a:xfrm>
          <a:prstGeom prst="rect">
            <a:avLst/>
          </a:prstGeom>
          <a:noFill/>
          <a:ln>
            <a:noFill/>
          </a:ln>
        </p:spPr>
        <p:txBody>
          <a:bodyPr anchorCtr="0" anchor="t" bIns="91425" lIns="91425" spcFirstLastPara="1" rIns="91425" wrap="square" tIns="91425">
            <a:spAutoFit/>
          </a:bodyPr>
          <a:lstStyle/>
          <a:p>
            <a:pPr indent="-742950" lvl="0" marL="742950" marR="0" rtl="0" algn="just">
              <a:spcBef>
                <a:spcPts val="0"/>
              </a:spcBef>
              <a:spcAft>
                <a:spcPts val="0"/>
              </a:spcAft>
              <a:buClr>
                <a:srgbClr val="254061"/>
              </a:buClr>
              <a:buSzPts val="3600"/>
              <a:buFont typeface="Arial"/>
              <a:buAutoNum type="arabicPeriod"/>
            </a:pPr>
            <a:r>
              <a:rPr b="1" i="0" lang="en-US" sz="3600" u="none" cap="none" strike="noStrike">
                <a:solidFill>
                  <a:srgbClr val="254061"/>
                </a:solidFill>
                <a:latin typeface="Arial"/>
                <a:ea typeface="Arial"/>
                <a:cs typeface="Arial"/>
                <a:sym typeface="Arial"/>
              </a:rPr>
              <a:t>Khi đến nhà người khác chúng ta chỉ cần chào hỏi chủ nhà là được.</a:t>
            </a:r>
            <a:endParaRPr b="1" i="0" sz="3600" u="none" cap="none" strike="noStrike">
              <a:solidFill>
                <a:srgbClr val="254061"/>
              </a:solidFill>
              <a:latin typeface="Arial"/>
              <a:ea typeface="Arial"/>
              <a:cs typeface="Arial"/>
              <a:sym typeface="Arial"/>
            </a:endParaRPr>
          </a:p>
          <a:p>
            <a:pPr indent="-742950" lvl="0" marL="742950" marR="0" rtl="0" algn="just">
              <a:spcBef>
                <a:spcPts val="0"/>
              </a:spcBef>
              <a:spcAft>
                <a:spcPts val="0"/>
              </a:spcAft>
              <a:buClr>
                <a:srgbClr val="254061"/>
              </a:buClr>
              <a:buSzPts val="3600"/>
              <a:buFont typeface="Arial"/>
              <a:buAutoNum type="arabicPeriod"/>
            </a:pPr>
            <a:r>
              <a:rPr b="1" i="0" lang="en-US" sz="3600" u="none" cap="none" strike="noStrike">
                <a:solidFill>
                  <a:srgbClr val="254061"/>
                </a:solidFill>
                <a:latin typeface="Arial"/>
                <a:ea typeface="Arial"/>
                <a:cs typeface="Arial"/>
                <a:sym typeface="Arial"/>
              </a:rPr>
              <a:t>Để giày, dép gọn gàng trước khi vào nhà.</a:t>
            </a:r>
            <a:endParaRPr b="1" i="0" sz="3600" u="none" cap="none" strike="noStrike">
              <a:solidFill>
                <a:srgbClr val="254061"/>
              </a:solidFill>
              <a:latin typeface="Arial"/>
              <a:ea typeface="Arial"/>
              <a:cs typeface="Arial"/>
              <a:sym typeface="Arial"/>
            </a:endParaRPr>
          </a:p>
          <a:p>
            <a:pPr indent="-742950" lvl="0" marL="742950" marR="0" rtl="0" algn="just">
              <a:spcBef>
                <a:spcPts val="0"/>
              </a:spcBef>
              <a:spcAft>
                <a:spcPts val="0"/>
              </a:spcAft>
              <a:buClr>
                <a:srgbClr val="254061"/>
              </a:buClr>
              <a:buSzPts val="3600"/>
              <a:buFont typeface="Arial"/>
              <a:buAutoNum type="arabicPeriod"/>
            </a:pPr>
            <a:r>
              <a:rPr b="1" i="0" lang="en-US" sz="3600" u="none" cap="none" strike="noStrike">
                <a:solidFill>
                  <a:srgbClr val="254061"/>
                </a:solidFill>
                <a:latin typeface="Arial"/>
                <a:ea typeface="Arial"/>
                <a:cs typeface="Arial"/>
                <a:sym typeface="Arial"/>
              </a:rPr>
              <a:t>Tự ý nghịch các đồ dùng, đồ chơi.</a:t>
            </a:r>
            <a:endParaRPr b="1" i="0" sz="3600" u="none" cap="none" strike="noStrike">
              <a:solidFill>
                <a:srgbClr val="254061"/>
              </a:solidFill>
              <a:latin typeface="Arial"/>
              <a:ea typeface="Arial"/>
              <a:cs typeface="Arial"/>
              <a:sym typeface="Arial"/>
            </a:endParaRPr>
          </a:p>
        </p:txBody>
      </p:sp>
      <p:pic>
        <p:nvPicPr>
          <p:cNvPr id="127" name="Google Shape;127;p5"/>
          <p:cNvPicPr preferRelativeResize="0"/>
          <p:nvPr/>
        </p:nvPicPr>
        <p:blipFill rotWithShape="1">
          <a:blip r:embed="rId4">
            <a:alphaModFix/>
          </a:blip>
          <a:srcRect b="0" l="0" r="0" t="0"/>
          <a:stretch/>
        </p:blipFill>
        <p:spPr>
          <a:xfrm>
            <a:off x="7237413" y="2287588"/>
            <a:ext cx="1074737" cy="1057275"/>
          </a:xfrm>
          <a:prstGeom prst="rect">
            <a:avLst/>
          </a:prstGeom>
          <a:noFill/>
          <a:ln>
            <a:noFill/>
          </a:ln>
        </p:spPr>
      </p:pic>
      <p:grpSp>
        <p:nvGrpSpPr>
          <p:cNvPr id="128" name="Google Shape;128;p5"/>
          <p:cNvGrpSpPr/>
          <p:nvPr/>
        </p:nvGrpSpPr>
        <p:grpSpPr>
          <a:xfrm>
            <a:off x="6981825" y="203200"/>
            <a:ext cx="1903413" cy="1227138"/>
            <a:chOff x="6981919" y="203944"/>
            <a:chExt cx="1903482" cy="1226824"/>
          </a:xfrm>
        </p:grpSpPr>
        <p:pic>
          <p:nvPicPr>
            <p:cNvPr id="129" name="Google Shape;129;p5"/>
            <p:cNvPicPr preferRelativeResize="0"/>
            <p:nvPr/>
          </p:nvPicPr>
          <p:blipFill rotWithShape="1">
            <a:blip r:embed="rId5">
              <a:alphaModFix/>
            </a:blip>
            <a:srcRect b="0" l="0" r="0" t="0"/>
            <a:stretch/>
          </p:blipFill>
          <p:spPr>
            <a:xfrm rot="-5400000">
              <a:off x="7320248" y="-134385"/>
              <a:ext cx="1226824" cy="1903482"/>
            </a:xfrm>
            <a:prstGeom prst="rect">
              <a:avLst/>
            </a:prstGeom>
            <a:noFill/>
            <a:ln>
              <a:noFill/>
            </a:ln>
          </p:spPr>
        </p:pic>
        <p:pic>
          <p:nvPicPr>
            <p:cNvPr id="130" name="Google Shape;130;p5"/>
            <p:cNvPicPr preferRelativeResize="0"/>
            <p:nvPr/>
          </p:nvPicPr>
          <p:blipFill rotWithShape="1">
            <a:blip r:embed="rId6">
              <a:alphaModFix/>
            </a:blip>
            <a:srcRect b="0" l="0" r="0" t="0"/>
            <a:stretch/>
          </p:blipFill>
          <p:spPr>
            <a:xfrm>
              <a:off x="7962946" y="446782"/>
              <a:ext cx="713927" cy="702954"/>
            </a:xfrm>
            <a:prstGeom prst="rect">
              <a:avLst/>
            </a:prstGeom>
            <a:noFill/>
            <a:ln>
              <a:noFill/>
            </a:ln>
          </p:spPr>
        </p:pic>
        <p:pic>
          <p:nvPicPr>
            <p:cNvPr id="131" name="Google Shape;131;p5"/>
            <p:cNvPicPr preferRelativeResize="0"/>
            <p:nvPr/>
          </p:nvPicPr>
          <p:blipFill rotWithShape="1">
            <a:blip r:embed="rId7">
              <a:alphaModFix/>
            </a:blip>
            <a:srcRect b="0" l="0" r="0" t="0"/>
            <a:stretch/>
          </p:blipFill>
          <p:spPr>
            <a:xfrm>
              <a:off x="7188688" y="467220"/>
              <a:ext cx="693386" cy="682516"/>
            </a:xfrm>
            <a:prstGeom prst="rect">
              <a:avLst/>
            </a:prstGeom>
            <a:noFill/>
            <a:ln>
              <a:noFill/>
            </a:ln>
          </p:spPr>
        </p:pic>
      </p:grpSp>
      <p:pic>
        <p:nvPicPr>
          <p:cNvPr id="132" name="Google Shape;132;p5"/>
          <p:cNvPicPr preferRelativeResize="0"/>
          <p:nvPr/>
        </p:nvPicPr>
        <p:blipFill rotWithShape="1">
          <a:blip r:embed="rId8">
            <a:alphaModFix/>
          </a:blip>
          <a:srcRect b="0" l="0" r="0" t="0"/>
          <a:stretch/>
        </p:blipFill>
        <p:spPr>
          <a:xfrm>
            <a:off x="7208838" y="3995738"/>
            <a:ext cx="1143000" cy="1123950"/>
          </a:xfrm>
          <a:prstGeom prst="rect">
            <a:avLst/>
          </a:prstGeom>
          <a:noFill/>
          <a:ln>
            <a:noFill/>
          </a:ln>
        </p:spPr>
      </p:pic>
      <p:pic>
        <p:nvPicPr>
          <p:cNvPr id="133" name="Google Shape;133;p5"/>
          <p:cNvPicPr preferRelativeResize="0"/>
          <p:nvPr/>
        </p:nvPicPr>
        <p:blipFill rotWithShape="1">
          <a:blip r:embed="rId4">
            <a:alphaModFix/>
          </a:blip>
          <a:srcRect b="0" l="0" r="0" t="0"/>
          <a:stretch/>
        </p:blipFill>
        <p:spPr>
          <a:xfrm>
            <a:off x="7204075" y="5435600"/>
            <a:ext cx="1143000" cy="11255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500"/>
                                        <p:tgtEl>
                                          <p:spTgt spid="12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animEffect filter="fade" transition="in">
                                      <p:cBhvr>
                                        <p:cTn dur="500"/>
                                        <p:tgtEl>
                                          <p:spTgt spid="12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animEffect filter="fade" transition="in">
                                      <p:cBhvr>
                                        <p:cTn dur="500"/>
                                        <p:tgtEl>
                                          <p:spTgt spid="1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6"/>
          <p:cNvPicPr preferRelativeResize="0"/>
          <p:nvPr/>
        </p:nvPicPr>
        <p:blipFill rotWithShape="1">
          <a:blip r:embed="rId3">
            <a:alphaModFix/>
          </a:blip>
          <a:srcRect b="7491" l="14027" r="8887" t="6784"/>
          <a:stretch/>
        </p:blipFill>
        <p:spPr>
          <a:xfrm>
            <a:off x="0" y="0"/>
            <a:ext cx="9144000" cy="6858000"/>
          </a:xfrm>
          <a:prstGeom prst="rect">
            <a:avLst/>
          </a:prstGeom>
          <a:noFill/>
          <a:ln>
            <a:noFill/>
          </a:ln>
        </p:spPr>
      </p:pic>
      <p:sp>
        <p:nvSpPr>
          <p:cNvPr id="139" name="Google Shape;139;p6"/>
          <p:cNvSpPr/>
          <p:nvPr/>
        </p:nvSpPr>
        <p:spPr>
          <a:xfrm>
            <a:off x="107950" y="139700"/>
            <a:ext cx="6597650" cy="6457950"/>
          </a:xfrm>
          <a:prstGeom prst="roundRect">
            <a:avLst>
              <a:gd fmla="val 16667" name="adj"/>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0" name="Google Shape;140;p6"/>
          <p:cNvSpPr txBox="1"/>
          <p:nvPr/>
        </p:nvSpPr>
        <p:spPr>
          <a:xfrm>
            <a:off x="688975" y="207963"/>
            <a:ext cx="5491163" cy="14779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3000"/>
              <a:buFont typeface="Arial"/>
              <a:buNone/>
            </a:pPr>
            <a:r>
              <a:rPr b="1" i="0" lang="en-US" sz="3000" u="none" cap="none" strike="noStrike">
                <a:solidFill>
                  <a:srgbClr val="FF0000"/>
                </a:solidFill>
                <a:latin typeface="Arial"/>
                <a:ea typeface="Arial"/>
                <a:cs typeface="Arial"/>
                <a:sym typeface="Arial"/>
              </a:rPr>
              <a:t>NHỮNG VIỆC LÀM THỂ HIỆN LÀ NGƯỜI LỊCH SỰ KHI ĐẾN NHÀ NGƯỜI KHÁC: </a:t>
            </a:r>
            <a:endParaRPr/>
          </a:p>
        </p:txBody>
      </p:sp>
      <p:sp>
        <p:nvSpPr>
          <p:cNvPr id="141" name="Google Shape;141;p6"/>
          <p:cNvSpPr txBox="1"/>
          <p:nvPr/>
        </p:nvSpPr>
        <p:spPr>
          <a:xfrm>
            <a:off x="206375" y="1685925"/>
            <a:ext cx="6400800" cy="4616450"/>
          </a:xfrm>
          <a:prstGeom prst="rect">
            <a:avLst/>
          </a:prstGeom>
          <a:noFill/>
          <a:ln>
            <a:noFill/>
          </a:ln>
        </p:spPr>
        <p:txBody>
          <a:bodyPr anchorCtr="0" anchor="t" bIns="91425" lIns="91425" spcFirstLastPara="1" rIns="91425" wrap="square" tIns="91425">
            <a:spAutoFit/>
          </a:bodyPr>
          <a:lstStyle/>
          <a:p>
            <a:pPr indent="0" lvl="0" marL="0" marR="0" rtl="0" algn="just">
              <a:spcBef>
                <a:spcPts val="0"/>
              </a:spcBef>
              <a:spcAft>
                <a:spcPts val="0"/>
              </a:spcAft>
              <a:buClr>
                <a:srgbClr val="254061"/>
              </a:buClr>
              <a:buSzPts val="3600"/>
              <a:buFont typeface="Arial"/>
              <a:buNone/>
            </a:pPr>
            <a:r>
              <a:rPr b="1" i="0" lang="en-US" sz="3600" u="none" cap="none" strike="noStrike">
                <a:solidFill>
                  <a:srgbClr val="254061"/>
                </a:solidFill>
                <a:latin typeface="Arial"/>
                <a:ea typeface="Arial"/>
                <a:cs typeface="Arial"/>
                <a:sym typeface="Arial"/>
              </a:rPr>
              <a:t>4. Sau khi dùng đồ xong thì để cho chủ nhà dọn dẹp.</a:t>
            </a:r>
            <a:endParaRPr b="1" i="0" sz="3600" u="none" cap="none" strike="noStrike">
              <a:solidFill>
                <a:srgbClr val="254061"/>
              </a:solidFill>
              <a:latin typeface="Arial"/>
              <a:ea typeface="Arial"/>
              <a:cs typeface="Arial"/>
              <a:sym typeface="Arial"/>
            </a:endParaRPr>
          </a:p>
          <a:p>
            <a:pPr indent="0" lvl="0" marL="0" marR="0" rtl="0" algn="just">
              <a:spcBef>
                <a:spcPts val="0"/>
              </a:spcBef>
              <a:spcAft>
                <a:spcPts val="0"/>
              </a:spcAft>
              <a:buClr>
                <a:srgbClr val="254061"/>
              </a:buClr>
              <a:buSzPts val="3600"/>
              <a:buFont typeface="Arial"/>
              <a:buNone/>
            </a:pPr>
            <a:r>
              <a:rPr b="1" i="0" lang="en-US" sz="3600" u="none" cap="none" strike="noStrike">
                <a:solidFill>
                  <a:srgbClr val="254061"/>
                </a:solidFill>
                <a:latin typeface="Arial"/>
                <a:ea typeface="Arial"/>
                <a:cs typeface="Arial"/>
                <a:sym typeface="Arial"/>
              </a:rPr>
              <a:t>5. Mời mọi người trước khi mình ăn hoa quả hoặc uống nước.</a:t>
            </a:r>
            <a:endParaRPr b="1" i="0" sz="3600" u="none" cap="none" strike="noStrike">
              <a:solidFill>
                <a:srgbClr val="254061"/>
              </a:solidFill>
              <a:latin typeface="Arial"/>
              <a:ea typeface="Arial"/>
              <a:cs typeface="Arial"/>
              <a:sym typeface="Arial"/>
            </a:endParaRPr>
          </a:p>
          <a:p>
            <a:pPr indent="0" lvl="0" marL="0" marR="0" rtl="0" algn="just">
              <a:spcBef>
                <a:spcPts val="0"/>
              </a:spcBef>
              <a:spcAft>
                <a:spcPts val="0"/>
              </a:spcAft>
              <a:buClr>
                <a:srgbClr val="254061"/>
              </a:buClr>
              <a:buSzPts val="3600"/>
              <a:buFont typeface="Arial"/>
              <a:buNone/>
            </a:pPr>
            <a:r>
              <a:rPr b="1" i="0" lang="en-US" sz="3600" u="none" cap="none" strike="noStrike">
                <a:solidFill>
                  <a:srgbClr val="254061"/>
                </a:solidFill>
                <a:latin typeface="Arial"/>
                <a:ea typeface="Arial"/>
                <a:cs typeface="Arial"/>
                <a:sym typeface="Arial"/>
              </a:rPr>
              <a:t>6. Chủ động xin phép ra về khi thấy chủ nhà mệt hoặc có khách mới. </a:t>
            </a:r>
            <a:endParaRPr/>
          </a:p>
        </p:txBody>
      </p:sp>
      <p:pic>
        <p:nvPicPr>
          <p:cNvPr id="142" name="Google Shape;142;p6"/>
          <p:cNvPicPr preferRelativeResize="0"/>
          <p:nvPr/>
        </p:nvPicPr>
        <p:blipFill rotWithShape="1">
          <a:blip r:embed="rId4">
            <a:alphaModFix/>
          </a:blip>
          <a:srcRect b="0" l="0" r="0" t="0"/>
          <a:stretch/>
        </p:blipFill>
        <p:spPr>
          <a:xfrm>
            <a:off x="7215188" y="1844675"/>
            <a:ext cx="1074737" cy="1057275"/>
          </a:xfrm>
          <a:prstGeom prst="rect">
            <a:avLst/>
          </a:prstGeom>
          <a:noFill/>
          <a:ln>
            <a:noFill/>
          </a:ln>
        </p:spPr>
      </p:pic>
      <p:grpSp>
        <p:nvGrpSpPr>
          <p:cNvPr id="143" name="Google Shape;143;p6"/>
          <p:cNvGrpSpPr/>
          <p:nvPr/>
        </p:nvGrpSpPr>
        <p:grpSpPr>
          <a:xfrm>
            <a:off x="6981825" y="203200"/>
            <a:ext cx="1903413" cy="1227138"/>
            <a:chOff x="6981919" y="203944"/>
            <a:chExt cx="1903482" cy="1226824"/>
          </a:xfrm>
        </p:grpSpPr>
        <p:pic>
          <p:nvPicPr>
            <p:cNvPr id="144" name="Google Shape;144;p6"/>
            <p:cNvPicPr preferRelativeResize="0"/>
            <p:nvPr/>
          </p:nvPicPr>
          <p:blipFill rotWithShape="1">
            <a:blip r:embed="rId5">
              <a:alphaModFix/>
            </a:blip>
            <a:srcRect b="0" l="0" r="0" t="0"/>
            <a:stretch/>
          </p:blipFill>
          <p:spPr>
            <a:xfrm rot="-5400000">
              <a:off x="7320248" y="-134385"/>
              <a:ext cx="1226824" cy="1903482"/>
            </a:xfrm>
            <a:prstGeom prst="rect">
              <a:avLst/>
            </a:prstGeom>
            <a:noFill/>
            <a:ln>
              <a:noFill/>
            </a:ln>
          </p:spPr>
        </p:pic>
        <p:pic>
          <p:nvPicPr>
            <p:cNvPr id="145" name="Google Shape;145;p6"/>
            <p:cNvPicPr preferRelativeResize="0"/>
            <p:nvPr/>
          </p:nvPicPr>
          <p:blipFill rotWithShape="1">
            <a:blip r:embed="rId6">
              <a:alphaModFix/>
            </a:blip>
            <a:srcRect b="0" l="0" r="0" t="0"/>
            <a:stretch/>
          </p:blipFill>
          <p:spPr>
            <a:xfrm>
              <a:off x="7962946" y="446782"/>
              <a:ext cx="713927" cy="702954"/>
            </a:xfrm>
            <a:prstGeom prst="rect">
              <a:avLst/>
            </a:prstGeom>
            <a:noFill/>
            <a:ln>
              <a:noFill/>
            </a:ln>
          </p:spPr>
        </p:pic>
        <p:pic>
          <p:nvPicPr>
            <p:cNvPr id="146" name="Google Shape;146;p6"/>
            <p:cNvPicPr preferRelativeResize="0"/>
            <p:nvPr/>
          </p:nvPicPr>
          <p:blipFill rotWithShape="1">
            <a:blip r:embed="rId7">
              <a:alphaModFix/>
            </a:blip>
            <a:srcRect b="0" l="0" r="0" t="0"/>
            <a:stretch/>
          </p:blipFill>
          <p:spPr>
            <a:xfrm>
              <a:off x="7188688" y="467220"/>
              <a:ext cx="693386" cy="682516"/>
            </a:xfrm>
            <a:prstGeom prst="rect">
              <a:avLst/>
            </a:prstGeom>
            <a:noFill/>
            <a:ln>
              <a:noFill/>
            </a:ln>
          </p:spPr>
        </p:pic>
      </p:grpSp>
      <p:pic>
        <p:nvPicPr>
          <p:cNvPr id="147" name="Google Shape;147;p6"/>
          <p:cNvPicPr preferRelativeResize="0"/>
          <p:nvPr/>
        </p:nvPicPr>
        <p:blipFill rotWithShape="1">
          <a:blip r:embed="rId8">
            <a:alphaModFix/>
          </a:blip>
          <a:srcRect b="0" l="0" r="0" t="0"/>
          <a:stretch/>
        </p:blipFill>
        <p:spPr>
          <a:xfrm>
            <a:off x="7215188" y="3213100"/>
            <a:ext cx="1143000" cy="1123950"/>
          </a:xfrm>
          <a:prstGeom prst="rect">
            <a:avLst/>
          </a:prstGeom>
          <a:noFill/>
          <a:ln>
            <a:noFill/>
          </a:ln>
        </p:spPr>
      </p:pic>
      <p:pic>
        <p:nvPicPr>
          <p:cNvPr id="148" name="Google Shape;148;p6"/>
          <p:cNvPicPr preferRelativeResize="0"/>
          <p:nvPr/>
        </p:nvPicPr>
        <p:blipFill rotWithShape="1">
          <a:blip r:embed="rId8">
            <a:alphaModFix/>
          </a:blip>
          <a:srcRect b="0" l="0" r="0" t="0"/>
          <a:stretch/>
        </p:blipFill>
        <p:spPr>
          <a:xfrm>
            <a:off x="7188200" y="5110163"/>
            <a:ext cx="1143000" cy="1123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500"/>
                                        <p:tgtEl>
                                          <p:spTgt spid="14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500"/>
                                        <p:tgtEl>
                                          <p:spTgt spid="14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500"/>
                                        <p:tgtEl>
                                          <p:spTgt spid="1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7"/>
          <p:cNvPicPr preferRelativeResize="0"/>
          <p:nvPr/>
        </p:nvPicPr>
        <p:blipFill rotWithShape="1">
          <a:blip r:embed="rId3">
            <a:alphaModFix/>
          </a:blip>
          <a:srcRect b="7491" l="14027" r="8887" t="6784"/>
          <a:stretch/>
        </p:blipFill>
        <p:spPr>
          <a:xfrm>
            <a:off x="0" y="0"/>
            <a:ext cx="9144000" cy="6858000"/>
          </a:xfrm>
          <a:prstGeom prst="rect">
            <a:avLst/>
          </a:prstGeom>
          <a:noFill/>
          <a:ln>
            <a:noFill/>
          </a:ln>
        </p:spPr>
      </p:pic>
      <p:sp>
        <p:nvSpPr>
          <p:cNvPr id="154" name="Google Shape;154;p7"/>
          <p:cNvSpPr/>
          <p:nvPr/>
        </p:nvSpPr>
        <p:spPr>
          <a:xfrm>
            <a:off x="179388" y="139700"/>
            <a:ext cx="6526212" cy="4873625"/>
          </a:xfrm>
          <a:prstGeom prst="roundRect">
            <a:avLst>
              <a:gd fmla="val 16667" name="adj"/>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5" name="Google Shape;155;p7"/>
          <p:cNvSpPr txBox="1"/>
          <p:nvPr/>
        </p:nvSpPr>
        <p:spPr>
          <a:xfrm>
            <a:off x="688975" y="207963"/>
            <a:ext cx="5491163" cy="14779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3000"/>
              <a:buFont typeface="Arial"/>
              <a:buNone/>
            </a:pPr>
            <a:r>
              <a:rPr b="1" i="0" lang="en-US" sz="3000" u="none" cap="none" strike="noStrike">
                <a:solidFill>
                  <a:srgbClr val="FF0000"/>
                </a:solidFill>
                <a:latin typeface="Arial"/>
                <a:ea typeface="Arial"/>
                <a:cs typeface="Arial"/>
                <a:sym typeface="Arial"/>
              </a:rPr>
              <a:t>NHỮNG VIỆC LÀM THỂ HIỆN LÀ NGƯỜI LỊCH SỰ KHI ĐẾN NHÀ NGƯỜI KHÁC: </a:t>
            </a:r>
            <a:endParaRPr/>
          </a:p>
        </p:txBody>
      </p:sp>
      <p:sp>
        <p:nvSpPr>
          <p:cNvPr id="156" name="Google Shape;156;p7"/>
          <p:cNvSpPr txBox="1"/>
          <p:nvPr/>
        </p:nvSpPr>
        <p:spPr>
          <a:xfrm>
            <a:off x="304800" y="1687513"/>
            <a:ext cx="6138863" cy="2954337"/>
          </a:xfrm>
          <a:prstGeom prst="rect">
            <a:avLst/>
          </a:prstGeom>
          <a:noFill/>
          <a:ln>
            <a:noFill/>
          </a:ln>
        </p:spPr>
        <p:txBody>
          <a:bodyPr anchorCtr="0" anchor="t" bIns="91425" lIns="91425" spcFirstLastPara="1" rIns="91425" wrap="square" tIns="91425">
            <a:spAutoFit/>
          </a:bodyPr>
          <a:lstStyle/>
          <a:p>
            <a:pPr indent="0" lvl="0" marL="0" marR="0" rtl="0" algn="just">
              <a:spcBef>
                <a:spcPts val="0"/>
              </a:spcBef>
              <a:spcAft>
                <a:spcPts val="0"/>
              </a:spcAft>
              <a:buClr>
                <a:srgbClr val="254061"/>
              </a:buClr>
              <a:buSzPts val="3600"/>
              <a:buFont typeface="Arial"/>
              <a:buNone/>
            </a:pPr>
            <a:r>
              <a:rPr b="1" i="0" lang="en-US" sz="3600" u="none" cap="none" strike="noStrike">
                <a:solidFill>
                  <a:srgbClr val="254061"/>
                </a:solidFill>
                <a:latin typeface="Arial"/>
                <a:ea typeface="Arial"/>
                <a:cs typeface="Arial"/>
                <a:sym typeface="Arial"/>
              </a:rPr>
              <a:t>7. Mình rảnh lúc nào thì đến chơi nhà người khác lúc đó.</a:t>
            </a:r>
            <a:endParaRPr b="1" i="0" sz="3600" u="none" cap="none" strike="noStrike">
              <a:solidFill>
                <a:srgbClr val="254061"/>
              </a:solidFill>
              <a:latin typeface="Arial"/>
              <a:ea typeface="Arial"/>
              <a:cs typeface="Arial"/>
              <a:sym typeface="Arial"/>
            </a:endParaRPr>
          </a:p>
          <a:p>
            <a:pPr indent="0" lvl="0" marL="0" marR="0" rtl="0" algn="just">
              <a:spcBef>
                <a:spcPts val="0"/>
              </a:spcBef>
              <a:spcAft>
                <a:spcPts val="0"/>
              </a:spcAft>
              <a:buClr>
                <a:srgbClr val="254061"/>
              </a:buClr>
              <a:buSzPts val="3600"/>
              <a:buFont typeface="Arial"/>
              <a:buNone/>
            </a:pPr>
            <a:r>
              <a:rPr b="1" i="0" lang="en-US" sz="3600" u="none" cap="none" strike="noStrike">
                <a:solidFill>
                  <a:srgbClr val="254061"/>
                </a:solidFill>
                <a:latin typeface="Arial"/>
                <a:ea typeface="Arial"/>
                <a:cs typeface="Arial"/>
                <a:sym typeface="Arial"/>
              </a:rPr>
              <a:t>8. Gọi thật to để chủ nhà nghe thấy và ra mở cửa.</a:t>
            </a:r>
            <a:endParaRPr b="1" i="0" sz="3600" u="none" cap="none" strike="noStrike">
              <a:solidFill>
                <a:srgbClr val="254061"/>
              </a:solidFill>
              <a:latin typeface="Arial"/>
              <a:ea typeface="Arial"/>
              <a:cs typeface="Arial"/>
              <a:sym typeface="Arial"/>
            </a:endParaRPr>
          </a:p>
        </p:txBody>
      </p:sp>
      <p:pic>
        <p:nvPicPr>
          <p:cNvPr id="157" name="Google Shape;157;p7"/>
          <p:cNvPicPr preferRelativeResize="0"/>
          <p:nvPr/>
        </p:nvPicPr>
        <p:blipFill rotWithShape="1">
          <a:blip r:embed="rId4">
            <a:alphaModFix/>
          </a:blip>
          <a:srcRect b="0" l="0" r="0" t="0"/>
          <a:stretch/>
        </p:blipFill>
        <p:spPr>
          <a:xfrm>
            <a:off x="7146925" y="1939925"/>
            <a:ext cx="1074738" cy="1057275"/>
          </a:xfrm>
          <a:prstGeom prst="rect">
            <a:avLst/>
          </a:prstGeom>
          <a:noFill/>
          <a:ln>
            <a:noFill/>
          </a:ln>
        </p:spPr>
      </p:pic>
      <p:grpSp>
        <p:nvGrpSpPr>
          <p:cNvPr id="158" name="Google Shape;158;p7"/>
          <p:cNvGrpSpPr/>
          <p:nvPr/>
        </p:nvGrpSpPr>
        <p:grpSpPr>
          <a:xfrm>
            <a:off x="6981825" y="203200"/>
            <a:ext cx="1903413" cy="1227138"/>
            <a:chOff x="6981919" y="203944"/>
            <a:chExt cx="1903482" cy="1226824"/>
          </a:xfrm>
        </p:grpSpPr>
        <p:pic>
          <p:nvPicPr>
            <p:cNvPr id="159" name="Google Shape;159;p7"/>
            <p:cNvPicPr preferRelativeResize="0"/>
            <p:nvPr/>
          </p:nvPicPr>
          <p:blipFill rotWithShape="1">
            <a:blip r:embed="rId5">
              <a:alphaModFix/>
            </a:blip>
            <a:srcRect b="0" l="0" r="0" t="0"/>
            <a:stretch/>
          </p:blipFill>
          <p:spPr>
            <a:xfrm rot="-5400000">
              <a:off x="7320248" y="-134385"/>
              <a:ext cx="1226824" cy="1903482"/>
            </a:xfrm>
            <a:prstGeom prst="rect">
              <a:avLst/>
            </a:prstGeom>
            <a:noFill/>
            <a:ln>
              <a:noFill/>
            </a:ln>
          </p:spPr>
        </p:pic>
        <p:pic>
          <p:nvPicPr>
            <p:cNvPr id="160" name="Google Shape;160;p7"/>
            <p:cNvPicPr preferRelativeResize="0"/>
            <p:nvPr/>
          </p:nvPicPr>
          <p:blipFill rotWithShape="1">
            <a:blip r:embed="rId6">
              <a:alphaModFix/>
            </a:blip>
            <a:srcRect b="0" l="0" r="0" t="0"/>
            <a:stretch/>
          </p:blipFill>
          <p:spPr>
            <a:xfrm>
              <a:off x="7962946" y="446782"/>
              <a:ext cx="713927" cy="702954"/>
            </a:xfrm>
            <a:prstGeom prst="rect">
              <a:avLst/>
            </a:prstGeom>
            <a:noFill/>
            <a:ln>
              <a:noFill/>
            </a:ln>
          </p:spPr>
        </p:pic>
        <p:pic>
          <p:nvPicPr>
            <p:cNvPr id="161" name="Google Shape;161;p7"/>
            <p:cNvPicPr preferRelativeResize="0"/>
            <p:nvPr/>
          </p:nvPicPr>
          <p:blipFill rotWithShape="1">
            <a:blip r:embed="rId7">
              <a:alphaModFix/>
            </a:blip>
            <a:srcRect b="0" l="0" r="0" t="0"/>
            <a:stretch/>
          </p:blipFill>
          <p:spPr>
            <a:xfrm>
              <a:off x="7188688" y="467220"/>
              <a:ext cx="693386" cy="682516"/>
            </a:xfrm>
            <a:prstGeom prst="rect">
              <a:avLst/>
            </a:prstGeom>
            <a:noFill/>
            <a:ln>
              <a:noFill/>
            </a:ln>
          </p:spPr>
        </p:pic>
      </p:grpSp>
      <p:pic>
        <p:nvPicPr>
          <p:cNvPr id="162" name="Google Shape;162;p7"/>
          <p:cNvPicPr preferRelativeResize="0"/>
          <p:nvPr/>
        </p:nvPicPr>
        <p:blipFill rotWithShape="1">
          <a:blip r:embed="rId4">
            <a:alphaModFix/>
          </a:blip>
          <a:srcRect b="0" l="0" r="0" t="0"/>
          <a:stretch/>
        </p:blipFill>
        <p:spPr>
          <a:xfrm>
            <a:off x="7113588" y="3500438"/>
            <a:ext cx="1143000" cy="1125537"/>
          </a:xfrm>
          <a:prstGeom prst="rect">
            <a:avLst/>
          </a:prstGeom>
          <a:noFill/>
          <a:ln>
            <a:noFill/>
          </a:ln>
        </p:spPr>
      </p:pic>
      <p:pic>
        <p:nvPicPr>
          <p:cNvPr descr="Vẽ Tay Hoạt Hình Cây Cỏ Xanh Dễ Thương Hoa Vàng Hình ảnh | Định dạng hình  ảnh PSD 401500247| vn.lovepik.com" id="163" name="Google Shape;163;p7"/>
          <p:cNvPicPr preferRelativeResize="0"/>
          <p:nvPr/>
        </p:nvPicPr>
        <p:blipFill rotWithShape="1">
          <a:blip r:embed="rId8">
            <a:alphaModFix/>
          </a:blip>
          <a:srcRect b="29892" l="2500" r="1582" t="39882"/>
          <a:stretch/>
        </p:blipFill>
        <p:spPr>
          <a:xfrm>
            <a:off x="3581400" y="4953000"/>
            <a:ext cx="6019800" cy="1973263"/>
          </a:xfrm>
          <a:prstGeom prst="rect">
            <a:avLst/>
          </a:prstGeom>
          <a:noFill/>
          <a:ln>
            <a:noFill/>
          </a:ln>
          <a:effectLst>
            <a:outerShdw blurRad="292100" rotWithShape="0" algn="tl" dir="2700000" dist="139700">
              <a:srgbClr val="333333">
                <a:alpha val="64705"/>
              </a:srgbClr>
            </a:outerShdw>
          </a:effectLst>
        </p:spPr>
      </p:pic>
      <p:pic>
        <p:nvPicPr>
          <p:cNvPr descr="Vẽ Tay Hoạt Hình Cây Cỏ Xanh Dễ Thương Hoa Vàng Hình ảnh | Định dạng hình  ảnh PSD 401500247| vn.lovepik.com" id="164" name="Google Shape;164;p7"/>
          <p:cNvPicPr preferRelativeResize="0"/>
          <p:nvPr/>
        </p:nvPicPr>
        <p:blipFill rotWithShape="1">
          <a:blip r:embed="rId8">
            <a:alphaModFix/>
          </a:blip>
          <a:srcRect b="29892" l="2500" r="1582" t="39882"/>
          <a:stretch/>
        </p:blipFill>
        <p:spPr>
          <a:xfrm>
            <a:off x="-457200" y="4953000"/>
            <a:ext cx="6019800" cy="1997075"/>
          </a:xfrm>
          <a:prstGeom prst="rect">
            <a:avLst/>
          </a:prstGeom>
          <a:noFill/>
          <a:ln>
            <a:noFill/>
          </a:ln>
          <a:effectLst>
            <a:outerShdw blurRad="292100" rotWithShape="0" algn="tl" dir="2700000" dist="139700">
              <a:srgbClr val="333333">
                <a:alpha val="64705"/>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500"/>
                                        <p:tgtEl>
                                          <p:spTgt spid="15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animEffect filter="fade" transition="in">
                                      <p:cBhvr>
                                        <p:cTn dur="500"/>
                                        <p:tgtEl>
                                          <p:spTgt spid="1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8"/>
          <p:cNvPicPr preferRelativeResize="0"/>
          <p:nvPr/>
        </p:nvPicPr>
        <p:blipFill rotWithShape="1">
          <a:blip r:embed="rId3">
            <a:alphaModFix/>
          </a:blip>
          <a:srcRect b="7491" l="14027" r="8887" t="6784"/>
          <a:stretch/>
        </p:blipFill>
        <p:spPr>
          <a:xfrm>
            <a:off x="0" y="0"/>
            <a:ext cx="9144000" cy="6858000"/>
          </a:xfrm>
          <a:prstGeom prst="rect">
            <a:avLst/>
          </a:prstGeom>
          <a:noFill/>
          <a:ln>
            <a:noFill/>
          </a:ln>
        </p:spPr>
      </p:pic>
      <p:sp>
        <p:nvSpPr>
          <p:cNvPr id="170" name="Google Shape;170;p8"/>
          <p:cNvSpPr/>
          <p:nvPr/>
        </p:nvSpPr>
        <p:spPr>
          <a:xfrm>
            <a:off x="134938" y="139700"/>
            <a:ext cx="6597650" cy="4729163"/>
          </a:xfrm>
          <a:prstGeom prst="roundRect">
            <a:avLst>
              <a:gd fmla="val 16667" name="adj"/>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1" name="Google Shape;171;p8"/>
          <p:cNvSpPr txBox="1"/>
          <p:nvPr/>
        </p:nvSpPr>
        <p:spPr>
          <a:xfrm>
            <a:off x="688975" y="207963"/>
            <a:ext cx="5491163" cy="14779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3000"/>
              <a:buFont typeface="Arial"/>
              <a:buNone/>
            </a:pPr>
            <a:r>
              <a:rPr b="1" i="0" lang="en-US" sz="3000" u="none" cap="none" strike="noStrike">
                <a:solidFill>
                  <a:srgbClr val="FF0000"/>
                </a:solidFill>
                <a:latin typeface="Arial"/>
                <a:ea typeface="Arial"/>
                <a:cs typeface="Arial"/>
                <a:sym typeface="Arial"/>
              </a:rPr>
              <a:t>NHỮNG VIỆC LÀM THỂ HIỆN LÀ NGƯỜI LỊCH SỰ KHI ĐẾN NHÀ NGƯỜI KHÁC: </a:t>
            </a:r>
            <a:endParaRPr/>
          </a:p>
        </p:txBody>
      </p:sp>
      <p:sp>
        <p:nvSpPr>
          <p:cNvPr id="172" name="Google Shape;172;p8"/>
          <p:cNvSpPr txBox="1"/>
          <p:nvPr/>
        </p:nvSpPr>
        <p:spPr>
          <a:xfrm>
            <a:off x="304800" y="1687513"/>
            <a:ext cx="6138863" cy="2843212"/>
          </a:xfrm>
          <a:prstGeom prst="rect">
            <a:avLst/>
          </a:prstGeom>
          <a:noFill/>
          <a:ln>
            <a:noFill/>
          </a:ln>
        </p:spPr>
        <p:txBody>
          <a:bodyPr anchorCtr="0" anchor="t" bIns="91425" lIns="91425" spcFirstLastPara="1" rIns="91425" wrap="square" tIns="91425">
            <a:spAutoFit/>
          </a:bodyPr>
          <a:lstStyle/>
          <a:p>
            <a:pPr indent="0" lvl="0" marL="0" marR="0" rtl="0" algn="just">
              <a:lnSpc>
                <a:spcPct val="120000"/>
              </a:lnSpc>
              <a:spcBef>
                <a:spcPts val="0"/>
              </a:spcBef>
              <a:spcAft>
                <a:spcPts val="0"/>
              </a:spcAft>
              <a:buNone/>
            </a:pPr>
            <a:r>
              <a:rPr b="1" i="0" lang="en-US" sz="3600" u="none" cap="none" strike="noStrike">
                <a:solidFill>
                  <a:srgbClr val="244061"/>
                </a:solidFill>
                <a:latin typeface="Arial"/>
                <a:ea typeface="Arial"/>
                <a:cs typeface="Arial"/>
                <a:sym typeface="Arial"/>
              </a:rPr>
              <a:t>9. Chạy nhảy, đùa nghịch trong nhà người khác. </a:t>
            </a:r>
            <a:endParaRPr/>
          </a:p>
          <a:p>
            <a:pPr indent="0" lvl="0" marL="0" marR="0" rtl="0" algn="just">
              <a:lnSpc>
                <a:spcPct val="120000"/>
              </a:lnSpc>
              <a:spcBef>
                <a:spcPts val="0"/>
              </a:spcBef>
              <a:spcAft>
                <a:spcPts val="0"/>
              </a:spcAft>
              <a:buNone/>
            </a:pPr>
            <a:r>
              <a:rPr b="1" i="0" lang="en-US" sz="3600" u="none" cap="none" strike="noStrike">
                <a:solidFill>
                  <a:srgbClr val="244061"/>
                </a:solidFill>
                <a:latin typeface="Arial"/>
                <a:ea typeface="Arial"/>
                <a:cs typeface="Arial"/>
                <a:sym typeface="Arial"/>
              </a:rPr>
              <a:t>10. Chạy vào các phòng để xem có đồ chơi không.</a:t>
            </a:r>
            <a:endParaRPr b="1" i="0" sz="3600" u="none" cap="none" strike="noStrike">
              <a:solidFill>
                <a:srgbClr val="244061"/>
              </a:solidFill>
              <a:latin typeface="Arial"/>
              <a:ea typeface="Arial"/>
              <a:cs typeface="Arial"/>
              <a:sym typeface="Arial"/>
            </a:endParaRPr>
          </a:p>
        </p:txBody>
      </p:sp>
      <p:pic>
        <p:nvPicPr>
          <p:cNvPr id="173" name="Google Shape;173;p8"/>
          <p:cNvPicPr preferRelativeResize="0"/>
          <p:nvPr/>
        </p:nvPicPr>
        <p:blipFill rotWithShape="1">
          <a:blip r:embed="rId4">
            <a:alphaModFix/>
          </a:blip>
          <a:srcRect b="0" l="0" r="0" t="0"/>
          <a:stretch/>
        </p:blipFill>
        <p:spPr>
          <a:xfrm>
            <a:off x="7112000" y="1866900"/>
            <a:ext cx="1074738" cy="1057275"/>
          </a:xfrm>
          <a:prstGeom prst="rect">
            <a:avLst/>
          </a:prstGeom>
          <a:noFill/>
          <a:ln>
            <a:noFill/>
          </a:ln>
        </p:spPr>
      </p:pic>
      <p:grpSp>
        <p:nvGrpSpPr>
          <p:cNvPr id="174" name="Google Shape;174;p8"/>
          <p:cNvGrpSpPr/>
          <p:nvPr/>
        </p:nvGrpSpPr>
        <p:grpSpPr>
          <a:xfrm>
            <a:off x="6981825" y="203200"/>
            <a:ext cx="1903413" cy="1227138"/>
            <a:chOff x="6981919" y="203944"/>
            <a:chExt cx="1903482" cy="1226824"/>
          </a:xfrm>
        </p:grpSpPr>
        <p:pic>
          <p:nvPicPr>
            <p:cNvPr id="175" name="Google Shape;175;p8"/>
            <p:cNvPicPr preferRelativeResize="0"/>
            <p:nvPr/>
          </p:nvPicPr>
          <p:blipFill rotWithShape="1">
            <a:blip r:embed="rId5">
              <a:alphaModFix/>
            </a:blip>
            <a:srcRect b="0" l="0" r="0" t="0"/>
            <a:stretch/>
          </p:blipFill>
          <p:spPr>
            <a:xfrm rot="-5400000">
              <a:off x="7320248" y="-134385"/>
              <a:ext cx="1226824" cy="1903482"/>
            </a:xfrm>
            <a:prstGeom prst="rect">
              <a:avLst/>
            </a:prstGeom>
            <a:noFill/>
            <a:ln>
              <a:noFill/>
            </a:ln>
          </p:spPr>
        </p:pic>
        <p:pic>
          <p:nvPicPr>
            <p:cNvPr id="176" name="Google Shape;176;p8"/>
            <p:cNvPicPr preferRelativeResize="0"/>
            <p:nvPr/>
          </p:nvPicPr>
          <p:blipFill rotWithShape="1">
            <a:blip r:embed="rId6">
              <a:alphaModFix/>
            </a:blip>
            <a:srcRect b="0" l="0" r="0" t="0"/>
            <a:stretch/>
          </p:blipFill>
          <p:spPr>
            <a:xfrm>
              <a:off x="7962946" y="446782"/>
              <a:ext cx="713927" cy="702954"/>
            </a:xfrm>
            <a:prstGeom prst="rect">
              <a:avLst/>
            </a:prstGeom>
            <a:noFill/>
            <a:ln>
              <a:noFill/>
            </a:ln>
          </p:spPr>
        </p:pic>
        <p:pic>
          <p:nvPicPr>
            <p:cNvPr id="177" name="Google Shape;177;p8"/>
            <p:cNvPicPr preferRelativeResize="0"/>
            <p:nvPr/>
          </p:nvPicPr>
          <p:blipFill rotWithShape="1">
            <a:blip r:embed="rId7">
              <a:alphaModFix/>
            </a:blip>
            <a:srcRect b="0" l="0" r="0" t="0"/>
            <a:stretch/>
          </p:blipFill>
          <p:spPr>
            <a:xfrm>
              <a:off x="7188688" y="467220"/>
              <a:ext cx="693386" cy="682516"/>
            </a:xfrm>
            <a:prstGeom prst="rect">
              <a:avLst/>
            </a:prstGeom>
            <a:noFill/>
            <a:ln>
              <a:noFill/>
            </a:ln>
          </p:spPr>
        </p:pic>
      </p:grpSp>
      <p:pic>
        <p:nvPicPr>
          <p:cNvPr id="178" name="Google Shape;178;p8"/>
          <p:cNvPicPr preferRelativeResize="0"/>
          <p:nvPr/>
        </p:nvPicPr>
        <p:blipFill rotWithShape="1">
          <a:blip r:embed="rId4">
            <a:alphaModFix/>
          </a:blip>
          <a:srcRect b="0" l="0" r="0" t="0"/>
          <a:stretch/>
        </p:blipFill>
        <p:spPr>
          <a:xfrm>
            <a:off x="7112000" y="3238500"/>
            <a:ext cx="1143000" cy="1127125"/>
          </a:xfrm>
          <a:prstGeom prst="rect">
            <a:avLst/>
          </a:prstGeom>
          <a:noFill/>
          <a:ln>
            <a:noFill/>
          </a:ln>
        </p:spPr>
      </p:pic>
      <p:pic>
        <p:nvPicPr>
          <p:cNvPr descr="Vẽ Tay Hoạt Hình Cây Cỏ Xanh Dễ Thương Hoa Vàng Hình ảnh | Định dạng hình  ảnh PSD 401500247| vn.lovepik.com" id="179" name="Google Shape;179;p8"/>
          <p:cNvPicPr preferRelativeResize="0"/>
          <p:nvPr/>
        </p:nvPicPr>
        <p:blipFill rotWithShape="1">
          <a:blip r:embed="rId8">
            <a:alphaModFix/>
          </a:blip>
          <a:srcRect b="29892" l="2500" r="1582" t="39882"/>
          <a:stretch/>
        </p:blipFill>
        <p:spPr>
          <a:xfrm>
            <a:off x="3581400" y="4953000"/>
            <a:ext cx="6019800" cy="1973263"/>
          </a:xfrm>
          <a:prstGeom prst="rect">
            <a:avLst/>
          </a:prstGeom>
          <a:noFill/>
          <a:ln>
            <a:noFill/>
          </a:ln>
          <a:effectLst>
            <a:outerShdw blurRad="292100" rotWithShape="0" algn="tl" dir="2700000" dist="139700">
              <a:srgbClr val="333333">
                <a:alpha val="64705"/>
              </a:srgbClr>
            </a:outerShdw>
          </a:effectLst>
        </p:spPr>
      </p:pic>
      <p:pic>
        <p:nvPicPr>
          <p:cNvPr descr="Vẽ Tay Hoạt Hình Cây Cỏ Xanh Dễ Thương Hoa Vàng Hình ảnh | Định dạng hình  ảnh PSD 401500247| vn.lovepik.com" id="180" name="Google Shape;180;p8"/>
          <p:cNvPicPr preferRelativeResize="0"/>
          <p:nvPr/>
        </p:nvPicPr>
        <p:blipFill rotWithShape="1">
          <a:blip r:embed="rId8">
            <a:alphaModFix/>
          </a:blip>
          <a:srcRect b="29892" l="2500" r="1582" t="39882"/>
          <a:stretch/>
        </p:blipFill>
        <p:spPr>
          <a:xfrm>
            <a:off x="-457200" y="4953000"/>
            <a:ext cx="6019800" cy="1997075"/>
          </a:xfrm>
          <a:prstGeom prst="rect">
            <a:avLst/>
          </a:prstGeom>
          <a:noFill/>
          <a:ln>
            <a:noFill/>
          </a:ln>
          <a:effectLst>
            <a:outerShdw blurRad="292100" rotWithShape="0" algn="tl" dir="2700000" dist="139700">
              <a:srgbClr val="333333">
                <a:alpha val="64705"/>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Effect filter="fade" transition="in">
                                      <p:cBhvr>
                                        <p:cTn dur="500"/>
                                        <p:tgtEl>
                                          <p:spTgt spid="17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Effect filter="fade" transition="in">
                                      <p:cBhvr>
                                        <p:cTn dur="500"/>
                                        <p:tgtEl>
                                          <p:spTgt spid="1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Sở Giáo Dục Và Đào Tạo Vĩnh Phúc" id="185" name="Google Shape;185;p9"/>
          <p:cNvPicPr preferRelativeResize="0"/>
          <p:nvPr/>
        </p:nvPicPr>
        <p:blipFill rotWithShape="1">
          <a:blip r:embed="rId3">
            <a:alphaModFix/>
          </a:blip>
          <a:srcRect b="0" l="0" r="0" t="0"/>
          <a:stretch/>
        </p:blipFill>
        <p:spPr>
          <a:xfrm>
            <a:off x="0" y="0"/>
            <a:ext cx="9144000" cy="7245350"/>
          </a:xfrm>
          <a:prstGeom prst="rect">
            <a:avLst/>
          </a:prstGeom>
          <a:noFill/>
          <a:ln>
            <a:noFill/>
          </a:ln>
        </p:spPr>
      </p:pic>
      <p:sp>
        <p:nvSpPr>
          <p:cNvPr id="186" name="Google Shape;186;p9"/>
          <p:cNvSpPr txBox="1"/>
          <p:nvPr/>
        </p:nvSpPr>
        <p:spPr>
          <a:xfrm>
            <a:off x="215900" y="306388"/>
            <a:ext cx="8677275"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3000"/>
              <a:buFont typeface="Arial"/>
              <a:buNone/>
            </a:pPr>
            <a:r>
              <a:rPr b="1" i="0" lang="en-US" sz="3000" u="none" cap="none" strike="noStrike">
                <a:solidFill>
                  <a:srgbClr val="FF0000"/>
                </a:solidFill>
                <a:latin typeface="Arial"/>
                <a:ea typeface="Arial"/>
                <a:cs typeface="Arial"/>
                <a:sym typeface="Arial"/>
              </a:rPr>
              <a:t>NHỮNG VIỆC LÀM THỂ HIỆN CHÚNG TA LÀ NGƯỜI LỊCH SỰ KHI ĐẾN NHÀ NGƯỜI KHÁC: </a:t>
            </a:r>
            <a:endParaRPr/>
          </a:p>
        </p:txBody>
      </p:sp>
      <p:sp>
        <p:nvSpPr>
          <p:cNvPr id="187" name="Google Shape;187;p9"/>
          <p:cNvSpPr txBox="1"/>
          <p:nvPr/>
        </p:nvSpPr>
        <p:spPr>
          <a:xfrm>
            <a:off x="147638" y="1196975"/>
            <a:ext cx="8712200" cy="4181475"/>
          </a:xfrm>
          <a:prstGeom prst="rect">
            <a:avLst/>
          </a:prstGeom>
          <a:noFill/>
          <a:ln>
            <a:noFill/>
          </a:ln>
        </p:spPr>
        <p:txBody>
          <a:bodyPr anchorCtr="0" anchor="t" bIns="45700" lIns="91425" spcFirstLastPara="1" rIns="91425" wrap="square" tIns="45700">
            <a:spAutoFit/>
          </a:bodyPr>
          <a:lstStyle/>
          <a:p>
            <a:pPr indent="-571500" lvl="0" marL="571500" marR="0" rtl="0" algn="just">
              <a:lnSpc>
                <a:spcPct val="120000"/>
              </a:lnSpc>
              <a:spcBef>
                <a:spcPts val="0"/>
              </a:spcBef>
              <a:spcAft>
                <a:spcPts val="0"/>
              </a:spcAft>
              <a:buClr>
                <a:srgbClr val="002060"/>
              </a:buClr>
              <a:buSzPts val="2800"/>
              <a:buFont typeface="Noto Sans Symbols"/>
              <a:buChar char="⮚"/>
            </a:pPr>
            <a:r>
              <a:rPr b="1" i="0" lang="en-US" sz="2800" u="none" cap="none" strike="noStrike">
                <a:solidFill>
                  <a:srgbClr val="002060"/>
                </a:solidFill>
                <a:latin typeface="Arial"/>
                <a:ea typeface="Arial"/>
                <a:cs typeface="Arial"/>
                <a:sym typeface="Arial"/>
              </a:rPr>
              <a:t>Lưu ý: Tránh đến nhà người khác vào 1 số thời điểm như: giờ ngủ trưa, giờ ăn… </a:t>
            </a:r>
            <a:endParaRPr/>
          </a:p>
          <a:p>
            <a:pPr indent="-571500" lvl="0" marL="571500" marR="0" rtl="0" algn="just">
              <a:lnSpc>
                <a:spcPct val="120000"/>
              </a:lnSpc>
              <a:spcBef>
                <a:spcPts val="0"/>
              </a:spcBef>
              <a:spcAft>
                <a:spcPts val="0"/>
              </a:spcAft>
              <a:buClr>
                <a:srgbClr val="002060"/>
              </a:buClr>
              <a:buSzPts val="2800"/>
              <a:buFont typeface="Noto Sans Symbols"/>
              <a:buChar char="⮚"/>
            </a:pPr>
            <a:r>
              <a:rPr b="1" i="0" lang="en-US" sz="2800" u="none" cap="none" strike="noStrike">
                <a:solidFill>
                  <a:srgbClr val="002060"/>
                </a:solidFill>
                <a:latin typeface="Arial"/>
                <a:ea typeface="Arial"/>
                <a:cs typeface="Arial"/>
                <a:sym typeface="Arial"/>
              </a:rPr>
              <a:t>Chào hỏi tất cả mọi người có mặt ở đó 1 cách lễ phép.</a:t>
            </a:r>
            <a:endParaRPr b="1" i="0" sz="2800" u="none" cap="none" strike="noStrike">
              <a:solidFill>
                <a:srgbClr val="002060"/>
              </a:solidFill>
              <a:latin typeface="Arial"/>
              <a:ea typeface="Arial"/>
              <a:cs typeface="Arial"/>
              <a:sym typeface="Arial"/>
            </a:endParaRPr>
          </a:p>
          <a:p>
            <a:pPr indent="-571500" lvl="0" marL="571500" marR="0" rtl="0" algn="just">
              <a:lnSpc>
                <a:spcPct val="120000"/>
              </a:lnSpc>
              <a:spcBef>
                <a:spcPts val="0"/>
              </a:spcBef>
              <a:spcAft>
                <a:spcPts val="0"/>
              </a:spcAft>
              <a:buClr>
                <a:srgbClr val="002060"/>
              </a:buClr>
              <a:buSzPts val="2800"/>
              <a:buFont typeface="Noto Sans Symbols"/>
              <a:buChar char="⮚"/>
            </a:pPr>
            <a:r>
              <a:rPr b="1" i="0" lang="en-US" sz="2800" u="none" cap="none" strike="noStrike">
                <a:solidFill>
                  <a:srgbClr val="002060"/>
                </a:solidFill>
                <a:latin typeface="Arial"/>
                <a:ea typeface="Arial"/>
                <a:cs typeface="Arial"/>
                <a:sym typeface="Arial"/>
              </a:rPr>
              <a:t>Dép để gọn gàng, không chạy nhảy cả dép vào trong nhà.</a:t>
            </a:r>
            <a:endParaRPr b="1" i="0" sz="2800" u="none" cap="none" strike="noStrike">
              <a:solidFill>
                <a:srgbClr val="002060"/>
              </a:solidFill>
              <a:latin typeface="Arial"/>
              <a:ea typeface="Arial"/>
              <a:cs typeface="Arial"/>
              <a:sym typeface="Arial"/>
            </a:endParaRPr>
          </a:p>
          <a:p>
            <a:pPr indent="-571500" lvl="0" marL="571500" marR="0" rtl="0" algn="just">
              <a:lnSpc>
                <a:spcPct val="120000"/>
              </a:lnSpc>
              <a:spcBef>
                <a:spcPts val="0"/>
              </a:spcBef>
              <a:spcAft>
                <a:spcPts val="0"/>
              </a:spcAft>
              <a:buClr>
                <a:srgbClr val="002060"/>
              </a:buClr>
              <a:buSzPts val="2800"/>
              <a:buFont typeface="Noto Sans Symbols"/>
              <a:buChar char="⮚"/>
            </a:pPr>
            <a:r>
              <a:rPr b="1" i="0" lang="en-US" sz="2800" u="none" cap="none" strike="noStrike">
                <a:solidFill>
                  <a:srgbClr val="002060"/>
                </a:solidFill>
                <a:latin typeface="Arial"/>
                <a:ea typeface="Arial"/>
                <a:cs typeface="Arial"/>
                <a:sym typeface="Arial"/>
              </a:rPr>
              <a:t>Khi uống nước hay ăn trái cây, chúng ta mời người lớn trước khi ăn, uống.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 calcmode="lin" valueType="num">
                                      <p:cBhvr additive="base">
                                        <p:cTn dur="500"/>
                                        <p:tgtEl>
                                          <p:spTgt spid="18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 calcmode="lin" valueType="num">
                                      <p:cBhvr additive="base">
                                        <p:cTn dur="500"/>
                                        <p:tgtEl>
                                          <p:spTgt spid="18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anim calcmode="lin" valueType="num">
                                      <p:cBhvr additive="base">
                                        <p:cTn dur="500"/>
                                        <p:tgtEl>
                                          <p:spTgt spid="18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xEl>
                                              <p:pRg end="3" st="3"/>
                                            </p:txEl>
                                          </p:spTgt>
                                        </p:tgtEl>
                                        <p:attrNameLst>
                                          <p:attrName>style.visibility</p:attrName>
                                        </p:attrNameLst>
                                      </p:cBhvr>
                                      <p:to>
                                        <p:strVal val="visible"/>
                                      </p:to>
                                    </p:set>
                                    <p:anim calcmode="lin" valueType="num">
                                      <p:cBhvr additive="base">
                                        <p:cTn dur="500"/>
                                        <p:tgtEl>
                                          <p:spTgt spid="18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2018-07-24T07:30:04Z</dcterms:created>
  <dc:creator>Windows User</dc:creator>
</cp:coreProperties>
</file>