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9" roundtripDataSignature="AMtx7mjBsCvbYQ2ggFpuMQVkA9q8I2+q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1" name="Google Shape;1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8" name="Google Shape;18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 name="Google Shape;19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 name="Google Shape;11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1" name="Google Shape;12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 name="Google Shape;15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5" name="Google Shape;16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1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1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2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2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1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1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1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1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6" name="Google Shape;46;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2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2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2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 name="Google Shape;55;p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2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2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23"/>
          <p:cNvSpPr/>
          <p:nvPr>
            <p:ph idx="2" type="pic"/>
          </p:nvPr>
        </p:nvSpPr>
        <p:spPr>
          <a:xfrm>
            <a:off x="3887391" y="987426"/>
            <a:ext cx="4629150" cy="4873625"/>
          </a:xfrm>
          <a:prstGeom prst="rect">
            <a:avLst/>
          </a:prstGeom>
          <a:noFill/>
          <a:ln>
            <a:noFill/>
          </a:ln>
        </p:spPr>
      </p:sp>
      <p:sp>
        <p:nvSpPr>
          <p:cNvPr id="68" name="Google Shape;68;p2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2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1" name="Google Shape;11;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1.png"/><Relationship Id="rId13" Type="http://schemas.openxmlformats.org/officeDocument/2006/relationships/image" Target="../media/image5.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6.png"/><Relationship Id="rId1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2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2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24.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7906" r="8720" t="1643"/>
          <a:stretch/>
        </p:blipFill>
        <p:spPr>
          <a:xfrm>
            <a:off x="0" y="1588"/>
            <a:ext cx="9161463" cy="6856412"/>
          </a:xfrm>
          <a:prstGeom prst="rect">
            <a:avLst/>
          </a:prstGeom>
          <a:noFill/>
          <a:ln>
            <a:noFill/>
          </a:ln>
        </p:spPr>
      </p:pic>
      <p:pic>
        <p:nvPicPr>
          <p:cNvPr id="90" name="Google Shape;90;p1"/>
          <p:cNvPicPr preferRelativeResize="0"/>
          <p:nvPr/>
        </p:nvPicPr>
        <p:blipFill rotWithShape="1">
          <a:blip r:embed="rId4">
            <a:alphaModFix/>
          </a:blip>
          <a:srcRect b="0" l="0" r="0" t="57226"/>
          <a:stretch/>
        </p:blipFill>
        <p:spPr>
          <a:xfrm>
            <a:off x="-3175" y="3478213"/>
            <a:ext cx="5076825" cy="3379787"/>
          </a:xfrm>
          <a:prstGeom prst="rect">
            <a:avLst/>
          </a:prstGeom>
          <a:noFill/>
          <a:ln>
            <a:noFill/>
          </a:ln>
        </p:spPr>
      </p:pic>
      <p:pic>
        <p:nvPicPr>
          <p:cNvPr id="91" name="Google Shape;91;p1"/>
          <p:cNvPicPr preferRelativeResize="0"/>
          <p:nvPr/>
        </p:nvPicPr>
        <p:blipFill rotWithShape="1">
          <a:blip r:embed="rId5">
            <a:alphaModFix/>
          </a:blip>
          <a:srcRect b="65681" l="0" r="0" t="0"/>
          <a:stretch/>
        </p:blipFill>
        <p:spPr>
          <a:xfrm>
            <a:off x="6248400" y="1644650"/>
            <a:ext cx="2057400" cy="1098550"/>
          </a:xfrm>
          <a:prstGeom prst="rect">
            <a:avLst/>
          </a:prstGeom>
          <a:noFill/>
          <a:ln>
            <a:noFill/>
          </a:ln>
          <a:effectLst>
            <a:outerShdw blurRad="292100" rotWithShape="0" algn="tl" dir="2700000" dist="139700">
              <a:srgbClr val="333333">
                <a:alpha val="64705"/>
              </a:srgbClr>
            </a:outerShdw>
          </a:effectLst>
        </p:spPr>
      </p:pic>
      <p:pic>
        <p:nvPicPr>
          <p:cNvPr id="92" name="Google Shape;92;p1"/>
          <p:cNvPicPr preferRelativeResize="0"/>
          <p:nvPr/>
        </p:nvPicPr>
        <p:blipFill rotWithShape="1">
          <a:blip r:embed="rId6">
            <a:alphaModFix/>
          </a:blip>
          <a:srcRect b="57227" l="0" r="0" t="0"/>
          <a:stretch/>
        </p:blipFill>
        <p:spPr>
          <a:xfrm>
            <a:off x="4537075" y="3478213"/>
            <a:ext cx="4624388" cy="3379787"/>
          </a:xfrm>
          <a:prstGeom prst="rect">
            <a:avLst/>
          </a:prstGeom>
          <a:noFill/>
          <a:ln>
            <a:noFill/>
          </a:ln>
        </p:spPr>
      </p:pic>
      <p:pic>
        <p:nvPicPr>
          <p:cNvPr id="93" name="Google Shape;93;p1"/>
          <p:cNvPicPr preferRelativeResize="0"/>
          <p:nvPr/>
        </p:nvPicPr>
        <p:blipFill rotWithShape="1">
          <a:blip r:embed="rId7">
            <a:alphaModFix/>
          </a:blip>
          <a:srcRect b="0" l="0" r="48689" t="0"/>
          <a:stretch/>
        </p:blipFill>
        <p:spPr>
          <a:xfrm>
            <a:off x="4038600" y="800100"/>
            <a:ext cx="3054350" cy="4076700"/>
          </a:xfrm>
          <a:prstGeom prst="rect">
            <a:avLst/>
          </a:prstGeom>
          <a:noFill/>
          <a:ln>
            <a:noFill/>
          </a:ln>
          <a:effectLst>
            <a:outerShdw blurRad="292100" rotWithShape="0" algn="tl" dir="2700000" dist="139700">
              <a:srgbClr val="333333">
                <a:alpha val="64705"/>
              </a:srgbClr>
            </a:outerShdw>
          </a:effectLst>
        </p:spPr>
      </p:pic>
      <p:pic>
        <p:nvPicPr>
          <p:cNvPr id="94" name="Google Shape;94;p1"/>
          <p:cNvPicPr preferRelativeResize="0"/>
          <p:nvPr/>
        </p:nvPicPr>
        <p:blipFill rotWithShape="1">
          <a:blip r:embed="rId8">
            <a:alphaModFix/>
          </a:blip>
          <a:srcRect b="65681" l="0" r="0" t="0"/>
          <a:stretch/>
        </p:blipFill>
        <p:spPr>
          <a:xfrm>
            <a:off x="1295400" y="1635125"/>
            <a:ext cx="2219325" cy="1184275"/>
          </a:xfrm>
          <a:prstGeom prst="rect">
            <a:avLst/>
          </a:prstGeom>
          <a:noFill/>
          <a:ln>
            <a:noFill/>
          </a:ln>
          <a:effectLst>
            <a:outerShdw blurRad="292100" rotWithShape="0" algn="tl" dir="2700000" dist="139700">
              <a:srgbClr val="333333">
                <a:alpha val="64705"/>
              </a:srgbClr>
            </a:outerShdw>
          </a:effectLst>
        </p:spPr>
      </p:pic>
      <p:pic>
        <p:nvPicPr>
          <p:cNvPr id="95" name="Google Shape;95;p1"/>
          <p:cNvPicPr preferRelativeResize="0"/>
          <p:nvPr/>
        </p:nvPicPr>
        <p:blipFill rotWithShape="1">
          <a:blip r:embed="rId9">
            <a:alphaModFix/>
          </a:blip>
          <a:srcRect b="0" l="0" r="48071" t="0"/>
          <a:stretch/>
        </p:blipFill>
        <p:spPr>
          <a:xfrm>
            <a:off x="-19050" y="1474788"/>
            <a:ext cx="3211513" cy="4235450"/>
          </a:xfrm>
          <a:prstGeom prst="rect">
            <a:avLst/>
          </a:prstGeom>
          <a:noFill/>
          <a:ln>
            <a:noFill/>
          </a:ln>
          <a:effectLst>
            <a:outerShdw blurRad="292100" rotWithShape="0" algn="tl" dir="2700000" dist="139700">
              <a:srgbClr val="333333">
                <a:alpha val="64705"/>
              </a:srgbClr>
            </a:outerShdw>
          </a:effectLst>
        </p:spPr>
      </p:pic>
      <p:pic>
        <p:nvPicPr>
          <p:cNvPr id="96" name="Google Shape;96;p1"/>
          <p:cNvPicPr preferRelativeResize="0"/>
          <p:nvPr/>
        </p:nvPicPr>
        <p:blipFill rotWithShape="1">
          <a:blip r:embed="rId10">
            <a:alphaModFix/>
          </a:blip>
          <a:srcRect b="0" l="61481" r="779" t="0"/>
          <a:stretch/>
        </p:blipFill>
        <p:spPr>
          <a:xfrm>
            <a:off x="2438400" y="971550"/>
            <a:ext cx="2057400" cy="3733800"/>
          </a:xfrm>
          <a:prstGeom prst="rect">
            <a:avLst/>
          </a:prstGeom>
          <a:noFill/>
          <a:ln>
            <a:noFill/>
          </a:ln>
          <a:effectLst>
            <a:outerShdw blurRad="292100" rotWithShape="0" algn="tl" dir="2700000" dist="139700">
              <a:srgbClr val="333333">
                <a:alpha val="64705"/>
              </a:srgbClr>
            </a:outerShdw>
          </a:effectLst>
        </p:spPr>
      </p:pic>
      <p:pic>
        <p:nvPicPr>
          <p:cNvPr id="97" name="Google Shape;97;p1"/>
          <p:cNvPicPr preferRelativeResize="0"/>
          <p:nvPr/>
        </p:nvPicPr>
        <p:blipFill rotWithShape="1">
          <a:blip r:embed="rId11">
            <a:alphaModFix/>
          </a:blip>
          <a:srcRect b="0" l="54156" r="0" t="0"/>
          <a:stretch/>
        </p:blipFill>
        <p:spPr>
          <a:xfrm>
            <a:off x="6548438" y="1746250"/>
            <a:ext cx="2608262" cy="3500438"/>
          </a:xfrm>
          <a:prstGeom prst="rect">
            <a:avLst/>
          </a:prstGeom>
          <a:noFill/>
          <a:ln>
            <a:noFill/>
          </a:ln>
          <a:effectLst>
            <a:outerShdw blurRad="292100" rotWithShape="0" algn="tl" dir="2700000" dist="139700">
              <a:srgbClr val="333333">
                <a:alpha val="64705"/>
              </a:srgbClr>
            </a:outerShdw>
          </a:effectLst>
        </p:spPr>
      </p:pic>
      <p:pic>
        <p:nvPicPr>
          <p:cNvPr id="98" name="Google Shape;98;p1"/>
          <p:cNvPicPr preferRelativeResize="0"/>
          <p:nvPr/>
        </p:nvPicPr>
        <p:blipFill rotWithShape="1">
          <a:blip r:embed="rId12">
            <a:alphaModFix/>
          </a:blip>
          <a:srcRect b="0" l="19188" r="11400" t="0"/>
          <a:stretch/>
        </p:blipFill>
        <p:spPr>
          <a:xfrm>
            <a:off x="28575" y="2640013"/>
            <a:ext cx="9161463" cy="4278312"/>
          </a:xfrm>
          <a:prstGeom prst="rect">
            <a:avLst/>
          </a:prstGeom>
          <a:noFill/>
          <a:ln>
            <a:noFill/>
          </a:ln>
          <a:effectLst>
            <a:outerShdw blurRad="292100" rotWithShape="0" algn="tl" dir="2700000" dist="139700">
              <a:srgbClr val="333333">
                <a:alpha val="64705"/>
              </a:srgbClr>
            </a:outerShdw>
          </a:effectLst>
        </p:spPr>
      </p:pic>
      <p:sp>
        <p:nvSpPr>
          <p:cNvPr id="99" name="Google Shape;99;p1"/>
          <p:cNvSpPr txBox="1"/>
          <p:nvPr/>
        </p:nvSpPr>
        <p:spPr>
          <a:xfrm>
            <a:off x="-3175" y="76200"/>
            <a:ext cx="9147175" cy="831850"/>
          </a:xfrm>
          <a:prstGeom prst="rect">
            <a:avLst/>
          </a:prstGeom>
          <a:solidFill>
            <a:schemeClr val="lt1">
              <a:alpha val="70980"/>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1F3864"/>
                </a:solidFill>
                <a:latin typeface="Arial"/>
                <a:ea typeface="Arial"/>
                <a:cs typeface="Arial"/>
                <a:sym typeface="Arial"/>
              </a:rPr>
              <a:t>TRUNG TÂM TƯ VẤN TÂM LÝ </a:t>
            </a:r>
            <a:endParaRPr/>
          </a:p>
          <a:p>
            <a:pPr indent="0" lvl="0" marL="0" marR="0" rtl="0" algn="ctr">
              <a:spcBef>
                <a:spcPts val="0"/>
              </a:spcBef>
              <a:spcAft>
                <a:spcPts val="0"/>
              </a:spcAft>
              <a:buNone/>
            </a:pPr>
            <a:r>
              <a:rPr b="1" i="0" lang="en-US" sz="2400" u="none" cap="none" strike="noStrike">
                <a:solidFill>
                  <a:srgbClr val="1F3864"/>
                </a:solidFill>
                <a:latin typeface="Arial"/>
                <a:ea typeface="Arial"/>
                <a:cs typeface="Arial"/>
                <a:sym typeface="Arial"/>
              </a:rPr>
              <a:t>VÀ ĐÀO TẠO KỸ NĂNG HƯƠNG VÂN</a:t>
            </a:r>
            <a:endParaRPr/>
          </a:p>
        </p:txBody>
      </p:sp>
      <p:pic>
        <p:nvPicPr>
          <p:cNvPr id="100" name="Google Shape;100;p1"/>
          <p:cNvPicPr preferRelativeResize="0"/>
          <p:nvPr/>
        </p:nvPicPr>
        <p:blipFill rotWithShape="1">
          <a:blip r:embed="rId13">
            <a:alphaModFix/>
          </a:blip>
          <a:srcRect b="0" l="0" r="0" t="0"/>
          <a:stretch/>
        </p:blipFill>
        <p:spPr>
          <a:xfrm>
            <a:off x="1408113" y="3581400"/>
            <a:ext cx="5929312" cy="762000"/>
          </a:xfrm>
          <a:prstGeom prst="rect">
            <a:avLst/>
          </a:prstGeom>
          <a:noFill/>
          <a:ln>
            <a:noFill/>
          </a:ln>
        </p:spPr>
      </p:pic>
      <p:pic>
        <p:nvPicPr>
          <p:cNvPr id="101" name="Google Shape;101;p1"/>
          <p:cNvPicPr preferRelativeResize="0"/>
          <p:nvPr/>
        </p:nvPicPr>
        <p:blipFill rotWithShape="1">
          <a:blip r:embed="rId14">
            <a:alphaModFix/>
          </a:blip>
          <a:srcRect b="0" l="0" r="0" t="0"/>
          <a:stretch/>
        </p:blipFill>
        <p:spPr>
          <a:xfrm>
            <a:off x="-44450" y="4356100"/>
            <a:ext cx="9105900" cy="2159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0"/>
          <p:cNvPicPr preferRelativeResize="0"/>
          <p:nvPr/>
        </p:nvPicPr>
        <p:blipFill rotWithShape="1">
          <a:blip r:embed="rId3">
            <a:alphaModFix/>
          </a:blip>
          <a:srcRect b="0" l="0" r="0" t="0"/>
          <a:stretch/>
        </p:blipFill>
        <p:spPr>
          <a:xfrm>
            <a:off x="-23813" y="-31750"/>
            <a:ext cx="9144001" cy="6889750"/>
          </a:xfrm>
          <a:prstGeom prst="rect">
            <a:avLst/>
          </a:prstGeom>
          <a:noFill/>
          <a:ln>
            <a:noFill/>
          </a:ln>
        </p:spPr>
      </p:pic>
      <p:sp>
        <p:nvSpPr>
          <p:cNvPr id="177" name="Google Shape;177;p10"/>
          <p:cNvSpPr/>
          <p:nvPr/>
        </p:nvSpPr>
        <p:spPr>
          <a:xfrm>
            <a:off x="68263" y="261938"/>
            <a:ext cx="8686800" cy="6291262"/>
          </a:xfrm>
          <a:prstGeom prst="roundRect">
            <a:avLst>
              <a:gd fmla="val 16667" name="adj"/>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10"/>
          <p:cNvSpPr txBox="1"/>
          <p:nvPr/>
        </p:nvSpPr>
        <p:spPr>
          <a:xfrm>
            <a:off x="334963" y="430213"/>
            <a:ext cx="8153400" cy="607853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FF0000"/>
                </a:solidFill>
                <a:latin typeface="Arial"/>
                <a:ea typeface="Arial"/>
                <a:cs typeface="Arial"/>
                <a:sym typeface="Arial"/>
              </a:rPr>
              <a:t> XỬ LÝ TÌNH HUỐNG</a:t>
            </a:r>
            <a:endParaRPr/>
          </a:p>
          <a:p>
            <a:pPr indent="0" lvl="0" marL="0" marR="0" rtl="0" algn="just">
              <a:spcBef>
                <a:spcPts val="0"/>
              </a:spcBef>
              <a:spcAft>
                <a:spcPts val="0"/>
              </a:spcAft>
              <a:buNone/>
            </a:pPr>
            <a:r>
              <a:rPr b="1" i="0" lang="en-US" sz="3100" u="none" cap="none" strike="noStrike">
                <a:solidFill>
                  <a:srgbClr val="2F5496"/>
                </a:solidFill>
                <a:latin typeface="Arial"/>
                <a:ea typeface="Arial"/>
                <a:cs typeface="Arial"/>
                <a:sym typeface="Arial"/>
              </a:rPr>
              <a:t>Giờ ra chơi, Bon ngồi trong lớp để tô màu. Lúc tìm hộp màu của mình trong ngăn bàn, Bon không may làm rơi hộp màu của Na khiến màu của Na bị gãy. Sợ bị bạn mắng, Bon liền nhanh tay nhặt màu về để vào chỗ cũ. Giờ mĩ thuật, Na lấy màu ra để tô thì thấy màu đã gãy. Na mếu máo quay sang Bon và hỏi: “Cậu có biết ai làm gãy màu của tớ không?”.</a:t>
            </a:r>
            <a:endParaRPr b="1" i="0" sz="3100" u="none" cap="none" strike="noStrike">
              <a:solidFill>
                <a:srgbClr val="FF0000"/>
              </a:solidFill>
              <a:latin typeface="Arial"/>
              <a:ea typeface="Arial"/>
              <a:cs typeface="Arial"/>
              <a:sym typeface="Arial"/>
            </a:endParaRPr>
          </a:p>
          <a:p>
            <a:pPr indent="0" lvl="0" marL="0" marR="0" rtl="0" algn="ctr">
              <a:spcBef>
                <a:spcPts val="0"/>
              </a:spcBef>
              <a:spcAft>
                <a:spcPts val="0"/>
              </a:spcAft>
              <a:buNone/>
            </a:pPr>
            <a:r>
              <a:rPr b="1" i="0" lang="en-US" sz="3100" u="none" cap="none" strike="noStrike">
                <a:solidFill>
                  <a:srgbClr val="FF0000"/>
                </a:solidFill>
                <a:latin typeface="Arial"/>
                <a:ea typeface="Arial"/>
                <a:cs typeface="Arial"/>
                <a:sym typeface="Arial"/>
              </a:rPr>
              <a:t>Nếu là Bon, em sẽ làm gì </a:t>
            </a:r>
            <a:endParaRPr/>
          </a:p>
          <a:p>
            <a:pPr indent="0" lvl="0" marL="0" marR="0" rtl="0" algn="ctr">
              <a:spcBef>
                <a:spcPts val="0"/>
              </a:spcBef>
              <a:spcAft>
                <a:spcPts val="0"/>
              </a:spcAft>
              <a:buNone/>
            </a:pPr>
            <a:r>
              <a:rPr b="1" i="0" lang="en-US" sz="3100" u="none" cap="none" strike="noStrike">
                <a:solidFill>
                  <a:srgbClr val="FF0000"/>
                </a:solidFill>
                <a:latin typeface="Arial"/>
                <a:ea typeface="Arial"/>
                <a:cs typeface="Arial"/>
                <a:sym typeface="Arial"/>
              </a:rPr>
              <a:t>trong tình huống này?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1"/>
          <p:cNvPicPr preferRelativeResize="0"/>
          <p:nvPr/>
        </p:nvPicPr>
        <p:blipFill rotWithShape="1">
          <a:blip r:embed="rId3">
            <a:alphaModFix/>
          </a:blip>
          <a:srcRect b="0" l="0" r="0" t="0"/>
          <a:stretch/>
        </p:blipFill>
        <p:spPr>
          <a:xfrm>
            <a:off x="-23813" y="-31750"/>
            <a:ext cx="9144001" cy="6889750"/>
          </a:xfrm>
          <a:prstGeom prst="rect">
            <a:avLst/>
          </a:prstGeom>
          <a:noFill/>
          <a:ln>
            <a:noFill/>
          </a:ln>
        </p:spPr>
      </p:pic>
      <p:sp>
        <p:nvSpPr>
          <p:cNvPr id="184" name="Google Shape;184;p11"/>
          <p:cNvSpPr/>
          <p:nvPr/>
        </p:nvSpPr>
        <p:spPr>
          <a:xfrm>
            <a:off x="204788" y="268288"/>
            <a:ext cx="8686800" cy="6289675"/>
          </a:xfrm>
          <a:prstGeom prst="roundRect">
            <a:avLst>
              <a:gd fmla="val 16667" name="adj"/>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11"/>
          <p:cNvSpPr txBox="1"/>
          <p:nvPr/>
        </p:nvSpPr>
        <p:spPr>
          <a:xfrm>
            <a:off x="533400" y="519113"/>
            <a:ext cx="8153400" cy="603885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2900" u="none" cap="none" strike="noStrike">
                <a:solidFill>
                  <a:srgbClr val="FF0000"/>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XỬ LÝ TÌNH HUỐNG</a:t>
            </a:r>
            <a:endParaRPr/>
          </a:p>
          <a:p>
            <a:pPr indent="0" lvl="0" marL="0" marR="0" rtl="0" algn="just">
              <a:lnSpc>
                <a:spcPct val="120000"/>
              </a:lnSpc>
              <a:spcBef>
                <a:spcPts val="0"/>
              </a:spcBef>
              <a:spcAft>
                <a:spcPts val="0"/>
              </a:spcAft>
              <a:buNone/>
            </a:pPr>
            <a:r>
              <a:rPr b="1" i="0" lang="en-US" sz="2900" u="none" cap="none" strike="noStrike">
                <a:solidFill>
                  <a:srgbClr val="2F5496"/>
                </a:solidFill>
                <a:latin typeface="Arial"/>
                <a:ea typeface="Arial"/>
                <a:cs typeface="Arial"/>
                <a:sym typeface="Arial"/>
              </a:rPr>
              <a:t>Hôm nay MiMi ở nhà một mình, mẹ có để chìa khóa ở nhà cho MiMi để bạn ấy khóa cửa cẩn thận. Đang xem tivi, có một chú gọi cửa và nói: “Chú là nhân viên bán bánh, cháu mở cửa cho chú vào nhà giới thiệu sản phẩm được không?”. Mặc dù có chìa khóa để mở cửa cho chú vào nhưng MiMi đã nói dối chú ấy là không có chìa khóa để mở cửa.</a:t>
            </a:r>
            <a:endParaRPr/>
          </a:p>
          <a:p>
            <a:pPr indent="0" lvl="0" marL="0" marR="0" rtl="0" algn="ctr">
              <a:lnSpc>
                <a:spcPct val="120000"/>
              </a:lnSpc>
              <a:spcBef>
                <a:spcPts val="0"/>
              </a:spcBef>
              <a:spcAft>
                <a:spcPts val="0"/>
              </a:spcAft>
              <a:buNone/>
            </a:pPr>
            <a:r>
              <a:rPr b="1" i="0" lang="en-US" sz="2900" u="none" cap="none" strike="noStrike">
                <a:solidFill>
                  <a:srgbClr val="FF0000"/>
                </a:solidFill>
                <a:latin typeface="Arial"/>
                <a:ea typeface="Arial"/>
                <a:cs typeface="Arial"/>
                <a:sym typeface="Arial"/>
              </a:rPr>
              <a:t>MiMi nói dối trong trường hợp </a:t>
            </a:r>
            <a:endParaRPr/>
          </a:p>
          <a:p>
            <a:pPr indent="0" lvl="0" marL="0" marR="0" rtl="0" algn="ctr">
              <a:lnSpc>
                <a:spcPct val="120000"/>
              </a:lnSpc>
              <a:spcBef>
                <a:spcPts val="0"/>
              </a:spcBef>
              <a:spcAft>
                <a:spcPts val="0"/>
              </a:spcAft>
              <a:buNone/>
            </a:pPr>
            <a:r>
              <a:rPr b="1" i="0" lang="en-US" sz="2900" u="none" cap="none" strike="noStrike">
                <a:solidFill>
                  <a:srgbClr val="FF0000"/>
                </a:solidFill>
                <a:latin typeface="Arial"/>
                <a:ea typeface="Arial"/>
                <a:cs typeface="Arial"/>
                <a:sym typeface="Arial"/>
              </a:rPr>
              <a:t>trên đúng hay sai? Vì sao?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89" name="Shape 189"/>
        <p:cNvGrpSpPr/>
        <p:nvPr/>
      </p:nvGrpSpPr>
      <p:grpSpPr>
        <a:xfrm>
          <a:off x="0" y="0"/>
          <a:ext cx="0" cy="0"/>
          <a:chOff x="0" y="0"/>
          <a:chExt cx="0" cy="0"/>
        </a:xfrm>
      </p:grpSpPr>
      <p:pic>
        <p:nvPicPr>
          <p:cNvPr descr="Pin on Fondos" id="190" name="Google Shape;190;p12"/>
          <p:cNvPicPr preferRelativeResize="0"/>
          <p:nvPr/>
        </p:nvPicPr>
        <p:blipFill rotWithShape="1">
          <a:blip r:embed="rId3">
            <a:alphaModFix/>
          </a:blip>
          <a:srcRect b="0" l="0" r="0" t="0"/>
          <a:stretch/>
        </p:blipFill>
        <p:spPr>
          <a:xfrm>
            <a:off x="0" y="0"/>
            <a:ext cx="9144000" cy="6858000"/>
          </a:xfrm>
          <a:prstGeom prst="rect">
            <a:avLst/>
          </a:prstGeom>
          <a:solidFill>
            <a:schemeClr val="lt1">
              <a:alpha val="94509"/>
            </a:schemeClr>
          </a:solidFill>
          <a:ln>
            <a:noFill/>
          </a:ln>
        </p:spPr>
      </p:pic>
      <p:sp>
        <p:nvSpPr>
          <p:cNvPr id="191" name="Google Shape;191;p12"/>
          <p:cNvSpPr/>
          <p:nvPr/>
        </p:nvSpPr>
        <p:spPr>
          <a:xfrm>
            <a:off x="382588" y="533400"/>
            <a:ext cx="8305800" cy="4832350"/>
          </a:xfrm>
          <a:prstGeom prst="roundRect">
            <a:avLst>
              <a:gd fmla="val 16667" name="adj"/>
            </a:avLst>
          </a:prstGeom>
          <a:solidFill>
            <a:schemeClr val="lt1">
              <a:alpha val="83921"/>
            </a:schemeClr>
          </a:solid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b="1" i="0" sz="3000" u="none" cap="none" strike="noStrike">
              <a:solidFill>
                <a:srgbClr val="1F3864"/>
              </a:solidFill>
              <a:latin typeface="Calibri"/>
              <a:ea typeface="Calibri"/>
              <a:cs typeface="Calibri"/>
              <a:sym typeface="Calibri"/>
            </a:endParaRPr>
          </a:p>
          <a:p>
            <a:pPr indent="0" lvl="0" marL="0" marR="0" rtl="0" algn="ctr">
              <a:lnSpc>
                <a:spcPct val="120000"/>
              </a:lnSpc>
              <a:spcBef>
                <a:spcPts val="0"/>
              </a:spcBef>
              <a:spcAft>
                <a:spcPts val="0"/>
              </a:spcAft>
              <a:buNone/>
            </a:pPr>
            <a:r>
              <a:rPr b="1" i="0" lang="en-US" sz="3000" u="none" cap="none" strike="noStrike">
                <a:solidFill>
                  <a:srgbClr val="1F3864"/>
                </a:solidFill>
                <a:latin typeface="Calibri"/>
                <a:ea typeface="Calibri"/>
                <a:cs typeface="Calibri"/>
                <a:sym typeface="Calibri"/>
              </a:rPr>
              <a:t>TRONG CUỘC SỐNG SẼ CÓ LÚC CHÚNG TA CẦN SỬ DỤNG LỜI NÓI DỐI TRONG MỘT SỐ  TRƯỜNG HỢP CẦN THIẾT ĐỂ BẢO VỆ BẢN THÂN MÌNH, ĐỂ KHIẾN NGƯỜI KHÁC BỚT LO LẮNG, CĂNG THẲNG CŨNG LÀ MỘT CÁCH ĐỂ TRẤN AN NGƯỜI KHÁC, ĐỂ GIẢM SỰ TỔN THƯƠNG VỚI NGƯỜI KHÁC.</a:t>
            </a:r>
            <a:endParaRPr b="1" i="0" sz="3000" u="none" cap="none" strike="noStrike">
              <a:solidFill>
                <a:srgbClr val="1F3864"/>
              </a:solidFill>
              <a:latin typeface="Calibri"/>
              <a:ea typeface="Calibri"/>
              <a:cs typeface="Calibri"/>
              <a:sym typeface="Calibri"/>
            </a:endParaRPr>
          </a:p>
          <a:p>
            <a:pPr indent="0" lvl="0" marL="0" marR="0" rtl="0" algn="ctr">
              <a:lnSpc>
                <a:spcPct val="120000"/>
              </a:lnSpc>
              <a:spcBef>
                <a:spcPts val="0"/>
              </a:spcBef>
              <a:spcAft>
                <a:spcPts val="0"/>
              </a:spcAft>
              <a:buNone/>
            </a:pPr>
            <a:r>
              <a:t/>
            </a:r>
            <a:endParaRPr b="1" i="0" sz="3000" u="none" cap="none" strike="noStrike">
              <a:solidFill>
                <a:srgbClr val="1F3864"/>
              </a:solidFill>
              <a:latin typeface="Calibri"/>
              <a:ea typeface="Calibri"/>
              <a:cs typeface="Calibri"/>
              <a:sym typeface="Calibri"/>
            </a:endParaRPr>
          </a:p>
        </p:txBody>
      </p:sp>
      <p:grpSp>
        <p:nvGrpSpPr>
          <p:cNvPr id="192" name="Google Shape;192;p12"/>
          <p:cNvGrpSpPr/>
          <p:nvPr/>
        </p:nvGrpSpPr>
        <p:grpSpPr>
          <a:xfrm>
            <a:off x="-457200" y="5562600"/>
            <a:ext cx="10058400" cy="1476375"/>
            <a:chOff x="-457200" y="5460897"/>
            <a:chExt cx="10058400" cy="1476478"/>
          </a:xfrm>
        </p:grpSpPr>
        <p:pic>
          <p:nvPicPr>
            <p:cNvPr descr="Vẽ Tay Hoạt Hình Cây Cỏ Xanh Dễ Thương Hoa Vàng Hình ảnh | Định dạng hình  ảnh PSD 401500247| vn.lovepik.com" id="193" name="Google Shape;193;p12"/>
            <p:cNvPicPr preferRelativeResize="0"/>
            <p:nvPr/>
          </p:nvPicPr>
          <p:blipFill rotWithShape="1">
            <a:blip r:embed="rId4">
              <a:alphaModFix/>
            </a:blip>
            <a:srcRect b="29892" l="2500" r="1582" t="39882"/>
            <a:stretch/>
          </p:blipFill>
          <p:spPr>
            <a:xfrm>
              <a:off x="-457200" y="5484712"/>
              <a:ext cx="6019800" cy="1452663"/>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94" name="Google Shape;194;p12"/>
            <p:cNvPicPr preferRelativeResize="0"/>
            <p:nvPr/>
          </p:nvPicPr>
          <p:blipFill rotWithShape="1">
            <a:blip r:embed="rId4">
              <a:alphaModFix/>
            </a:blip>
            <a:srcRect b="29892" l="2500" r="1582" t="39882"/>
            <a:stretch/>
          </p:blipFill>
          <p:spPr>
            <a:xfrm>
              <a:off x="3581400" y="5460897"/>
              <a:ext cx="6019800" cy="1452664"/>
            </a:xfrm>
            <a:prstGeom prst="rect">
              <a:avLst/>
            </a:prstGeom>
            <a:noFill/>
            <a:ln>
              <a:noFill/>
            </a:ln>
            <a:effectLst>
              <a:outerShdw blurRad="292100" rotWithShape="0" algn="tl" dir="2700000" dist="139700">
                <a:srgbClr val="333333">
                  <a:alpha val="64705"/>
                </a:srgbClr>
              </a:outerShdw>
            </a:effectLst>
          </p:spPr>
        </p:pic>
      </p:gr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98" name="Shape 198"/>
        <p:cNvGrpSpPr/>
        <p:nvPr/>
      </p:nvGrpSpPr>
      <p:grpSpPr>
        <a:xfrm>
          <a:off x="0" y="0"/>
          <a:ext cx="0" cy="0"/>
          <a:chOff x="0" y="0"/>
          <a:chExt cx="0" cy="0"/>
        </a:xfrm>
      </p:grpSpPr>
      <p:pic>
        <p:nvPicPr>
          <p:cNvPr descr="HUONG VAN 2 cp.jpg" id="199" name="Google Shape;199;p13"/>
          <p:cNvPicPr preferRelativeResize="0"/>
          <p:nvPr/>
        </p:nvPicPr>
        <p:blipFill rotWithShape="1">
          <a:blip r:embed="rId4">
            <a:alphaModFix/>
          </a:blip>
          <a:srcRect b="0" l="0" r="0" t="0"/>
          <a:stretch/>
        </p:blipFill>
        <p:spPr>
          <a:xfrm>
            <a:off x="228600" y="76200"/>
            <a:ext cx="2281238" cy="1143000"/>
          </a:xfrm>
          <a:prstGeom prst="rect">
            <a:avLst/>
          </a:prstGeom>
          <a:noFill/>
          <a:ln>
            <a:noFill/>
          </a:ln>
        </p:spPr>
      </p:pic>
      <p:sp>
        <p:nvSpPr>
          <p:cNvPr id="200" name="Google Shape;200;p13"/>
          <p:cNvSpPr txBox="1"/>
          <p:nvPr/>
        </p:nvSpPr>
        <p:spPr>
          <a:xfrm>
            <a:off x="1746250" y="228600"/>
            <a:ext cx="7397750" cy="8620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500" u="none" cap="none" strike="noStrike">
                <a:solidFill>
                  <a:schemeClr val="dk2"/>
                </a:solidFill>
                <a:latin typeface="Times New Roman"/>
                <a:ea typeface="Times New Roman"/>
                <a:cs typeface="Times New Roman"/>
                <a:sym typeface="Times New Roman"/>
              </a:rPr>
              <a:t>TRUNG TÂM TƯ VẤN TÂM LÝ </a:t>
            </a:r>
            <a:endParaRPr/>
          </a:p>
          <a:p>
            <a:pPr indent="0" lvl="0" marL="0" marR="0" rtl="0" algn="ctr">
              <a:spcBef>
                <a:spcPts val="0"/>
              </a:spcBef>
              <a:spcAft>
                <a:spcPts val="0"/>
              </a:spcAft>
              <a:buNone/>
            </a:pPr>
            <a:r>
              <a:rPr b="1" i="0" lang="en-US" sz="2500" u="none" cap="none" strike="noStrike">
                <a:solidFill>
                  <a:schemeClr val="dk2"/>
                </a:solidFill>
                <a:latin typeface="Times New Roman"/>
                <a:ea typeface="Times New Roman"/>
                <a:cs typeface="Times New Roman"/>
                <a:sym typeface="Times New Roman"/>
              </a:rPr>
              <a:t>VÀ ĐÀO TẠO KỸ NĂNG HƯƠNG VÂN</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nvSpPr>
        <p:spPr>
          <a:xfrm>
            <a:off x="381000" y="-117475"/>
            <a:ext cx="8763000" cy="1323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u="none" cap="none" strike="noStrike">
                <a:solidFill>
                  <a:schemeClr val="dk2"/>
                </a:solidFill>
                <a:latin typeface="Arial"/>
                <a:ea typeface="Arial"/>
                <a:cs typeface="Arial"/>
                <a:sym typeface="Arial"/>
              </a:rPr>
              <a:t>Câu chuyện</a:t>
            </a:r>
            <a:endParaRPr/>
          </a:p>
          <a:p>
            <a:pPr indent="0" lvl="0" marL="0" marR="0" rtl="0" algn="ctr">
              <a:spcBef>
                <a:spcPts val="0"/>
              </a:spcBef>
              <a:spcAft>
                <a:spcPts val="0"/>
              </a:spcAft>
              <a:buNone/>
            </a:pPr>
            <a:r>
              <a:rPr b="1" i="0" lang="en-US" sz="4000" u="none" cap="none" strike="noStrike">
                <a:solidFill>
                  <a:srgbClr val="FF0000"/>
                </a:solidFill>
                <a:latin typeface="Arial"/>
                <a:ea typeface="Arial"/>
                <a:cs typeface="Arial"/>
                <a:sym typeface="Arial"/>
              </a:rPr>
              <a:t>CHÚ BÉ CHĂN CỪU</a:t>
            </a:r>
            <a:endParaRPr/>
          </a:p>
        </p:txBody>
      </p:sp>
      <p:pic>
        <p:nvPicPr>
          <p:cNvPr id="107" name="Google Shape;107;p2"/>
          <p:cNvPicPr preferRelativeResize="0"/>
          <p:nvPr/>
        </p:nvPicPr>
        <p:blipFill rotWithShape="1">
          <a:blip r:embed="rId3">
            <a:alphaModFix/>
          </a:blip>
          <a:srcRect b="0" l="0" r="0" t="0"/>
          <a:stretch/>
        </p:blipFill>
        <p:spPr>
          <a:xfrm>
            <a:off x="0" y="1206500"/>
            <a:ext cx="9144000" cy="5651500"/>
          </a:xfrm>
          <a:prstGeom prst="rect">
            <a:avLst/>
          </a:prstGeom>
          <a:noFill/>
          <a:ln>
            <a:noFill/>
          </a:ln>
        </p:spPr>
      </p:pic>
      <p:sp>
        <p:nvSpPr>
          <p:cNvPr id="108" name="Google Shape;108;p2"/>
          <p:cNvSpPr txBox="1"/>
          <p:nvPr/>
        </p:nvSpPr>
        <p:spPr>
          <a:xfrm>
            <a:off x="2590800" y="5791200"/>
            <a:ext cx="508635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Arial"/>
                <a:ea typeface="Arial"/>
                <a:cs typeface="Arial"/>
                <a:sym typeface="Arial"/>
              </a:rPr>
              <a:t>https://s.net.vn/eoSE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Pin on Fondos" id="113" name="Google Shape;113;p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4" name="Google Shape;114;p3"/>
          <p:cNvSpPr/>
          <p:nvPr/>
        </p:nvSpPr>
        <p:spPr>
          <a:xfrm>
            <a:off x="2133600" y="381000"/>
            <a:ext cx="6861175" cy="6400800"/>
          </a:xfrm>
          <a:prstGeom prst="roundRect">
            <a:avLst>
              <a:gd fmla="val 16667" name="adj"/>
            </a:avLst>
          </a:prstGeom>
          <a:solidFill>
            <a:schemeClr val="lt1">
              <a:alpha val="9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3"/>
          <p:cNvSpPr txBox="1"/>
          <p:nvPr/>
        </p:nvSpPr>
        <p:spPr>
          <a:xfrm>
            <a:off x="2305050" y="700088"/>
            <a:ext cx="6662738" cy="5971058"/>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10000"/>
              </a:lnSpc>
              <a:spcBef>
                <a:spcPts val="0"/>
              </a:spcBef>
              <a:spcAft>
                <a:spcPts val="0"/>
              </a:spcAft>
              <a:buClr>
                <a:srgbClr val="1F3864"/>
              </a:buClr>
              <a:buSzPts val="3500"/>
              <a:buFont typeface="Noto Sans Symbols"/>
              <a:buChar char="⮚"/>
            </a:pPr>
            <a:r>
              <a:rPr b="1" i="0" lang="en-US" sz="3500" u="none" cap="none" strike="noStrike">
                <a:solidFill>
                  <a:srgbClr val="1F3864"/>
                </a:solidFill>
                <a:latin typeface="Arial"/>
                <a:ea typeface="Arial"/>
                <a:cs typeface="Arial"/>
                <a:sym typeface="Arial"/>
              </a:rPr>
              <a:t>Cậu bé đã có hành động gì khi ngồi buồn chán?</a:t>
            </a:r>
            <a:endParaRPr/>
          </a:p>
          <a:p>
            <a:pPr indent="-457200" lvl="0" marL="457200" marR="0" rtl="0" algn="just">
              <a:lnSpc>
                <a:spcPct val="110000"/>
              </a:lnSpc>
              <a:spcBef>
                <a:spcPts val="0"/>
              </a:spcBef>
              <a:spcAft>
                <a:spcPts val="0"/>
              </a:spcAft>
              <a:buClr>
                <a:srgbClr val="1F3864"/>
              </a:buClr>
              <a:buSzPts val="3500"/>
              <a:buFont typeface="Noto Sans Symbols"/>
              <a:buChar char="⮚"/>
            </a:pPr>
            <a:r>
              <a:rPr b="1" i="0" lang="en-US" sz="3500" u="none" cap="none" strike="noStrike">
                <a:solidFill>
                  <a:srgbClr val="1F3864"/>
                </a:solidFill>
                <a:latin typeface="Arial"/>
                <a:ea typeface="Arial"/>
                <a:cs typeface="Arial"/>
                <a:sym typeface="Arial"/>
              </a:rPr>
              <a:t>Khi dân làng phát hiện mình bị lừa thì họ cảm thấy như thế nào?</a:t>
            </a:r>
            <a:endParaRPr/>
          </a:p>
          <a:p>
            <a:pPr indent="-457200" lvl="0" marL="457200" marR="0" rtl="0" algn="just">
              <a:lnSpc>
                <a:spcPct val="110000"/>
              </a:lnSpc>
              <a:spcBef>
                <a:spcPts val="0"/>
              </a:spcBef>
              <a:spcAft>
                <a:spcPts val="0"/>
              </a:spcAft>
              <a:buClr>
                <a:srgbClr val="1F3864"/>
              </a:buClr>
              <a:buSzPts val="3500"/>
              <a:buFont typeface="Noto Sans Symbols"/>
              <a:buChar char="⮚"/>
            </a:pPr>
            <a:r>
              <a:rPr b="1" i="0" lang="en-US" sz="3500" u="none" cap="none" strike="noStrike">
                <a:solidFill>
                  <a:srgbClr val="1F3864"/>
                </a:solidFill>
                <a:latin typeface="Arial"/>
                <a:ea typeface="Arial"/>
                <a:cs typeface="Arial"/>
                <a:sym typeface="Arial"/>
              </a:rPr>
              <a:t>Trong lần kêu cứu cuối cùng có ai chạy lên cứu cậu và đàn cừu của cậu hay không? Vì sao? </a:t>
            </a:r>
            <a:endParaRPr/>
          </a:p>
          <a:p>
            <a:pPr indent="0" lvl="0" marL="0" marR="0" rtl="0" algn="just">
              <a:lnSpc>
                <a:spcPct val="110000"/>
              </a:lnSpc>
              <a:spcBef>
                <a:spcPts val="0"/>
              </a:spcBef>
              <a:spcAft>
                <a:spcPts val="0"/>
              </a:spcAft>
              <a:buNone/>
            </a:pPr>
            <a:r>
              <a:t/>
            </a:r>
            <a:endParaRPr b="1" i="0" sz="3500" u="none" cap="none" strike="noStrike">
              <a:solidFill>
                <a:srgbClr val="1F3864"/>
              </a:solidFill>
              <a:latin typeface="Arial"/>
              <a:ea typeface="Arial"/>
              <a:cs typeface="Arial"/>
              <a:sym typeface="Arial"/>
            </a:endParaRPr>
          </a:p>
        </p:txBody>
      </p:sp>
      <p:pic>
        <p:nvPicPr>
          <p:cNvPr id="116" name="Google Shape;116;p3"/>
          <p:cNvPicPr preferRelativeResize="0"/>
          <p:nvPr/>
        </p:nvPicPr>
        <p:blipFill rotWithShape="1">
          <a:blip r:embed="rId4">
            <a:alphaModFix/>
          </a:blip>
          <a:srcRect b="0" l="0" r="0" t="0"/>
          <a:stretch/>
        </p:blipFill>
        <p:spPr>
          <a:xfrm>
            <a:off x="-457200" y="2709863"/>
            <a:ext cx="3090863" cy="4419600"/>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17" name="Google Shape;117;p3"/>
          <p:cNvPicPr preferRelativeResize="0"/>
          <p:nvPr/>
        </p:nvPicPr>
        <p:blipFill rotWithShape="1">
          <a:blip r:embed="rId5">
            <a:alphaModFix/>
          </a:blip>
          <a:srcRect b="29892" l="2500" r="1582" t="39882"/>
          <a:stretch/>
        </p:blipFill>
        <p:spPr>
          <a:xfrm>
            <a:off x="-228600" y="5830888"/>
            <a:ext cx="5257800" cy="1270000"/>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18" name="Google Shape;118;p3"/>
          <p:cNvPicPr preferRelativeResize="0"/>
          <p:nvPr/>
        </p:nvPicPr>
        <p:blipFill rotWithShape="1">
          <a:blip r:embed="rId5">
            <a:alphaModFix/>
          </a:blip>
          <a:srcRect b="29892" l="2500" r="1582" t="39882"/>
          <a:stretch/>
        </p:blipFill>
        <p:spPr>
          <a:xfrm>
            <a:off x="4419600" y="5813425"/>
            <a:ext cx="5257800" cy="1268413"/>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 calcmode="lin" valueType="num">
                                      <p:cBhvr additive="base">
                                        <p:cTn dur="500"/>
                                        <p:tgtEl>
                                          <p:spTgt spid="11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 calcmode="lin" valueType="num">
                                      <p:cBhvr additive="base">
                                        <p:cTn dur="500"/>
                                        <p:tgtEl>
                                          <p:spTgt spid="11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 calcmode="lin" valueType="num">
                                      <p:cBhvr additive="base">
                                        <p:cTn dur="500"/>
                                        <p:tgtEl>
                                          <p:spTgt spid="11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 calcmode="lin" valueType="num">
                                      <p:cBhvr additive="base">
                                        <p:cTn dur="500"/>
                                        <p:tgtEl>
                                          <p:spTgt spid="11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Pin on Fondos" id="123" name="Google Shape;123;p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4" name="Google Shape;124;p4"/>
          <p:cNvSpPr/>
          <p:nvPr/>
        </p:nvSpPr>
        <p:spPr>
          <a:xfrm>
            <a:off x="304800" y="290513"/>
            <a:ext cx="8532813" cy="1843087"/>
          </a:xfrm>
          <a:prstGeom prst="roundRect">
            <a:avLst>
              <a:gd fmla="val 16667" name="adj"/>
            </a:avLst>
          </a:prstGeom>
          <a:solidFill>
            <a:schemeClr val="lt1">
              <a:alpha val="9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4"/>
          <p:cNvSpPr txBox="1"/>
          <p:nvPr/>
        </p:nvSpPr>
        <p:spPr>
          <a:xfrm>
            <a:off x="461963" y="468313"/>
            <a:ext cx="8220075" cy="1422400"/>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20000"/>
              </a:lnSpc>
              <a:spcBef>
                <a:spcPts val="0"/>
              </a:spcBef>
              <a:spcAft>
                <a:spcPts val="0"/>
              </a:spcAft>
              <a:buClr>
                <a:srgbClr val="1F3864"/>
              </a:buClr>
              <a:buSzPts val="3600"/>
              <a:buFont typeface="Noto Sans Symbols"/>
              <a:buChar char="⮚"/>
            </a:pPr>
            <a:r>
              <a:rPr b="1" i="0" lang="en-US" sz="3600" u="none" cap="none" strike="noStrike">
                <a:solidFill>
                  <a:srgbClr val="1F3864"/>
                </a:solidFill>
                <a:latin typeface="Arial"/>
                <a:ea typeface="Arial"/>
                <a:cs typeface="Arial"/>
                <a:sym typeface="Arial"/>
              </a:rPr>
              <a:t>Thế nào là lời nói dối?</a:t>
            </a:r>
            <a:endParaRPr/>
          </a:p>
          <a:p>
            <a:pPr indent="-571500" lvl="0" marL="571500" marR="0" rtl="0" algn="just">
              <a:lnSpc>
                <a:spcPct val="120000"/>
              </a:lnSpc>
              <a:spcBef>
                <a:spcPts val="0"/>
              </a:spcBef>
              <a:spcAft>
                <a:spcPts val="0"/>
              </a:spcAft>
              <a:buClr>
                <a:srgbClr val="1F3864"/>
              </a:buClr>
              <a:buSzPts val="3600"/>
              <a:buFont typeface="Noto Sans Symbols"/>
              <a:buChar char="⮚"/>
            </a:pPr>
            <a:r>
              <a:rPr b="1" i="0" lang="en-US" sz="3600" u="none" cap="none" strike="noStrike">
                <a:solidFill>
                  <a:srgbClr val="1F3864"/>
                </a:solidFill>
                <a:latin typeface="Arial"/>
                <a:ea typeface="Arial"/>
                <a:cs typeface="Arial"/>
                <a:sym typeface="Arial"/>
              </a:rPr>
              <a:t>Nói dối để lại những hậu quả gì?</a:t>
            </a:r>
            <a:endParaRPr b="1" i="0" sz="3600" u="none" cap="none" strike="noStrike">
              <a:solidFill>
                <a:srgbClr val="1F3864"/>
              </a:solidFill>
              <a:latin typeface="Arial"/>
              <a:ea typeface="Arial"/>
              <a:cs typeface="Arial"/>
              <a:sym typeface="Arial"/>
            </a:endParaRPr>
          </a:p>
        </p:txBody>
      </p:sp>
      <p:pic>
        <p:nvPicPr>
          <p:cNvPr id="126" name="Google Shape;126;p4"/>
          <p:cNvPicPr preferRelativeResize="0"/>
          <p:nvPr/>
        </p:nvPicPr>
        <p:blipFill rotWithShape="1">
          <a:blip r:embed="rId4">
            <a:alphaModFix/>
          </a:blip>
          <a:srcRect b="0" l="0" r="0" t="0"/>
          <a:stretch/>
        </p:blipFill>
        <p:spPr>
          <a:xfrm>
            <a:off x="685800" y="2609850"/>
            <a:ext cx="3090863" cy="4419600"/>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27" name="Google Shape;127;p4"/>
          <p:cNvPicPr preferRelativeResize="0"/>
          <p:nvPr/>
        </p:nvPicPr>
        <p:blipFill rotWithShape="1">
          <a:blip r:embed="rId5">
            <a:alphaModFix/>
          </a:blip>
          <a:srcRect b="29892" l="2500" r="1582" t="39882"/>
          <a:stretch/>
        </p:blipFill>
        <p:spPr>
          <a:xfrm>
            <a:off x="-228600" y="5830888"/>
            <a:ext cx="5257800" cy="1270000"/>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28" name="Google Shape;128;p4"/>
          <p:cNvPicPr preferRelativeResize="0"/>
          <p:nvPr/>
        </p:nvPicPr>
        <p:blipFill rotWithShape="1">
          <a:blip r:embed="rId5">
            <a:alphaModFix/>
          </a:blip>
          <a:srcRect b="29892" l="2500" r="1582" t="39882"/>
          <a:stretch/>
        </p:blipFill>
        <p:spPr>
          <a:xfrm>
            <a:off x="4110038" y="5783263"/>
            <a:ext cx="5257800" cy="1268412"/>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500"/>
                                        <p:tgtEl>
                                          <p:spTgt spid="1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 calcmode="lin" valueType="num">
                                      <p:cBhvr additive="base">
                                        <p:cTn dur="500"/>
                                        <p:tgtEl>
                                          <p:spTgt spid="1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Pin on Fondos" id="133" name="Google Shape;133;p5"/>
          <p:cNvPicPr preferRelativeResize="0"/>
          <p:nvPr/>
        </p:nvPicPr>
        <p:blipFill rotWithShape="1">
          <a:blip r:embed="rId3">
            <a:alphaModFix/>
          </a:blip>
          <a:srcRect b="0" l="0" r="0" t="0"/>
          <a:stretch/>
        </p:blipFill>
        <p:spPr>
          <a:xfrm>
            <a:off x="0" y="0"/>
            <a:ext cx="9144000" cy="6858000"/>
          </a:xfrm>
          <a:prstGeom prst="rect">
            <a:avLst/>
          </a:prstGeom>
          <a:solidFill>
            <a:schemeClr val="lt1">
              <a:alpha val="94509"/>
            </a:schemeClr>
          </a:solidFill>
          <a:ln>
            <a:noFill/>
          </a:ln>
        </p:spPr>
      </p:pic>
      <p:sp>
        <p:nvSpPr>
          <p:cNvPr id="134" name="Google Shape;134;p5"/>
          <p:cNvSpPr/>
          <p:nvPr/>
        </p:nvSpPr>
        <p:spPr>
          <a:xfrm>
            <a:off x="0" y="330200"/>
            <a:ext cx="9144000" cy="1077913"/>
          </a:xfrm>
          <a:prstGeom prst="rect">
            <a:avLst/>
          </a:prstGeom>
          <a:solidFill>
            <a:schemeClr val="lt1">
              <a:alpha val="8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a:ea typeface="Arial"/>
                <a:cs typeface="Arial"/>
                <a:sym typeface="Arial"/>
              </a:rPr>
              <a:t>NÓI DỐI LÀ LỜI NÓI SAI SỰ THẬT. NÓI DỐI ĐỂ LẠI NHIỀU HẬU QUẢ ĐÓ LÀ:</a:t>
            </a:r>
            <a:endParaRPr/>
          </a:p>
        </p:txBody>
      </p:sp>
      <p:sp>
        <p:nvSpPr>
          <p:cNvPr id="135" name="Google Shape;135;p5"/>
          <p:cNvSpPr/>
          <p:nvPr/>
        </p:nvSpPr>
        <p:spPr>
          <a:xfrm>
            <a:off x="152400" y="1524000"/>
            <a:ext cx="8877300" cy="5153025"/>
          </a:xfrm>
          <a:prstGeom prst="roundRect">
            <a:avLst>
              <a:gd fmla="val 16667" name="adj"/>
            </a:avLst>
          </a:prstGeom>
          <a:solidFill>
            <a:schemeClr val="lt1">
              <a:alpha val="90980"/>
            </a:schemeClr>
          </a:solidFill>
          <a:ln>
            <a:noFill/>
          </a:ln>
        </p:spPr>
        <p:txBody>
          <a:bodyPr anchorCtr="0" anchor="ctr" bIns="45700" lIns="91425" spcFirstLastPara="1" rIns="91425" wrap="square" tIns="45700">
            <a:noAutofit/>
          </a:bodyPr>
          <a:lstStyle/>
          <a:p>
            <a:pPr indent="-571500" lvl="0" marL="571500" marR="0" rtl="0" algn="l">
              <a:spcBef>
                <a:spcPts val="0"/>
              </a:spcBef>
              <a:spcAft>
                <a:spcPts val="0"/>
              </a:spcAft>
              <a:buClr>
                <a:srgbClr val="2F5496"/>
              </a:buClr>
              <a:buSzPts val="4000"/>
              <a:buFont typeface="Noto Sans Symbols"/>
              <a:buChar char="✔"/>
            </a:pPr>
            <a:r>
              <a:rPr b="1" i="0" lang="en-US" sz="4000" u="none" cap="none" strike="noStrike">
                <a:solidFill>
                  <a:srgbClr val="2F5496"/>
                </a:solidFill>
                <a:latin typeface="Arial"/>
                <a:ea typeface="Arial"/>
                <a:cs typeface="Arial"/>
                <a:sym typeface="Arial"/>
              </a:rPr>
              <a:t>Mọi người không còn tin tưởng mình.</a:t>
            </a:r>
            <a:endParaRPr/>
          </a:p>
          <a:p>
            <a:pPr indent="-571500" lvl="0" marL="571500" marR="0" rtl="0" algn="l">
              <a:spcBef>
                <a:spcPts val="0"/>
              </a:spcBef>
              <a:spcAft>
                <a:spcPts val="0"/>
              </a:spcAft>
              <a:buClr>
                <a:srgbClr val="2F5496"/>
              </a:buClr>
              <a:buSzPts val="4000"/>
              <a:buFont typeface="Noto Sans Symbols"/>
              <a:buChar char="✔"/>
            </a:pPr>
            <a:r>
              <a:rPr b="1" i="0" lang="en-US" sz="4000" u="none" cap="none" strike="noStrike">
                <a:solidFill>
                  <a:srgbClr val="2F5496"/>
                </a:solidFill>
                <a:latin typeface="Arial"/>
                <a:ea typeface="Arial"/>
                <a:cs typeface="Arial"/>
                <a:sym typeface="Arial"/>
              </a:rPr>
              <a:t>Tạo thành 1 thói quen xấu.</a:t>
            </a:r>
            <a:endParaRPr/>
          </a:p>
          <a:p>
            <a:pPr indent="-571500" lvl="0" marL="571500" marR="0" rtl="0" algn="just">
              <a:spcBef>
                <a:spcPts val="0"/>
              </a:spcBef>
              <a:spcAft>
                <a:spcPts val="0"/>
              </a:spcAft>
              <a:buClr>
                <a:srgbClr val="2F5496"/>
              </a:buClr>
              <a:buSzPts val="4000"/>
              <a:buFont typeface="Noto Sans Symbols"/>
              <a:buChar char="✔"/>
            </a:pPr>
            <a:r>
              <a:rPr b="1" i="0" lang="en-US" sz="4000" u="none" cap="none" strike="noStrike">
                <a:solidFill>
                  <a:srgbClr val="2F5496"/>
                </a:solidFill>
                <a:latin typeface="Arial"/>
                <a:ea typeface="Arial"/>
                <a:cs typeface="Arial"/>
                <a:sym typeface="Arial"/>
              </a:rPr>
              <a:t>Bị mọi người xa lánh, ghét bỏ; cha mẹ, thầy cô trách mắng.</a:t>
            </a:r>
            <a:endParaRPr/>
          </a:p>
          <a:p>
            <a:pPr indent="-571500" lvl="0" marL="571500" marR="0" rtl="0" algn="l">
              <a:spcBef>
                <a:spcPts val="0"/>
              </a:spcBef>
              <a:spcAft>
                <a:spcPts val="0"/>
              </a:spcAft>
              <a:buClr>
                <a:srgbClr val="2F5496"/>
              </a:buClr>
              <a:buSzPts val="4000"/>
              <a:buFont typeface="Noto Sans Symbols"/>
              <a:buChar char="✔"/>
            </a:pPr>
            <a:r>
              <a:rPr b="1" i="0" lang="en-US" sz="4000" u="none" cap="none" strike="noStrike">
                <a:solidFill>
                  <a:srgbClr val="2F5496"/>
                </a:solidFill>
                <a:latin typeface="Arial"/>
                <a:ea typeface="Arial"/>
                <a:cs typeface="Arial"/>
                <a:sym typeface="Arial"/>
              </a:rPr>
              <a:t>Lo lắng, sợ hãi bị người khác phát hiện.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nvSpPr>
        <p:spPr>
          <a:xfrm>
            <a:off x="0" y="1244600"/>
            <a:ext cx="9144000" cy="558800"/>
          </a:xfrm>
          <a:prstGeom prst="rect">
            <a:avLst/>
          </a:prstGeom>
          <a:noFill/>
          <a:ln>
            <a:noFill/>
          </a:ln>
        </p:spPr>
        <p:txBody>
          <a:bodyPr anchorCtr="0" anchor="t" bIns="45700" lIns="91425" spcFirstLastPara="1" rIns="91425" wrap="square" tIns="45700">
            <a:spAutoFit/>
          </a:bodyPr>
          <a:lstStyle/>
          <a:p>
            <a:pPr indent="0" lvl="1" marL="0" marR="0" rtl="0" algn="just">
              <a:lnSpc>
                <a:spcPct val="130000"/>
              </a:lnSpc>
              <a:spcBef>
                <a:spcPts val="0"/>
              </a:spcBef>
              <a:spcAft>
                <a:spcPts val="0"/>
              </a:spcAft>
              <a:buNone/>
            </a:pPr>
            <a:r>
              <a:rPr b="1" i="0" lang="en-US" sz="2600" u="none" cap="none" strike="noStrike">
                <a:solidFill>
                  <a:srgbClr val="1E4E79"/>
                </a:solidFill>
                <a:latin typeface="Arial"/>
                <a:ea typeface="Arial"/>
                <a:cs typeface="Arial"/>
                <a:sym typeface="Arial"/>
              </a:rPr>
              <a:t>    </a:t>
            </a:r>
            <a:endParaRPr/>
          </a:p>
        </p:txBody>
      </p:sp>
      <p:pic>
        <p:nvPicPr>
          <p:cNvPr id="141" name="Google Shape;141;p6"/>
          <p:cNvPicPr preferRelativeResize="0"/>
          <p:nvPr/>
        </p:nvPicPr>
        <p:blipFill rotWithShape="1">
          <a:blip r:embed="rId3">
            <a:alphaModFix/>
          </a:blip>
          <a:srcRect b="0" l="0" r="6244" t="0"/>
          <a:stretch/>
        </p:blipFill>
        <p:spPr>
          <a:xfrm>
            <a:off x="-61913" y="-9525"/>
            <a:ext cx="9205913" cy="6246813"/>
          </a:xfrm>
          <a:prstGeom prst="rect">
            <a:avLst/>
          </a:prstGeom>
          <a:noFill/>
          <a:ln>
            <a:noFill/>
          </a:ln>
        </p:spPr>
      </p:pic>
      <p:pic>
        <p:nvPicPr>
          <p:cNvPr id="142" name="Google Shape;142;p6"/>
          <p:cNvPicPr preferRelativeResize="0"/>
          <p:nvPr/>
        </p:nvPicPr>
        <p:blipFill rotWithShape="1">
          <a:blip r:embed="rId4">
            <a:alphaModFix/>
          </a:blip>
          <a:srcRect b="0" l="0" r="0" t="0"/>
          <a:stretch/>
        </p:blipFill>
        <p:spPr>
          <a:xfrm>
            <a:off x="-163513" y="4495800"/>
            <a:ext cx="9383713" cy="2392363"/>
          </a:xfrm>
          <a:prstGeom prst="rect">
            <a:avLst/>
          </a:prstGeom>
          <a:noFill/>
          <a:ln>
            <a:noFill/>
          </a:ln>
        </p:spPr>
      </p:pic>
      <p:pic>
        <p:nvPicPr>
          <p:cNvPr id="143" name="Google Shape;143;p6"/>
          <p:cNvPicPr preferRelativeResize="0"/>
          <p:nvPr/>
        </p:nvPicPr>
        <p:blipFill rotWithShape="1">
          <a:blip r:embed="rId5">
            <a:alphaModFix/>
          </a:blip>
          <a:srcRect b="0" l="0" r="0" t="0"/>
          <a:stretch/>
        </p:blipFill>
        <p:spPr>
          <a:xfrm>
            <a:off x="863600" y="381000"/>
            <a:ext cx="7327900" cy="6491288"/>
          </a:xfrm>
          <a:prstGeom prst="rect">
            <a:avLst/>
          </a:prstGeom>
          <a:noFill/>
          <a:ln>
            <a:noFill/>
          </a:ln>
        </p:spPr>
      </p:pic>
      <p:sp>
        <p:nvSpPr>
          <p:cNvPr id="144" name="Google Shape;144;p6"/>
          <p:cNvSpPr/>
          <p:nvPr/>
        </p:nvSpPr>
        <p:spPr>
          <a:xfrm>
            <a:off x="1606550" y="1244600"/>
            <a:ext cx="5791200" cy="14763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500" u="none" cap="none" strike="noStrike">
                <a:solidFill>
                  <a:srgbClr val="BF9000"/>
                </a:solidFill>
                <a:latin typeface="Calibri"/>
                <a:ea typeface="Calibri"/>
                <a:cs typeface="Calibri"/>
                <a:sym typeface="Calibri"/>
              </a:rPr>
              <a:t>CHIA SẺ </a:t>
            </a:r>
            <a:endParaRPr/>
          </a:p>
          <a:p>
            <a:pPr indent="0" lvl="0" marL="0" marR="0" rtl="0" algn="ctr">
              <a:spcBef>
                <a:spcPts val="0"/>
              </a:spcBef>
              <a:spcAft>
                <a:spcPts val="0"/>
              </a:spcAft>
              <a:buNone/>
            </a:pPr>
            <a:r>
              <a:rPr b="1" i="0" lang="en-US" sz="4500" u="none" cap="none" strike="noStrike">
                <a:solidFill>
                  <a:srgbClr val="C00000"/>
                </a:solidFill>
                <a:latin typeface="Calibri"/>
                <a:ea typeface="Calibri"/>
                <a:cs typeface="Calibri"/>
                <a:sym typeface="Calibri"/>
              </a:rPr>
              <a:t>NHỮNG LẦN</a:t>
            </a:r>
            <a:endParaRPr/>
          </a:p>
          <a:p>
            <a:pPr indent="0" lvl="0" marL="0" marR="0" rtl="0" algn="ctr">
              <a:spcBef>
                <a:spcPts val="0"/>
              </a:spcBef>
              <a:spcAft>
                <a:spcPts val="0"/>
              </a:spcAft>
              <a:buNone/>
            </a:pPr>
            <a:r>
              <a:rPr b="1" i="0" lang="en-US" sz="4500" u="none" cap="none" strike="noStrike">
                <a:solidFill>
                  <a:srgbClr val="C00000"/>
                </a:solidFill>
                <a:latin typeface="Calibri"/>
                <a:ea typeface="Calibri"/>
                <a:cs typeface="Calibri"/>
                <a:sym typeface="Calibri"/>
              </a:rPr>
              <a:t> MÌNH NÓI DỐI?</a:t>
            </a:r>
            <a:endParaRPr b="1" i="0" sz="4500" u="none" cap="none" strike="noStrike">
              <a:solidFill>
                <a:srgbClr val="C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nvSpPr>
        <p:spPr>
          <a:xfrm>
            <a:off x="0" y="1244600"/>
            <a:ext cx="9144000" cy="612775"/>
          </a:xfrm>
          <a:prstGeom prst="rect">
            <a:avLst/>
          </a:prstGeom>
          <a:noFill/>
          <a:ln>
            <a:noFill/>
          </a:ln>
        </p:spPr>
        <p:txBody>
          <a:bodyPr anchorCtr="0" anchor="t" bIns="45700" lIns="91425" spcFirstLastPara="1" rIns="91425" wrap="square" tIns="45700">
            <a:spAutoFit/>
          </a:bodyPr>
          <a:lstStyle/>
          <a:p>
            <a:pPr indent="0" lvl="1" marL="0" marR="0" rtl="0" algn="just">
              <a:lnSpc>
                <a:spcPct val="130000"/>
              </a:lnSpc>
              <a:spcBef>
                <a:spcPts val="0"/>
              </a:spcBef>
              <a:spcAft>
                <a:spcPts val="0"/>
              </a:spcAft>
              <a:buNone/>
            </a:pPr>
            <a:r>
              <a:rPr b="1" i="0" lang="en-US" sz="2600" u="none" cap="none" strike="noStrike">
                <a:solidFill>
                  <a:srgbClr val="2F5496"/>
                </a:solidFill>
                <a:latin typeface="Arial"/>
                <a:ea typeface="Arial"/>
                <a:cs typeface="Arial"/>
                <a:sym typeface="Arial"/>
              </a:rPr>
              <a:t>    </a:t>
            </a:r>
            <a:endParaRPr/>
          </a:p>
        </p:txBody>
      </p:sp>
      <p:pic>
        <p:nvPicPr>
          <p:cNvPr id="150" name="Google Shape;150;p7"/>
          <p:cNvPicPr preferRelativeResize="0"/>
          <p:nvPr/>
        </p:nvPicPr>
        <p:blipFill rotWithShape="1">
          <a:blip r:embed="rId3">
            <a:alphaModFix/>
          </a:blip>
          <a:srcRect b="0" l="0" r="6244" t="0"/>
          <a:stretch/>
        </p:blipFill>
        <p:spPr>
          <a:xfrm>
            <a:off x="-26988" y="0"/>
            <a:ext cx="9205913" cy="6246813"/>
          </a:xfrm>
          <a:prstGeom prst="rect">
            <a:avLst/>
          </a:prstGeom>
          <a:noFill/>
          <a:ln>
            <a:noFill/>
          </a:ln>
        </p:spPr>
      </p:pic>
      <p:pic>
        <p:nvPicPr>
          <p:cNvPr id="151" name="Google Shape;151;p7"/>
          <p:cNvPicPr preferRelativeResize="0"/>
          <p:nvPr/>
        </p:nvPicPr>
        <p:blipFill rotWithShape="1">
          <a:blip r:embed="rId4">
            <a:alphaModFix/>
          </a:blip>
          <a:srcRect b="0" l="0" r="0" t="0"/>
          <a:stretch/>
        </p:blipFill>
        <p:spPr>
          <a:xfrm>
            <a:off x="-163513" y="4495800"/>
            <a:ext cx="9383713" cy="2392363"/>
          </a:xfrm>
          <a:prstGeom prst="rect">
            <a:avLst/>
          </a:prstGeom>
          <a:noFill/>
          <a:ln>
            <a:noFill/>
          </a:ln>
        </p:spPr>
      </p:pic>
      <p:sp>
        <p:nvSpPr>
          <p:cNvPr id="152" name="Google Shape;152;p7"/>
          <p:cNvSpPr/>
          <p:nvPr/>
        </p:nvSpPr>
        <p:spPr>
          <a:xfrm>
            <a:off x="228600" y="184150"/>
            <a:ext cx="8610600" cy="1366838"/>
          </a:xfrm>
          <a:prstGeom prst="roundRect">
            <a:avLst>
              <a:gd fmla="val 16667" name="adj"/>
            </a:avLst>
          </a:prstGeom>
          <a:solidFill>
            <a:schemeClr val="lt1">
              <a:alpha val="87843"/>
            </a:schemeClr>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F5496"/>
              </a:solidFill>
              <a:latin typeface="Calibri"/>
              <a:ea typeface="Calibri"/>
              <a:cs typeface="Calibri"/>
              <a:sym typeface="Calibri"/>
            </a:endParaRPr>
          </a:p>
        </p:txBody>
      </p:sp>
      <p:sp>
        <p:nvSpPr>
          <p:cNvPr id="153" name="Google Shape;153;p7"/>
          <p:cNvSpPr txBox="1"/>
          <p:nvPr/>
        </p:nvSpPr>
        <p:spPr>
          <a:xfrm>
            <a:off x="307975" y="350838"/>
            <a:ext cx="843915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0000"/>
                </a:solidFill>
                <a:latin typeface="Arial"/>
                <a:ea typeface="Arial"/>
                <a:cs typeface="Arial"/>
                <a:sym typeface="Arial"/>
              </a:rPr>
              <a:t>KHI NÓI DỐI EM CẢM THẤY </a:t>
            </a:r>
            <a:endParaRPr/>
          </a:p>
          <a:p>
            <a:pPr indent="0" lvl="0" marL="0" marR="0" rtl="0" algn="ctr">
              <a:spcBef>
                <a:spcPts val="0"/>
              </a:spcBef>
              <a:spcAft>
                <a:spcPts val="0"/>
              </a:spcAft>
              <a:buNone/>
            </a:pPr>
            <a:r>
              <a:rPr b="1" i="0" lang="en-US" sz="3600" u="none" cap="none" strike="noStrike">
                <a:solidFill>
                  <a:srgbClr val="FF0000"/>
                </a:solidFill>
                <a:latin typeface="Arial"/>
                <a:ea typeface="Arial"/>
                <a:cs typeface="Arial"/>
                <a:sym typeface="Arial"/>
              </a:rPr>
              <a:t>NHƯ THẾ NÀO?</a:t>
            </a:r>
            <a:endParaRPr/>
          </a:p>
        </p:txBody>
      </p:sp>
      <p:sp>
        <p:nvSpPr>
          <p:cNvPr id="154" name="Google Shape;154;p7"/>
          <p:cNvSpPr/>
          <p:nvPr/>
        </p:nvSpPr>
        <p:spPr>
          <a:xfrm>
            <a:off x="307975" y="1857375"/>
            <a:ext cx="8610600" cy="4695825"/>
          </a:xfrm>
          <a:prstGeom prst="roundRect">
            <a:avLst>
              <a:gd fmla="val 16667" name="adj"/>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3500" u="none" cap="none" strike="noStrike">
                <a:solidFill>
                  <a:srgbClr val="2F5496"/>
                </a:solidFill>
                <a:latin typeface="Arial"/>
                <a:ea typeface="Arial"/>
                <a:cs typeface="Arial"/>
                <a:sym typeface="Arial"/>
              </a:rPr>
              <a:t>Có những lúc chúng ta mắc lỗi và sợ bị trách phạt nên chúng ta đã nói dối để không phải chịu trách nhiệm về việc làm của mình. Tuy nhiên, nói dối là một việc làm không tốt và chúng ta sẽ phải chịu hậu quả nặng hơn nếu bị phát hiện. Chính vì vậy, chúng ta cần từ bỏ thói quen không tốt này.</a:t>
            </a:r>
            <a:endParaRPr b="1" i="0" sz="3500" u="none" cap="none" strike="noStrike">
              <a:solidFill>
                <a:srgbClr val="2F5496"/>
              </a:solidFill>
              <a:latin typeface="Calibri"/>
              <a:ea typeface="Calibri"/>
              <a:cs typeface="Calibri"/>
              <a:sym typeface="Calibri"/>
            </a:endParaRPr>
          </a:p>
        </p:txBody>
      </p:sp>
      <p:pic>
        <p:nvPicPr>
          <p:cNvPr id="155" name="Google Shape;155;p7"/>
          <p:cNvPicPr preferRelativeResize="0"/>
          <p:nvPr/>
        </p:nvPicPr>
        <p:blipFill rotWithShape="1">
          <a:blip r:embed="rId5">
            <a:alphaModFix/>
          </a:blip>
          <a:srcRect b="0" l="0" r="0" t="0"/>
          <a:stretch/>
        </p:blipFill>
        <p:spPr>
          <a:xfrm>
            <a:off x="7667625" y="184150"/>
            <a:ext cx="1414463" cy="17986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8"/>
          <p:cNvPicPr preferRelativeResize="0"/>
          <p:nvPr/>
        </p:nvPicPr>
        <p:blipFill rotWithShape="1">
          <a:blip r:embed="rId3">
            <a:alphaModFix/>
          </a:blip>
          <a:srcRect b="0" l="0" r="0" t="0"/>
          <a:stretch/>
        </p:blipFill>
        <p:spPr>
          <a:xfrm>
            <a:off x="-23813" y="-31750"/>
            <a:ext cx="9144001" cy="6889750"/>
          </a:xfrm>
          <a:prstGeom prst="rect">
            <a:avLst/>
          </a:prstGeom>
          <a:noFill/>
          <a:ln>
            <a:noFill/>
          </a:ln>
        </p:spPr>
      </p:pic>
      <p:sp>
        <p:nvSpPr>
          <p:cNvPr id="161" name="Google Shape;161;p8"/>
          <p:cNvSpPr/>
          <p:nvPr/>
        </p:nvSpPr>
        <p:spPr>
          <a:xfrm>
            <a:off x="103188" y="152400"/>
            <a:ext cx="8812212" cy="6553200"/>
          </a:xfrm>
          <a:prstGeom prst="roundRect">
            <a:avLst>
              <a:gd fmla="val 16667" name="adj"/>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8"/>
          <p:cNvSpPr txBox="1"/>
          <p:nvPr/>
        </p:nvSpPr>
        <p:spPr>
          <a:xfrm>
            <a:off x="369888" y="441325"/>
            <a:ext cx="8153400" cy="696118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2900" u="none" cap="none" strike="noStrike">
                <a:solidFill>
                  <a:srgbClr val="FF0000"/>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XỬ LÝ TÌNH HUỐNG</a:t>
            </a:r>
            <a:endParaRPr/>
          </a:p>
          <a:p>
            <a:pPr indent="0" lvl="0" marL="0" marR="0" rtl="0" algn="just">
              <a:lnSpc>
                <a:spcPct val="120000"/>
              </a:lnSpc>
              <a:spcBef>
                <a:spcPts val="0"/>
              </a:spcBef>
              <a:spcAft>
                <a:spcPts val="0"/>
              </a:spcAft>
              <a:buNone/>
            </a:pPr>
            <a:r>
              <a:rPr b="1" i="0" lang="en-US" sz="3100" u="none" cap="none" strike="noStrike">
                <a:solidFill>
                  <a:schemeClr val="dk2"/>
                </a:solidFill>
                <a:latin typeface="Arial"/>
                <a:ea typeface="Arial"/>
                <a:cs typeface="Arial"/>
                <a:sym typeface="Arial"/>
              </a:rPr>
              <a:t>Sáng nay Lam tới lớp nhưng còn thiếu bài tập vì tối qua em mải xem hoạt hình nên quên chưa làm. Lúc cô giáo thu vở để kiểm tra, Lam lo lắng sẽ bị cô giáo mắng. Cuối cùng Lam đã tìm ra một lý do để nói dối cô giáo. Bạn ấy sẽ nói với cô giáo tối qua bạn ấy bị đau đầu nên không làm bài được. </a:t>
            </a:r>
            <a:endParaRPr/>
          </a:p>
          <a:p>
            <a:pPr indent="0" lvl="0" marL="0" marR="0" rtl="0" algn="ctr">
              <a:lnSpc>
                <a:spcPct val="120000"/>
              </a:lnSpc>
              <a:spcBef>
                <a:spcPts val="0"/>
              </a:spcBef>
              <a:spcAft>
                <a:spcPts val="0"/>
              </a:spcAft>
              <a:buNone/>
            </a:pPr>
            <a:r>
              <a:rPr b="1" i="0" lang="en-US" sz="3100" u="none" cap="none" strike="noStrike">
                <a:solidFill>
                  <a:srgbClr val="FF0000"/>
                </a:solidFill>
                <a:latin typeface="Arial"/>
                <a:ea typeface="Arial"/>
                <a:cs typeface="Arial"/>
                <a:sym typeface="Arial"/>
              </a:rPr>
              <a:t>Theo em, bạn ấy làm thế có đúng không? Vì sao? Nếu là Lam em sẽ làm gì?</a:t>
            </a:r>
            <a:endParaRPr/>
          </a:p>
          <a:p>
            <a:pPr indent="0" lvl="0" marL="0" marR="0" rtl="0" algn="ctr">
              <a:lnSpc>
                <a:spcPct val="120000"/>
              </a:lnSpc>
              <a:spcBef>
                <a:spcPts val="0"/>
              </a:spcBef>
              <a:spcAft>
                <a:spcPts val="0"/>
              </a:spcAft>
              <a:buNone/>
            </a:pPr>
            <a:r>
              <a:t/>
            </a:r>
            <a:endParaRPr b="1" i="0" sz="3000" u="none" cap="none" strike="noStrike">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9"/>
          <p:cNvPicPr preferRelativeResize="0"/>
          <p:nvPr/>
        </p:nvPicPr>
        <p:blipFill rotWithShape="1">
          <a:blip r:embed="rId3">
            <a:alphaModFix/>
          </a:blip>
          <a:srcRect b="0" l="0" r="0" t="0"/>
          <a:stretch/>
        </p:blipFill>
        <p:spPr>
          <a:xfrm>
            <a:off x="0" y="-19050"/>
            <a:ext cx="9144000" cy="6889750"/>
          </a:xfrm>
          <a:prstGeom prst="rect">
            <a:avLst/>
          </a:prstGeom>
          <a:noFill/>
          <a:ln>
            <a:noFill/>
          </a:ln>
        </p:spPr>
      </p:pic>
      <p:sp>
        <p:nvSpPr>
          <p:cNvPr id="168" name="Google Shape;168;p9"/>
          <p:cNvSpPr/>
          <p:nvPr/>
        </p:nvSpPr>
        <p:spPr>
          <a:xfrm>
            <a:off x="125413" y="215900"/>
            <a:ext cx="8893175" cy="2947988"/>
          </a:xfrm>
          <a:prstGeom prst="roundRect">
            <a:avLst>
              <a:gd fmla="val 16667" name="adj"/>
            </a:avLst>
          </a:prstGeom>
          <a:solidFill>
            <a:schemeClr val="lt1">
              <a:alpha val="86666"/>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9" name="Google Shape;169;p9"/>
          <p:cNvPicPr preferRelativeResize="0"/>
          <p:nvPr/>
        </p:nvPicPr>
        <p:blipFill rotWithShape="1">
          <a:blip r:embed="rId4">
            <a:alphaModFix/>
          </a:blip>
          <a:srcRect b="0" l="0" r="0" t="0"/>
          <a:stretch/>
        </p:blipFill>
        <p:spPr>
          <a:xfrm>
            <a:off x="3432175" y="2874963"/>
            <a:ext cx="4808538" cy="4252912"/>
          </a:xfrm>
          <a:prstGeom prst="rect">
            <a:avLst/>
          </a:prstGeom>
          <a:noFill/>
          <a:ln>
            <a:noFill/>
          </a:ln>
        </p:spPr>
      </p:pic>
      <p:pic>
        <p:nvPicPr>
          <p:cNvPr id="170" name="Google Shape;170;p9"/>
          <p:cNvPicPr preferRelativeResize="0"/>
          <p:nvPr/>
        </p:nvPicPr>
        <p:blipFill rotWithShape="1">
          <a:blip r:embed="rId5">
            <a:alphaModFix/>
          </a:blip>
          <a:srcRect b="0" l="0" r="0" t="0"/>
          <a:stretch/>
        </p:blipFill>
        <p:spPr>
          <a:xfrm>
            <a:off x="3505200" y="3338513"/>
            <a:ext cx="4824413" cy="1524000"/>
          </a:xfrm>
          <a:prstGeom prst="rect">
            <a:avLst/>
          </a:prstGeom>
          <a:noFill/>
          <a:ln>
            <a:noFill/>
          </a:ln>
        </p:spPr>
      </p:pic>
      <p:sp>
        <p:nvSpPr>
          <p:cNvPr id="171" name="Google Shape;171;p9"/>
          <p:cNvSpPr txBox="1"/>
          <p:nvPr/>
        </p:nvSpPr>
        <p:spPr>
          <a:xfrm>
            <a:off x="342900" y="390525"/>
            <a:ext cx="8458200" cy="25542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u="none" cap="none" strike="noStrike">
                <a:solidFill>
                  <a:srgbClr val="2F5496"/>
                </a:solidFill>
                <a:latin typeface="Arial"/>
                <a:ea typeface="Arial"/>
                <a:cs typeface="Arial"/>
                <a:sym typeface="Arial"/>
              </a:rPr>
              <a:t>Để từ bỏ được lời nói dối chúng ta hãy nghĩ đến hậu quả khi bị phát hiện ra đã nói dối. Mọi người sẽ mất lòng tin vào mình, sẽ không còn tôn trọng chúng ta nữa. Vậy nên chúng ta cần từ bỏ lời nói dối.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500"/>
                                        <p:tgtEl>
                                          <p:spTgt spid="17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2014-04-10T20:59:50Z</dcterms:created>
  <dc:creator>hi everybody</dc:creator>
</cp:coreProperties>
</file>