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1.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Lst>
  <p:notesMasterIdLst>
    <p:notesMasterId r:id="rId45"/>
  </p:notesMasterIdLst>
  <p:sldIdLst>
    <p:sldId id="398" r:id="rId3"/>
    <p:sldId id="400" r:id="rId4"/>
    <p:sldId id="315" r:id="rId5"/>
    <p:sldId id="403" r:id="rId6"/>
    <p:sldId id="404" r:id="rId7"/>
    <p:sldId id="401"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319" r:id="rId21"/>
    <p:sldId id="418" r:id="rId22"/>
    <p:sldId id="419" r:id="rId23"/>
    <p:sldId id="322" r:id="rId24"/>
    <p:sldId id="363" r:id="rId25"/>
    <p:sldId id="421" r:id="rId26"/>
    <p:sldId id="420" r:id="rId27"/>
    <p:sldId id="422" r:id="rId28"/>
    <p:sldId id="423" r:id="rId29"/>
    <p:sldId id="355" r:id="rId30"/>
    <p:sldId id="425" r:id="rId31"/>
    <p:sldId id="424" r:id="rId32"/>
    <p:sldId id="426" r:id="rId33"/>
    <p:sldId id="427" r:id="rId34"/>
    <p:sldId id="428" r:id="rId35"/>
    <p:sldId id="429" r:id="rId36"/>
    <p:sldId id="257" r:id="rId37"/>
    <p:sldId id="260" r:id="rId38"/>
    <p:sldId id="261" r:id="rId39"/>
    <p:sldId id="262" r:id="rId40"/>
    <p:sldId id="263" r:id="rId41"/>
    <p:sldId id="430" r:id="rId42"/>
    <p:sldId id="431" r:id="rId43"/>
    <p:sldId id="38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64C2DD-A5E4-4A5F-9858-2F33716275E0}">
          <p14:sldIdLst>
            <p14:sldId id="398"/>
            <p14:sldId id="400"/>
            <p14:sldId id="315"/>
            <p14:sldId id="403"/>
            <p14:sldId id="404"/>
            <p14:sldId id="401"/>
            <p14:sldId id="405"/>
            <p14:sldId id="406"/>
            <p14:sldId id="407"/>
            <p14:sldId id="408"/>
            <p14:sldId id="409"/>
            <p14:sldId id="410"/>
            <p14:sldId id="411"/>
            <p14:sldId id="412"/>
            <p14:sldId id="413"/>
            <p14:sldId id="414"/>
            <p14:sldId id="415"/>
            <p14:sldId id="416"/>
            <p14:sldId id="319"/>
            <p14:sldId id="418"/>
            <p14:sldId id="419"/>
            <p14:sldId id="322"/>
            <p14:sldId id="363"/>
            <p14:sldId id="421"/>
            <p14:sldId id="420"/>
            <p14:sldId id="422"/>
            <p14:sldId id="423"/>
            <p14:sldId id="355"/>
            <p14:sldId id="425"/>
            <p14:sldId id="424"/>
            <p14:sldId id="426"/>
            <p14:sldId id="427"/>
            <p14:sldId id="428"/>
            <p14:sldId id="429"/>
          </p14:sldIdLst>
        </p14:section>
        <p14:section name="Untitled Section" id="{8F9F4564-5EAD-4BEA-88BA-89F1D9C06284}">
          <p14:sldIdLst>
            <p14:sldId id="257"/>
            <p14:sldId id="260"/>
            <p14:sldId id="261"/>
            <p14:sldId id="262"/>
            <p14:sldId id="263"/>
            <p14:sldId id="430"/>
            <p14:sldId id="431"/>
            <p14:sldId id="3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94F"/>
    <a:srgbClr val="FDCA04"/>
    <a:srgbClr val="E34C3E"/>
    <a:srgbClr val="A61406"/>
    <a:srgbClr val="303B7B"/>
    <a:srgbClr val="378404"/>
    <a:srgbClr val="B4170F"/>
    <a:srgbClr val="386D8F"/>
    <a:srgbClr val="448E7D"/>
    <a:srgbClr val="FA3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AC898-10C9-42A7-9E5B-C59D7BB89F87}" type="datetimeFigureOut">
              <a:rPr lang="en-US" smtClean="0"/>
              <a:t>18/7/2022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5EDFF-BCF8-4D50-83CD-FF513EFF4F5A}" type="slidenum">
              <a:rPr lang="en-US" smtClean="0"/>
              <a:t>‹#›</a:t>
            </a:fld>
            <a:endParaRPr lang="en-US"/>
          </a:p>
        </p:txBody>
      </p:sp>
    </p:spTree>
    <p:extLst>
      <p:ext uri="{BB962C8B-B14F-4D97-AF65-F5344CB8AC3E}">
        <p14:creationId xmlns:p14="http://schemas.microsoft.com/office/powerpoint/2010/main" val="34772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FDEC7D-F651-4261-BD79-305C6356B85B}" type="datetimeFigureOut">
              <a:rPr lang="en-US" smtClean="0"/>
              <a:t>18/7/2022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1189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18/7/2022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76517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18/7/2022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37008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94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675329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1698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01002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24009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18148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23250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8895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DEC7D-F651-4261-BD79-305C6356B85B}" type="datetimeFigureOut">
              <a:rPr lang="en-US" smtClean="0"/>
              <a:t>18/7/2022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2820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739121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5064273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517148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126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DEC7D-F651-4261-BD79-305C6356B85B}" type="datetimeFigureOut">
              <a:rPr lang="en-US" smtClean="0"/>
              <a:t>18/7/2022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97978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FDEC7D-F651-4261-BD79-305C6356B85B}" type="datetimeFigureOut">
              <a:rPr lang="en-US" smtClean="0"/>
              <a:t>18/7/2022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65010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FDEC7D-F651-4261-BD79-305C6356B85B}" type="datetimeFigureOut">
              <a:rPr lang="en-US" smtClean="0"/>
              <a:t>18/7/2022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54194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FDEC7D-F651-4261-BD79-305C6356B85B}" type="datetimeFigureOut">
              <a:rPr lang="en-US" smtClean="0"/>
              <a:t>18/7/2022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370988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DEC7D-F651-4261-BD79-305C6356B85B}" type="datetimeFigureOut">
              <a:rPr lang="en-US" smtClean="0"/>
              <a:t>18/7/2022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39802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FDEC7D-F651-4261-BD79-305C6356B85B}" type="datetimeFigureOut">
              <a:rPr lang="en-US" smtClean="0"/>
              <a:t>18/7/2022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283414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FDEC7D-F651-4261-BD79-305C6356B85B}" type="datetimeFigureOut">
              <a:rPr lang="en-US" smtClean="0"/>
              <a:t>18/7/2022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5867-5342-4512-90B0-6F596D0F7375}" type="slidenum">
              <a:rPr lang="en-US" smtClean="0"/>
              <a:t>‹#›</a:t>
            </a:fld>
            <a:endParaRPr lang="en-US"/>
          </a:p>
        </p:txBody>
      </p:sp>
    </p:spTree>
    <p:extLst>
      <p:ext uri="{BB962C8B-B14F-4D97-AF65-F5344CB8AC3E}">
        <p14:creationId xmlns:p14="http://schemas.microsoft.com/office/powerpoint/2010/main" val="155861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DEC7D-F651-4261-BD79-305C6356B85B}" type="datetimeFigureOut">
              <a:rPr lang="en-US" smtClean="0"/>
              <a:t>18/7/2022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35867-5342-4512-90B0-6F596D0F7375}" type="slidenum">
              <a:rPr lang="en-US" smtClean="0"/>
              <a:t>‹#›</a:t>
            </a:fld>
            <a:endParaRPr lang="en-US"/>
          </a:p>
        </p:txBody>
      </p:sp>
    </p:spTree>
    <p:extLst>
      <p:ext uri="{BB962C8B-B14F-4D97-AF65-F5344CB8AC3E}">
        <p14:creationId xmlns:p14="http://schemas.microsoft.com/office/powerpoint/2010/main" val="24921039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2903234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gif"/><Relationship Id="rId4" Type="http://schemas.openxmlformats.org/officeDocument/2006/relationships/image" Target="../media/image29.gif"/></Relationships>
</file>

<file path=ppt/slides/_rels/slide3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7.png"/><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7.png"/><Relationship Id="rId9" Type="http://schemas.openxmlformats.org/officeDocument/2006/relationships/image" Target="../media/image25.jpeg"/></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E46"/>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8FEAA8-5DC0-7E26-C283-CA673E73E667}"/>
              </a:ext>
            </a:extLst>
          </p:cNvPr>
          <p:cNvSpPr txBox="1"/>
          <p:nvPr/>
        </p:nvSpPr>
        <p:spPr>
          <a:xfrm>
            <a:off x="2198914" y="1093476"/>
            <a:ext cx="7093676" cy="3631763"/>
          </a:xfrm>
          <a:prstGeom prst="rect">
            <a:avLst/>
          </a:prstGeom>
          <a:noFill/>
        </p:spPr>
        <p:txBody>
          <a:bodyPr wrap="square" rtlCol="0">
            <a:spAutoFit/>
          </a:bodyPr>
          <a:lstStyle/>
          <a:p>
            <a:r>
              <a:rPr lang="en-US" sz="11500" b="1" dirty="0">
                <a:solidFill>
                  <a:schemeClr val="bg1"/>
                </a:solidFill>
                <a:latin typeface="#9Slide03 AmpleSoft Bold" panose="02000000000000000000" pitchFamily="2" charset="0"/>
              </a:rPr>
              <a:t>TỰ NHIÊN </a:t>
            </a:r>
          </a:p>
          <a:p>
            <a:r>
              <a:rPr lang="en-US" sz="11500" b="1" dirty="0" err="1">
                <a:solidFill>
                  <a:schemeClr val="bg1"/>
                </a:solidFill>
                <a:latin typeface="#9Slide03 AmpleSoft Bold" panose="02000000000000000000" pitchFamily="2" charset="0"/>
              </a:rPr>
              <a:t>và</a:t>
            </a:r>
            <a:r>
              <a:rPr lang="en-US" sz="11500" b="1" dirty="0">
                <a:solidFill>
                  <a:schemeClr val="bg1"/>
                </a:solidFill>
                <a:latin typeface="#9Slide03 AmpleSoft Bold" panose="02000000000000000000" pitchFamily="2" charset="0"/>
              </a:rPr>
              <a:t> XÃ HỘI </a:t>
            </a:r>
          </a:p>
        </p:txBody>
      </p:sp>
      <p:sp>
        <p:nvSpPr>
          <p:cNvPr id="7" name="TextBox 6">
            <a:extLst>
              <a:ext uri="{FF2B5EF4-FFF2-40B4-BE49-F238E27FC236}">
                <a16:creationId xmlns:a16="http://schemas.microsoft.com/office/drawing/2014/main" id="{CB08EA54-ACF7-2468-240F-CB33BA171775}"/>
              </a:ext>
            </a:extLst>
          </p:cNvPr>
          <p:cNvSpPr txBox="1"/>
          <p:nvPr/>
        </p:nvSpPr>
        <p:spPr>
          <a:xfrm>
            <a:off x="9464040" y="-1851660"/>
            <a:ext cx="1680210" cy="6217087"/>
          </a:xfrm>
          <a:prstGeom prst="rect">
            <a:avLst/>
          </a:prstGeom>
          <a:noFill/>
        </p:spPr>
        <p:txBody>
          <a:bodyPr wrap="square" rtlCol="0">
            <a:spAutoFit/>
          </a:bodyPr>
          <a:lstStyle/>
          <a:p>
            <a:r>
              <a:rPr lang="en-US" sz="19900" b="1" dirty="0">
                <a:solidFill>
                  <a:schemeClr val="bg1"/>
                </a:solidFill>
                <a:latin typeface="#9Slide03 AmpleSoft Bold" panose="02000000000000000000" pitchFamily="2" charset="0"/>
              </a:rPr>
              <a:t>  3</a:t>
            </a:r>
            <a:endParaRPr lang="en-US" sz="3200" dirty="0"/>
          </a:p>
        </p:txBody>
      </p:sp>
    </p:spTree>
    <p:extLst>
      <p:ext uri="{BB962C8B-B14F-4D97-AF65-F5344CB8AC3E}">
        <p14:creationId xmlns:p14="http://schemas.microsoft.com/office/powerpoint/2010/main" val="404433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E49C4B-B0B1-8BAE-5ABA-7ECC573D2DA9}"/>
              </a:ext>
            </a:extLst>
          </p:cNvPr>
          <p:cNvPicPr>
            <a:picLocks noChangeAspect="1"/>
          </p:cNvPicPr>
          <p:nvPr/>
        </p:nvPicPr>
        <p:blipFill>
          <a:blip r:embed="rId2"/>
          <a:stretch>
            <a:fillRect/>
          </a:stretch>
        </p:blipFill>
        <p:spPr>
          <a:xfrm>
            <a:off x="3336580" y="0"/>
            <a:ext cx="5136860" cy="6148899"/>
          </a:xfrm>
          <a:prstGeom prst="rect">
            <a:avLst/>
          </a:prstGeom>
        </p:spPr>
      </p:pic>
    </p:spTree>
    <p:extLst>
      <p:ext uri="{BB962C8B-B14F-4D97-AF65-F5344CB8AC3E}">
        <p14:creationId xmlns:p14="http://schemas.microsoft.com/office/powerpoint/2010/main" val="196020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9B6A3-2A1B-4B0E-22E9-6F36729F7278}"/>
              </a:ext>
            </a:extLst>
          </p:cNvPr>
          <p:cNvPicPr>
            <a:picLocks noChangeAspect="1"/>
          </p:cNvPicPr>
          <p:nvPr/>
        </p:nvPicPr>
        <p:blipFill>
          <a:blip r:embed="rId3"/>
          <a:stretch>
            <a:fillRect/>
          </a:stretch>
        </p:blipFill>
        <p:spPr>
          <a:xfrm>
            <a:off x="2962229" y="97971"/>
            <a:ext cx="6061303" cy="5902835"/>
          </a:xfrm>
          <a:prstGeom prst="rect">
            <a:avLst/>
          </a:prstGeom>
        </p:spPr>
      </p:pic>
    </p:spTree>
    <p:extLst>
      <p:ext uri="{BB962C8B-B14F-4D97-AF65-F5344CB8AC3E}">
        <p14:creationId xmlns:p14="http://schemas.microsoft.com/office/powerpoint/2010/main" val="146129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24E3D6-2F04-3453-CA91-0D1E4B66D4CF}"/>
              </a:ext>
            </a:extLst>
          </p:cNvPr>
          <p:cNvPicPr>
            <a:picLocks noChangeAspect="1"/>
          </p:cNvPicPr>
          <p:nvPr/>
        </p:nvPicPr>
        <p:blipFill>
          <a:blip r:embed="rId3"/>
          <a:stretch>
            <a:fillRect/>
          </a:stretch>
        </p:blipFill>
        <p:spPr>
          <a:xfrm>
            <a:off x="3204029" y="124282"/>
            <a:ext cx="4680132" cy="5670712"/>
          </a:xfrm>
          <a:prstGeom prst="rect">
            <a:avLst/>
          </a:prstGeom>
        </p:spPr>
      </p:pic>
    </p:spTree>
    <p:extLst>
      <p:ext uri="{BB962C8B-B14F-4D97-AF65-F5344CB8AC3E}">
        <p14:creationId xmlns:p14="http://schemas.microsoft.com/office/powerpoint/2010/main" val="392686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B51C0-905A-2F8B-C6EF-44DF8241DA2E}"/>
              </a:ext>
            </a:extLst>
          </p:cNvPr>
          <p:cNvPicPr>
            <a:picLocks noChangeAspect="1"/>
          </p:cNvPicPr>
          <p:nvPr/>
        </p:nvPicPr>
        <p:blipFill>
          <a:blip r:embed="rId2"/>
          <a:stretch>
            <a:fillRect/>
          </a:stretch>
        </p:blipFill>
        <p:spPr>
          <a:xfrm>
            <a:off x="4039733" y="-71170"/>
            <a:ext cx="3015579" cy="3483513"/>
          </a:xfrm>
          <a:prstGeom prst="rect">
            <a:avLst/>
          </a:prstGeom>
        </p:spPr>
      </p:pic>
      <p:sp>
        <p:nvSpPr>
          <p:cNvPr id="9" name="TextBox 8">
            <a:extLst>
              <a:ext uri="{FF2B5EF4-FFF2-40B4-BE49-F238E27FC236}">
                <a16:creationId xmlns:a16="http://schemas.microsoft.com/office/drawing/2014/main" id="{487ABBCB-1836-060D-933E-002D19B6BF02}"/>
              </a:ext>
            </a:extLst>
          </p:cNvPr>
          <p:cNvSpPr txBox="1"/>
          <p:nvPr/>
        </p:nvSpPr>
        <p:spPr>
          <a:xfrm>
            <a:off x="142422" y="1436916"/>
            <a:ext cx="3919990" cy="2677656"/>
          </a:xfrm>
          <a:prstGeom prst="rect">
            <a:avLst/>
          </a:prstGeom>
          <a:noFill/>
        </p:spPr>
        <p:txBody>
          <a:bodyPr wrap="square" rtlCol="0">
            <a:spAutoFit/>
          </a:bodyPr>
          <a:lstStyle/>
          <a:p>
            <a:r>
              <a:rPr lang="vi-VN" sz="2400" b="1" dirty="0">
                <a:solidFill>
                  <a:srgbClr val="CC4D2B"/>
                </a:solidFill>
                <a:latin typeface="Arial" panose="020B0604020202020204" pitchFamily="34" charset="0"/>
                <a:cs typeface="Arial" panose="020B0604020202020204" pitchFamily="34" charset="0"/>
              </a:rPr>
              <a:t>Các con vật hình 2,3,4,5 đều có các bộ phận chính đầu, mình, bộ phận di chuyển. Chúng khác nhau về hình dạng, kích thước, đặc điểm cấu tạo, lớp che phủ bên ngoài…</a:t>
            </a:r>
            <a:endParaRPr lang="en-US" sz="2400" b="1" dirty="0">
              <a:solidFill>
                <a:srgbClr val="CC4D2B"/>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3E49C4B-B0B1-8BAE-5ABA-7ECC573D2DA9}"/>
              </a:ext>
            </a:extLst>
          </p:cNvPr>
          <p:cNvPicPr>
            <a:picLocks noChangeAspect="1"/>
          </p:cNvPicPr>
          <p:nvPr/>
        </p:nvPicPr>
        <p:blipFill>
          <a:blip r:embed="rId3"/>
          <a:stretch>
            <a:fillRect/>
          </a:stretch>
        </p:blipFill>
        <p:spPr>
          <a:xfrm>
            <a:off x="8425544" y="-29306"/>
            <a:ext cx="2844588" cy="3405014"/>
          </a:xfrm>
          <a:prstGeom prst="rect">
            <a:avLst/>
          </a:prstGeom>
        </p:spPr>
      </p:pic>
      <p:pic>
        <p:nvPicPr>
          <p:cNvPr id="8" name="Picture 7">
            <a:extLst>
              <a:ext uri="{FF2B5EF4-FFF2-40B4-BE49-F238E27FC236}">
                <a16:creationId xmlns:a16="http://schemas.microsoft.com/office/drawing/2014/main" id="{C319B6A3-2A1B-4B0E-22E9-6F36729F7278}"/>
              </a:ext>
            </a:extLst>
          </p:cNvPr>
          <p:cNvPicPr>
            <a:picLocks noChangeAspect="1"/>
          </p:cNvPicPr>
          <p:nvPr/>
        </p:nvPicPr>
        <p:blipFill>
          <a:blip r:embed="rId4"/>
          <a:stretch>
            <a:fillRect/>
          </a:stretch>
        </p:blipFill>
        <p:spPr>
          <a:xfrm>
            <a:off x="4062412" y="3429000"/>
            <a:ext cx="3577033" cy="3483514"/>
          </a:xfrm>
          <a:prstGeom prst="rect">
            <a:avLst/>
          </a:prstGeom>
        </p:spPr>
      </p:pic>
      <p:pic>
        <p:nvPicPr>
          <p:cNvPr id="11" name="Picture 10">
            <a:extLst>
              <a:ext uri="{FF2B5EF4-FFF2-40B4-BE49-F238E27FC236}">
                <a16:creationId xmlns:a16="http://schemas.microsoft.com/office/drawing/2014/main" id="{EA24E3D6-2F04-3453-CA91-0D1E4B66D4CF}"/>
              </a:ext>
            </a:extLst>
          </p:cNvPr>
          <p:cNvPicPr>
            <a:picLocks noChangeAspect="1"/>
          </p:cNvPicPr>
          <p:nvPr/>
        </p:nvPicPr>
        <p:blipFill>
          <a:blip r:embed="rId5"/>
          <a:stretch>
            <a:fillRect/>
          </a:stretch>
        </p:blipFill>
        <p:spPr>
          <a:xfrm>
            <a:off x="8716706" y="3588664"/>
            <a:ext cx="2611455" cy="3164186"/>
          </a:xfrm>
          <a:prstGeom prst="rect">
            <a:avLst/>
          </a:prstGeom>
        </p:spPr>
      </p:pic>
    </p:spTree>
    <p:extLst>
      <p:ext uri="{BB962C8B-B14F-4D97-AF65-F5344CB8AC3E}">
        <p14:creationId xmlns:p14="http://schemas.microsoft.com/office/powerpoint/2010/main" val="116492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87ABBCB-1836-060D-933E-002D19B6BF02}"/>
              </a:ext>
            </a:extLst>
          </p:cNvPr>
          <p:cNvSpPr txBox="1"/>
          <p:nvPr/>
        </p:nvSpPr>
        <p:spPr>
          <a:xfrm>
            <a:off x="119743" y="1899999"/>
            <a:ext cx="5377543" cy="2000548"/>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HĐ3: </a:t>
            </a:r>
          </a:p>
          <a:p>
            <a:r>
              <a:rPr lang="en-US" sz="2400" b="1" dirty="0">
                <a:solidFill>
                  <a:srgbClr val="539243"/>
                </a:solidFill>
                <a:latin typeface="Arial" panose="020B0604020202020204" pitchFamily="34" charset="0"/>
                <a:cs typeface="Arial" panose="020B0604020202020204" pitchFamily="34" charset="0"/>
              </a:rPr>
              <a:t>Quan </a:t>
            </a:r>
            <a:r>
              <a:rPr lang="en-US" sz="2400" b="1" dirty="0" err="1">
                <a:solidFill>
                  <a:srgbClr val="539243"/>
                </a:solidFill>
                <a:latin typeface="Arial" panose="020B0604020202020204" pitchFamily="34" charset="0"/>
                <a:cs typeface="Arial" panose="020B0604020202020204" pitchFamily="34" charset="0"/>
              </a:rPr>
              <a:t>sát</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hình</a:t>
            </a:r>
            <a:r>
              <a:rPr lang="en-US" sz="2400" b="1" dirty="0">
                <a:solidFill>
                  <a:srgbClr val="539243"/>
                </a:solidFill>
                <a:latin typeface="Arial" panose="020B0604020202020204" pitchFamily="34" charset="0"/>
                <a:cs typeface="Arial" panose="020B0604020202020204" pitchFamily="34" charset="0"/>
              </a:rPr>
              <a:t> 6,7,8,9 </a:t>
            </a:r>
            <a:r>
              <a:rPr lang="en-US" sz="2400" b="1" dirty="0" err="1">
                <a:solidFill>
                  <a:srgbClr val="539243"/>
                </a:solidFill>
                <a:latin typeface="Arial" panose="020B0604020202020204" pitchFamily="34" charset="0"/>
                <a:cs typeface="Arial" panose="020B0604020202020204" pitchFamily="34" charset="0"/>
              </a:rPr>
              <a:t>và</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cho</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biết</a:t>
            </a:r>
            <a:r>
              <a:rPr lang="en-US" sz="2400" b="1" dirty="0">
                <a:solidFill>
                  <a:srgbClr val="539243"/>
                </a:solidFill>
                <a:latin typeface="Arial" panose="020B0604020202020204" pitchFamily="34" charset="0"/>
                <a:cs typeface="Arial" panose="020B0604020202020204" pitchFamily="34" charset="0"/>
              </a:rPr>
              <a:t>:</a:t>
            </a:r>
          </a:p>
          <a:p>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Các</a:t>
            </a:r>
            <a:r>
              <a:rPr lang="en-US" sz="2400" b="1" dirty="0">
                <a:solidFill>
                  <a:srgbClr val="539243"/>
                </a:solidFill>
                <a:latin typeface="Arial" panose="020B0604020202020204" pitchFamily="34" charset="0"/>
                <a:cs typeface="Arial" panose="020B0604020202020204" pitchFamily="34" charset="0"/>
              </a:rPr>
              <a:t> con </a:t>
            </a:r>
            <a:r>
              <a:rPr lang="en-US" sz="2400" b="1" dirty="0" err="1">
                <a:solidFill>
                  <a:srgbClr val="539243"/>
                </a:solidFill>
                <a:latin typeface="Arial" panose="020B0604020202020204" pitchFamily="34" charset="0"/>
                <a:cs typeface="Arial" panose="020B0604020202020204" pitchFamily="34" charset="0"/>
              </a:rPr>
              <a:t>vật</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đang</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làm</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gì</a:t>
            </a:r>
            <a:r>
              <a:rPr lang="en-US" sz="2400" b="1" dirty="0">
                <a:solidFill>
                  <a:srgbClr val="539243"/>
                </a:solidFill>
                <a:latin typeface="Arial" panose="020B0604020202020204" pitchFamily="34" charset="0"/>
                <a:cs typeface="Arial" panose="020B0604020202020204" pitchFamily="34" charset="0"/>
              </a:rPr>
              <a:t>? Ở </a:t>
            </a:r>
            <a:r>
              <a:rPr lang="en-US" sz="2400" b="1" dirty="0" err="1">
                <a:solidFill>
                  <a:srgbClr val="539243"/>
                </a:solidFill>
                <a:latin typeface="Arial" panose="020B0604020202020204" pitchFamily="34" charset="0"/>
                <a:cs typeface="Arial" panose="020B0604020202020204" pitchFamily="34" charset="0"/>
              </a:rPr>
              <a:t>đâu</a:t>
            </a:r>
            <a:r>
              <a:rPr lang="en-US" sz="2400" b="1" dirty="0">
                <a:solidFill>
                  <a:srgbClr val="539243"/>
                </a:solidFill>
                <a:latin typeface="Arial" panose="020B0604020202020204" pitchFamily="34" charset="0"/>
                <a:cs typeface="Arial" panose="020B0604020202020204" pitchFamily="34" charset="0"/>
              </a:rPr>
              <a:t>?</a:t>
            </a:r>
          </a:p>
          <a:p>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Bộ</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phận</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nào</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có</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thể</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giúp</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chúng</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thực</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hiện</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được</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hoạt</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động</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đó</a:t>
            </a:r>
            <a:r>
              <a:rPr lang="en-US" sz="2400" b="1" dirty="0">
                <a:solidFill>
                  <a:srgbClr val="539243"/>
                </a:solidFill>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D7CFC41F-9F1A-81D5-920B-006504503E3C}"/>
              </a:ext>
            </a:extLst>
          </p:cNvPr>
          <p:cNvPicPr>
            <a:picLocks noChangeAspect="1"/>
          </p:cNvPicPr>
          <p:nvPr/>
        </p:nvPicPr>
        <p:blipFill>
          <a:blip r:embed="rId2"/>
          <a:stretch>
            <a:fillRect/>
          </a:stretch>
        </p:blipFill>
        <p:spPr>
          <a:xfrm>
            <a:off x="5497286" y="-11014"/>
            <a:ext cx="6096382" cy="6869014"/>
          </a:xfrm>
          <a:prstGeom prst="rect">
            <a:avLst/>
          </a:prstGeom>
        </p:spPr>
      </p:pic>
    </p:spTree>
    <p:extLst>
      <p:ext uri="{BB962C8B-B14F-4D97-AF65-F5344CB8AC3E}">
        <p14:creationId xmlns:p14="http://schemas.microsoft.com/office/powerpoint/2010/main" val="23616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CFC41F-9F1A-81D5-920B-006504503E3C}"/>
              </a:ext>
            </a:extLst>
          </p:cNvPr>
          <p:cNvPicPr>
            <a:picLocks noChangeAspect="1"/>
          </p:cNvPicPr>
          <p:nvPr/>
        </p:nvPicPr>
        <p:blipFill rotWithShape="1">
          <a:blip r:embed="rId3"/>
          <a:srcRect r="47860" b="49920"/>
          <a:stretch/>
        </p:blipFill>
        <p:spPr>
          <a:xfrm>
            <a:off x="2079171" y="-64029"/>
            <a:ext cx="5520509" cy="5974474"/>
          </a:xfrm>
          <a:prstGeom prst="rect">
            <a:avLst/>
          </a:prstGeom>
        </p:spPr>
      </p:pic>
    </p:spTree>
    <p:extLst>
      <p:ext uri="{BB962C8B-B14F-4D97-AF65-F5344CB8AC3E}">
        <p14:creationId xmlns:p14="http://schemas.microsoft.com/office/powerpoint/2010/main" val="36610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DC9210-96C4-57C9-4CCE-85182304D29D}"/>
              </a:ext>
            </a:extLst>
          </p:cNvPr>
          <p:cNvPicPr>
            <a:picLocks noChangeAspect="1"/>
          </p:cNvPicPr>
          <p:nvPr/>
        </p:nvPicPr>
        <p:blipFill rotWithShape="1">
          <a:blip r:embed="rId3"/>
          <a:srcRect l="52139" b="50078"/>
          <a:stretch/>
        </p:blipFill>
        <p:spPr>
          <a:xfrm>
            <a:off x="3254733" y="1"/>
            <a:ext cx="4995187" cy="5870658"/>
          </a:xfrm>
          <a:prstGeom prst="rect">
            <a:avLst/>
          </a:prstGeom>
        </p:spPr>
      </p:pic>
    </p:spTree>
    <p:extLst>
      <p:ext uri="{BB962C8B-B14F-4D97-AF65-F5344CB8AC3E}">
        <p14:creationId xmlns:p14="http://schemas.microsoft.com/office/powerpoint/2010/main" val="2510582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B17E00-203C-F9BB-BA45-C4B3F229325F}"/>
              </a:ext>
            </a:extLst>
          </p:cNvPr>
          <p:cNvPicPr>
            <a:picLocks noChangeAspect="1"/>
          </p:cNvPicPr>
          <p:nvPr/>
        </p:nvPicPr>
        <p:blipFill rotWithShape="1">
          <a:blip r:embed="rId3"/>
          <a:srcRect t="50078" r="47860"/>
          <a:stretch/>
        </p:blipFill>
        <p:spPr>
          <a:xfrm>
            <a:off x="3088640" y="-117565"/>
            <a:ext cx="5543731" cy="5980619"/>
          </a:xfrm>
          <a:prstGeom prst="rect">
            <a:avLst/>
          </a:prstGeom>
        </p:spPr>
      </p:pic>
    </p:spTree>
    <p:extLst>
      <p:ext uri="{BB962C8B-B14F-4D97-AF65-F5344CB8AC3E}">
        <p14:creationId xmlns:p14="http://schemas.microsoft.com/office/powerpoint/2010/main" val="42278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A70238-73D9-1686-B5FF-766AF2AA40BD}"/>
              </a:ext>
            </a:extLst>
          </p:cNvPr>
          <p:cNvPicPr>
            <a:picLocks noChangeAspect="1"/>
          </p:cNvPicPr>
          <p:nvPr/>
        </p:nvPicPr>
        <p:blipFill rotWithShape="1">
          <a:blip r:embed="rId3"/>
          <a:srcRect l="52139" t="51663"/>
          <a:stretch/>
        </p:blipFill>
        <p:spPr>
          <a:xfrm>
            <a:off x="3677920" y="101600"/>
            <a:ext cx="5842000" cy="5527096"/>
          </a:xfrm>
          <a:prstGeom prst="rect">
            <a:avLst/>
          </a:prstGeom>
        </p:spPr>
      </p:pic>
    </p:spTree>
    <p:extLst>
      <p:ext uri="{BB962C8B-B14F-4D97-AF65-F5344CB8AC3E}">
        <p14:creationId xmlns:p14="http://schemas.microsoft.com/office/powerpoint/2010/main" val="185177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CFE759-40B6-5461-7DA1-DCC7AB81AC12}"/>
              </a:ext>
            </a:extLst>
          </p:cNvPr>
          <p:cNvSpPr txBox="1"/>
          <p:nvPr/>
        </p:nvSpPr>
        <p:spPr>
          <a:xfrm>
            <a:off x="1045028" y="1937658"/>
            <a:ext cx="9742715" cy="2732479"/>
          </a:xfrm>
          <a:prstGeom prst="rect">
            <a:avLst/>
          </a:prstGeom>
          <a:noFill/>
        </p:spPr>
        <p:txBody>
          <a:bodyPr wrap="square" rtlCol="0">
            <a:spAutoFit/>
          </a:bodyPr>
          <a:lstStyle/>
          <a:p>
            <a:pPr algn="just">
              <a:lnSpc>
                <a:spcPct val="125000"/>
              </a:lnSpc>
            </a:pP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Các</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loài</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ở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môi</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trường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khác</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nhau</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có</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loài</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dưới</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nước</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có</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loài</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trên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cạn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Chúng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di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chuyển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bằng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các</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bộ</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phận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di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chuyển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các</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loài</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khác</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nhau</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có</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bộ</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phận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di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chuyển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khác</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nhau</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cá</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di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chuyển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nhờ</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vây</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chim</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bay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được</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nhờ</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đôi</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cánh</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a:t>
            </a:r>
            <a:endParaRPr lang="en-US" sz="28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83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10D275-7ED4-FD04-14AE-5BBAA53DFD6B}"/>
              </a:ext>
            </a:extLst>
          </p:cNvPr>
          <p:cNvGrpSpPr/>
          <p:nvPr/>
        </p:nvGrpSpPr>
        <p:grpSpPr>
          <a:xfrm>
            <a:off x="253415" y="1233781"/>
            <a:ext cx="1539394" cy="1432668"/>
            <a:chOff x="256749" y="1223446"/>
            <a:chExt cx="1539394" cy="1432668"/>
          </a:xfrm>
        </p:grpSpPr>
        <p:sp>
          <p:nvSpPr>
            <p:cNvPr id="3" name="Oval 2">
              <a:extLst>
                <a:ext uri="{FF2B5EF4-FFF2-40B4-BE49-F238E27FC236}">
                  <a16:creationId xmlns:a16="http://schemas.microsoft.com/office/drawing/2014/main" id="{EE290342-9ECB-8D36-C333-57744567863B}"/>
                </a:ext>
              </a:extLst>
            </p:cNvPr>
            <p:cNvSpPr/>
            <p:nvPr/>
          </p:nvSpPr>
          <p:spPr>
            <a:xfrm>
              <a:off x="256749" y="1223446"/>
              <a:ext cx="1539394" cy="1432668"/>
            </a:xfrm>
            <a:prstGeom prst="ellipse">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0063B022-C414-DA82-A2FC-2F4E79315738}"/>
                </a:ext>
              </a:extLst>
            </p:cNvPr>
            <p:cNvSpPr/>
            <p:nvPr/>
          </p:nvSpPr>
          <p:spPr>
            <a:xfrm>
              <a:off x="382827" y="1318750"/>
              <a:ext cx="1287238" cy="1242060"/>
            </a:xfrm>
            <a:prstGeom prst="ellipse">
              <a:avLst/>
            </a:prstGeom>
            <a:solidFill>
              <a:srgbClr val="01884A"/>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chemeClr val="bg1"/>
                  </a:solidFill>
                  <a:latin typeface="#9Slide03 AmpleSoft Bold" panose="02000000000000000000" pitchFamily="2" charset="0"/>
                  <a:cs typeface="Arial" panose="020B0604020202020204" pitchFamily="34" charset="0"/>
                </a:rPr>
                <a:t>Bài</a:t>
              </a:r>
              <a:r>
                <a:rPr lang="en-US" sz="3200" b="1" dirty="0">
                  <a:solidFill>
                    <a:schemeClr val="bg1"/>
                  </a:solidFill>
                  <a:latin typeface="#9Slide03 AmpleSoft Bold" panose="02000000000000000000" pitchFamily="2" charset="0"/>
                  <a:cs typeface="Arial" panose="020B0604020202020204" pitchFamily="34" charset="0"/>
                </a:rPr>
                <a:t> </a:t>
              </a:r>
              <a:r>
                <a:rPr lang="en-US" sz="4800" b="1" dirty="0">
                  <a:solidFill>
                    <a:schemeClr val="bg1"/>
                  </a:solidFill>
                  <a:latin typeface="#9Slide03 AmpleSoft Bold" panose="02000000000000000000" pitchFamily="2" charset="0"/>
                  <a:cs typeface="Arial" panose="020B0604020202020204" pitchFamily="34" charset="0"/>
                </a:rPr>
                <a:t>15</a:t>
              </a:r>
              <a:endParaRPr lang="en-US" sz="3200" b="1" dirty="0">
                <a:solidFill>
                  <a:schemeClr val="bg1"/>
                </a:solidFill>
                <a:latin typeface="#9Slide03 AmpleSoft Bold" panose="02000000000000000000" pitchFamily="2" charset="0"/>
                <a:cs typeface="Arial" panose="020B0604020202020204" pitchFamily="34" charset="0"/>
              </a:endParaRPr>
            </a:p>
          </p:txBody>
        </p:sp>
      </p:grpSp>
      <p:sp>
        <p:nvSpPr>
          <p:cNvPr id="5" name="TextBox 4">
            <a:extLst>
              <a:ext uri="{FF2B5EF4-FFF2-40B4-BE49-F238E27FC236}">
                <a16:creationId xmlns:a16="http://schemas.microsoft.com/office/drawing/2014/main" id="{CF57EBF6-01B3-8033-0EF8-F17267847763}"/>
              </a:ext>
            </a:extLst>
          </p:cNvPr>
          <p:cNvSpPr txBox="1"/>
          <p:nvPr/>
        </p:nvSpPr>
        <p:spPr>
          <a:xfrm>
            <a:off x="2939380" y="937661"/>
            <a:ext cx="8055428" cy="1754326"/>
          </a:xfrm>
          <a:prstGeom prst="rect">
            <a:avLst/>
          </a:prstGeom>
          <a:noFill/>
        </p:spPr>
        <p:txBody>
          <a:bodyPr wrap="square" rtlCol="0">
            <a:spAutoFit/>
          </a:bodyPr>
          <a:lstStyle/>
          <a:p>
            <a:pPr algn="ctr"/>
            <a:r>
              <a:rPr lang="en-US" sz="3600" b="1" dirty="0">
                <a:solidFill>
                  <a:srgbClr val="0C8250"/>
                </a:solidFill>
                <a:effectLst>
                  <a:outerShdw blurRad="38100" dist="38100" dir="2700000" algn="tl">
                    <a:srgbClr val="000000">
                      <a:alpha val="43137"/>
                    </a:srgbClr>
                  </a:outerShdw>
                </a:effectLst>
                <a:latin typeface="#9Slide03 IcielSamsung Sharp Bo" pitchFamily="2" charset="0"/>
                <a:ea typeface="#9Slide03 IcielSamsung Sharp Bo" pitchFamily="2" charset="0"/>
                <a:cs typeface="#9Slide03 IcielSamsung Sharp Bo" pitchFamily="2" charset="0"/>
              </a:rPr>
              <a:t>MỘT SỐ BỘ PHẬN CỦA ĐỘNG VẬT</a:t>
            </a:r>
          </a:p>
          <a:p>
            <a:pPr algn="ctr"/>
            <a:r>
              <a:rPr lang="en-US" sz="3600" b="1" dirty="0">
                <a:solidFill>
                  <a:srgbClr val="0C8250"/>
                </a:solidFill>
                <a:effectLst>
                  <a:outerShdw blurRad="38100" dist="38100" dir="2700000" algn="tl">
                    <a:srgbClr val="000000">
                      <a:alpha val="43137"/>
                    </a:srgbClr>
                  </a:outerShdw>
                </a:effectLst>
                <a:latin typeface="#9Slide03 IcielSamsung Sharp Bo" pitchFamily="2" charset="0"/>
                <a:ea typeface="#9Slide03 IcielSamsung Sharp Bo" pitchFamily="2" charset="0"/>
                <a:cs typeface="#9Slide03 IcielSamsung Sharp Bo" pitchFamily="2" charset="0"/>
              </a:rPr>
              <a:t>VÀ CHỨC NĂNG CỦA CHÚNG</a:t>
            </a:r>
          </a:p>
          <a:p>
            <a:pPr algn="ctr"/>
            <a:endParaRPr lang="en-US" sz="3600" b="1" dirty="0">
              <a:solidFill>
                <a:srgbClr val="0C8250"/>
              </a:solidFill>
              <a:effectLst>
                <a:outerShdw blurRad="38100" dist="38100" dir="2700000" algn="tl">
                  <a:srgbClr val="000000">
                    <a:alpha val="43137"/>
                  </a:srgbClr>
                </a:outerShdw>
              </a:effectLst>
              <a:latin typeface="#9Slide03 IcielSamsung Sharp Bo" pitchFamily="2" charset="0"/>
              <a:ea typeface="#9Slide03 IcielSamsung Sharp Bo" pitchFamily="2" charset="0"/>
              <a:cs typeface="#9Slide03 IcielSamsung Sharp Bo" pitchFamily="2" charset="0"/>
            </a:endParaRPr>
          </a:p>
        </p:txBody>
      </p:sp>
      <p:grpSp>
        <p:nvGrpSpPr>
          <p:cNvPr id="8" name="Group 7">
            <a:extLst>
              <a:ext uri="{FF2B5EF4-FFF2-40B4-BE49-F238E27FC236}">
                <a16:creationId xmlns:a16="http://schemas.microsoft.com/office/drawing/2014/main" id="{3E2EA332-E534-9CA7-7BD6-16983E046200}"/>
              </a:ext>
            </a:extLst>
          </p:cNvPr>
          <p:cNvGrpSpPr/>
          <p:nvPr/>
        </p:nvGrpSpPr>
        <p:grpSpPr>
          <a:xfrm>
            <a:off x="-1" y="3350022"/>
            <a:ext cx="12192001" cy="220491"/>
            <a:chOff x="-1" y="2936366"/>
            <a:chExt cx="12192001" cy="492634"/>
          </a:xfrm>
        </p:grpSpPr>
        <p:sp>
          <p:nvSpPr>
            <p:cNvPr id="6" name="Rectangle 5">
              <a:extLst>
                <a:ext uri="{FF2B5EF4-FFF2-40B4-BE49-F238E27FC236}">
                  <a16:creationId xmlns:a16="http://schemas.microsoft.com/office/drawing/2014/main" id="{E5BFC7CF-1C1F-8CBD-7BDD-0EE19528A648}"/>
                </a:ext>
              </a:extLst>
            </p:cNvPr>
            <p:cNvSpPr/>
            <p:nvPr/>
          </p:nvSpPr>
          <p:spPr>
            <a:xfrm>
              <a:off x="-1" y="2936366"/>
              <a:ext cx="12192001" cy="492634"/>
            </a:xfrm>
            <a:prstGeom prst="rect">
              <a:avLst/>
            </a:prstGeom>
            <a:solidFill>
              <a:srgbClr val="80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29EF10-AD5B-EA89-4E39-355653CED6DD}"/>
                </a:ext>
              </a:extLst>
            </p:cNvPr>
            <p:cNvSpPr/>
            <p:nvPr/>
          </p:nvSpPr>
          <p:spPr>
            <a:xfrm>
              <a:off x="-1" y="3042120"/>
              <a:ext cx="12192001" cy="281126"/>
            </a:xfrm>
            <a:prstGeom prst="rect">
              <a:avLst/>
            </a:prstGeom>
            <a:solidFill>
              <a:srgbClr val="4F9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5528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D94C59-3046-565E-61DC-9D6141401F58}"/>
              </a:ext>
            </a:extLst>
          </p:cNvPr>
          <p:cNvSpPr txBox="1"/>
          <p:nvPr/>
        </p:nvSpPr>
        <p:spPr>
          <a:xfrm>
            <a:off x="4149090" y="2537460"/>
            <a:ext cx="4789170" cy="1107996"/>
          </a:xfrm>
          <a:prstGeom prst="rect">
            <a:avLst/>
          </a:prstGeom>
          <a:noFill/>
        </p:spPr>
        <p:txBody>
          <a:bodyPr wrap="square" rtlCol="0">
            <a:spAutoFit/>
          </a:bodyPr>
          <a:lstStyle/>
          <a:p>
            <a:r>
              <a:rPr lang="en-US" sz="6600" dirty="0">
                <a:solidFill>
                  <a:srgbClr val="EF0104"/>
                </a:solidFill>
                <a:effectLst>
                  <a:outerShdw blurRad="38100" dist="38100" dir="2700000" algn="tl">
                    <a:srgbClr val="000000">
                      <a:alpha val="43137"/>
                    </a:srgbClr>
                  </a:outerShdw>
                </a:effectLst>
                <a:latin typeface="#9Slide03 AllRoundGothic" panose="020B0703020202020104" pitchFamily="34" charset="0"/>
              </a:rPr>
              <a:t>CỦNG CỐ</a:t>
            </a:r>
          </a:p>
        </p:txBody>
      </p:sp>
    </p:spTree>
    <p:extLst>
      <p:ext uri="{BB962C8B-B14F-4D97-AF65-F5344CB8AC3E}">
        <p14:creationId xmlns:p14="http://schemas.microsoft.com/office/powerpoint/2010/main" val="422066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CFE759-40B6-5461-7DA1-DCC7AB81AC12}"/>
              </a:ext>
            </a:extLst>
          </p:cNvPr>
          <p:cNvSpPr txBox="1"/>
          <p:nvPr/>
        </p:nvSpPr>
        <p:spPr>
          <a:xfrm>
            <a:off x="1045028" y="1937658"/>
            <a:ext cx="9742715" cy="1878528"/>
          </a:xfrm>
          <a:prstGeom prst="rect">
            <a:avLst/>
          </a:prstGeom>
          <a:noFill/>
        </p:spPr>
        <p:txBody>
          <a:bodyPr wrap="square" rtlCol="0">
            <a:spAutoFit/>
          </a:bodyPr>
          <a:lstStyle/>
          <a:p>
            <a:pPr algn="just">
              <a:lnSpc>
                <a:spcPct val="125000"/>
              </a:lnSpc>
            </a:pPr>
            <a:r>
              <a:rPr lang="vi-VN" sz="32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Ở nơi em ở có những con vật nào? Chúng có những bộ phận chính nào</a:t>
            </a:r>
            <a:r>
              <a:rPr lang="en-US" sz="32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a:t>
            </a:r>
            <a:r>
              <a:rPr lang="vi-VN" sz="32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a:solidFill>
                  <a:srgbClr val="0000CC"/>
                </a:solidFill>
                <a:latin typeface="Arial" panose="020B0604020202020204" pitchFamily="34" charset="0"/>
                <a:ea typeface="Calibri" panose="020F0502020204030204" pitchFamily="34" charset="0"/>
                <a:cs typeface="Arial" panose="020B0604020202020204" pitchFamily="34" charset="0"/>
              </a:rPr>
              <a:t>C</a:t>
            </a:r>
            <a:r>
              <a:rPr lang="vi-VN" sz="32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húng di chuyển bằng gì? </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59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712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7716985" y="6220692"/>
            <a:ext cx="2133598" cy="637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75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E0D119-7630-17A7-58E8-EDFA2C0BB528}"/>
              </a:ext>
            </a:extLst>
          </p:cNvPr>
          <p:cNvSpPr txBox="1"/>
          <p:nvPr/>
        </p:nvSpPr>
        <p:spPr>
          <a:xfrm>
            <a:off x="3439886" y="2487279"/>
            <a:ext cx="8098972" cy="1200329"/>
          </a:xfrm>
          <a:prstGeom prst="rect">
            <a:avLst/>
          </a:prstGeom>
          <a:noFill/>
        </p:spPr>
        <p:txBody>
          <a:bodyPr wrap="square" rtlCol="0">
            <a:spAutoFit/>
          </a:bodyPr>
          <a:lstStyle/>
          <a:p>
            <a:r>
              <a:rPr lang="en-US" sz="7200" dirty="0">
                <a:solidFill>
                  <a:srgbClr val="A61406"/>
                </a:solidFill>
                <a:effectLst>
                  <a:outerShdw blurRad="38100" dist="38100" dir="2700000" algn="tl">
                    <a:srgbClr val="000000">
                      <a:alpha val="43137"/>
                    </a:srgbClr>
                  </a:outerShdw>
                </a:effectLst>
                <a:latin typeface="#9Slide03 AllRoundGothic" panose="020B0703020202020104" pitchFamily="34" charset="0"/>
              </a:rPr>
              <a:t>THỰC HÀNH</a:t>
            </a:r>
          </a:p>
        </p:txBody>
      </p:sp>
      <p:pic>
        <p:nvPicPr>
          <p:cNvPr id="3" name="Picture 2" descr="CamScanner 12-31-2020 09.43_3.jpg">
            <a:extLst>
              <a:ext uri="{FF2B5EF4-FFF2-40B4-BE49-F238E27FC236}">
                <a16:creationId xmlns:a16="http://schemas.microsoft.com/office/drawing/2014/main" id="{93145E25-0338-1470-4812-46A02F6726CB}"/>
              </a:ext>
            </a:extLst>
          </p:cNvPr>
          <p:cNvPicPr>
            <a:picLocks noChangeAspect="1"/>
          </p:cNvPicPr>
          <p:nvPr/>
        </p:nvPicPr>
        <p:blipFill rotWithShape="1">
          <a:blip r:embed="rId3" cstate="print"/>
          <a:srcRect l="183" t="2521" r="6184" b="13445"/>
          <a:stretch/>
        </p:blipFill>
        <p:spPr>
          <a:xfrm>
            <a:off x="1184741" y="1901605"/>
            <a:ext cx="1975019" cy="1990888"/>
          </a:xfrm>
          <a:prstGeom prst="rect">
            <a:avLst/>
          </a:prstGeom>
        </p:spPr>
      </p:pic>
    </p:spTree>
    <p:extLst>
      <p:ext uri="{BB962C8B-B14F-4D97-AF65-F5344CB8AC3E}">
        <p14:creationId xmlns:p14="http://schemas.microsoft.com/office/powerpoint/2010/main" val="2572646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952C77-86FD-EDC3-024F-7F3CA5A53446}"/>
              </a:ext>
            </a:extLst>
          </p:cNvPr>
          <p:cNvSpPr txBox="1"/>
          <p:nvPr/>
        </p:nvSpPr>
        <p:spPr>
          <a:xfrm>
            <a:off x="845820" y="433181"/>
            <a:ext cx="9475470" cy="646331"/>
          </a:xfrm>
          <a:prstGeom prst="rect">
            <a:avLst/>
          </a:prstGeom>
          <a:noFill/>
        </p:spPr>
        <p:txBody>
          <a:bodyPr wrap="square" rtlCol="0">
            <a:spAutoFit/>
          </a:bodyPr>
          <a:lstStyle/>
          <a:p>
            <a:r>
              <a:rPr lang="en-US" sz="3600" b="1" dirty="0"/>
              <a:t>HOẠT ĐỘNG 1</a:t>
            </a:r>
          </a:p>
        </p:txBody>
      </p:sp>
      <p:sp>
        <p:nvSpPr>
          <p:cNvPr id="3" name="TextBox 2">
            <a:extLst>
              <a:ext uri="{FF2B5EF4-FFF2-40B4-BE49-F238E27FC236}">
                <a16:creationId xmlns:a16="http://schemas.microsoft.com/office/drawing/2014/main" id="{74C2ABA7-4FBC-C703-5D7C-664BB592C952}"/>
              </a:ext>
            </a:extLst>
          </p:cNvPr>
          <p:cNvSpPr txBox="1"/>
          <p:nvPr/>
        </p:nvSpPr>
        <p:spPr>
          <a:xfrm>
            <a:off x="1051560" y="2168979"/>
            <a:ext cx="9269730" cy="3120390"/>
          </a:xfrm>
          <a:prstGeom prst="rect">
            <a:avLst/>
          </a:prstGeom>
          <a:noFill/>
        </p:spPr>
        <p:txBody>
          <a:bodyPr wrap="square" rtlCol="0">
            <a:spAutoFit/>
          </a:bodyPr>
          <a:lstStyle/>
          <a:p>
            <a:endParaRPr lang="en-US"/>
          </a:p>
        </p:txBody>
      </p:sp>
      <p:pic>
        <p:nvPicPr>
          <p:cNvPr id="5" name="Picture 4">
            <a:extLst>
              <a:ext uri="{FF2B5EF4-FFF2-40B4-BE49-F238E27FC236}">
                <a16:creationId xmlns:a16="http://schemas.microsoft.com/office/drawing/2014/main" id="{06AD876D-4AAD-F3D6-5EA1-D9F4376868D3}"/>
              </a:ext>
            </a:extLst>
          </p:cNvPr>
          <p:cNvPicPr>
            <a:picLocks noChangeAspect="1"/>
          </p:cNvPicPr>
          <p:nvPr/>
        </p:nvPicPr>
        <p:blipFill rotWithShape="1">
          <a:blip r:embed="rId2"/>
          <a:srcRect l="2921" r="2710"/>
          <a:stretch/>
        </p:blipFill>
        <p:spPr>
          <a:xfrm>
            <a:off x="735330" y="1079512"/>
            <a:ext cx="9475470" cy="1895538"/>
          </a:xfrm>
          <a:prstGeom prst="rect">
            <a:avLst/>
          </a:prstGeom>
        </p:spPr>
      </p:pic>
      <p:pic>
        <p:nvPicPr>
          <p:cNvPr id="6" name="Picture 5">
            <a:extLst>
              <a:ext uri="{FF2B5EF4-FFF2-40B4-BE49-F238E27FC236}">
                <a16:creationId xmlns:a16="http://schemas.microsoft.com/office/drawing/2014/main" id="{C935A5F8-5CA8-1BCB-6683-67AF164FBF45}"/>
              </a:ext>
            </a:extLst>
          </p:cNvPr>
          <p:cNvPicPr>
            <a:picLocks noChangeAspect="1"/>
          </p:cNvPicPr>
          <p:nvPr/>
        </p:nvPicPr>
        <p:blipFill>
          <a:blip r:embed="rId3"/>
          <a:stretch>
            <a:fillRect/>
          </a:stretch>
        </p:blipFill>
        <p:spPr>
          <a:xfrm>
            <a:off x="0" y="0"/>
            <a:ext cx="12328042" cy="6925108"/>
          </a:xfrm>
          <a:prstGeom prst="rect">
            <a:avLst/>
          </a:prstGeom>
        </p:spPr>
      </p:pic>
    </p:spTree>
    <p:extLst>
      <p:ext uri="{BB962C8B-B14F-4D97-AF65-F5344CB8AC3E}">
        <p14:creationId xmlns:p14="http://schemas.microsoft.com/office/powerpoint/2010/main" val="409202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952C77-86FD-EDC3-024F-7F3CA5A53446}"/>
              </a:ext>
            </a:extLst>
          </p:cNvPr>
          <p:cNvSpPr txBox="1"/>
          <p:nvPr/>
        </p:nvSpPr>
        <p:spPr>
          <a:xfrm>
            <a:off x="337458" y="185498"/>
            <a:ext cx="11389723" cy="954107"/>
          </a:xfrm>
          <a:prstGeom prst="rect">
            <a:avLst/>
          </a:prstGeom>
          <a:noFill/>
        </p:spPr>
        <p:txBody>
          <a:bodyPr wrap="square" rtlCol="0">
            <a:spAutoFit/>
          </a:bodyPr>
          <a:lstStyle/>
          <a:p>
            <a:r>
              <a:rPr lang="en-US" sz="2800" b="1" dirty="0">
                <a:solidFill>
                  <a:srgbClr val="E34C3E"/>
                </a:solidFill>
              </a:rPr>
              <a:t>HOẠT ĐỘNG 2: </a:t>
            </a:r>
            <a:r>
              <a:rPr lang="en-US" sz="2800" b="1" dirty="0" err="1"/>
              <a:t>Kể</a:t>
            </a:r>
            <a:r>
              <a:rPr lang="en-US" sz="2800" b="1" dirty="0"/>
              <a:t> </a:t>
            </a:r>
            <a:r>
              <a:rPr lang="en-US" sz="2800" b="1" dirty="0" err="1"/>
              <a:t>tên</a:t>
            </a:r>
            <a:r>
              <a:rPr lang="en-US" sz="2800" b="1" dirty="0"/>
              <a:t> </a:t>
            </a:r>
            <a:r>
              <a:rPr lang="en-US" sz="2800" b="1" dirty="0" err="1"/>
              <a:t>những</a:t>
            </a:r>
            <a:r>
              <a:rPr lang="en-US" sz="2800" b="1" dirty="0"/>
              <a:t> </a:t>
            </a:r>
            <a:r>
              <a:rPr lang="en-US" sz="2800" b="1" dirty="0" err="1"/>
              <a:t>động</a:t>
            </a:r>
            <a:r>
              <a:rPr lang="en-US" sz="2800" b="1" dirty="0"/>
              <a:t> </a:t>
            </a:r>
            <a:r>
              <a:rPr lang="en-US" sz="2800" b="1" dirty="0" err="1"/>
              <a:t>vật</a:t>
            </a:r>
            <a:r>
              <a:rPr lang="en-US" sz="2800" b="1" dirty="0"/>
              <a:t> </a:t>
            </a:r>
            <a:r>
              <a:rPr lang="en-US" sz="2800" b="1" dirty="0" err="1"/>
              <a:t>khác</a:t>
            </a:r>
            <a:r>
              <a:rPr lang="en-US" sz="2800" b="1" dirty="0"/>
              <a:t> </a:t>
            </a:r>
            <a:r>
              <a:rPr lang="en-US" sz="2800" b="1" dirty="0" err="1"/>
              <a:t>và</a:t>
            </a:r>
            <a:r>
              <a:rPr lang="en-US" sz="2800" b="1" dirty="0"/>
              <a:t> </a:t>
            </a:r>
            <a:r>
              <a:rPr lang="en-US" sz="2800" b="1" dirty="0" err="1"/>
              <a:t>phân</a:t>
            </a:r>
            <a:r>
              <a:rPr lang="en-US" sz="2800" b="1" dirty="0"/>
              <a:t> </a:t>
            </a:r>
            <a:r>
              <a:rPr lang="en-US" sz="2800" b="1" dirty="0" err="1"/>
              <a:t>loại</a:t>
            </a:r>
            <a:r>
              <a:rPr lang="en-US" sz="2800" b="1" dirty="0"/>
              <a:t> </a:t>
            </a:r>
            <a:r>
              <a:rPr lang="en-US" sz="2800" b="1" dirty="0" err="1"/>
              <a:t>chúng</a:t>
            </a:r>
            <a:r>
              <a:rPr lang="en-US" sz="2800" b="1" dirty="0"/>
              <a:t> </a:t>
            </a:r>
            <a:r>
              <a:rPr lang="en-US" sz="2800" b="1" dirty="0" err="1"/>
              <a:t>dựa</a:t>
            </a:r>
            <a:r>
              <a:rPr lang="en-US" sz="2800" b="1" dirty="0"/>
              <a:t> </a:t>
            </a:r>
            <a:r>
              <a:rPr lang="en-US" sz="2800" b="1" dirty="0" err="1"/>
              <a:t>vào</a:t>
            </a:r>
            <a:r>
              <a:rPr lang="en-US" sz="2800" b="1" dirty="0"/>
              <a:t> </a:t>
            </a:r>
            <a:r>
              <a:rPr lang="en-US" sz="2800" b="1" dirty="0" err="1"/>
              <a:t>cơ</a:t>
            </a:r>
            <a:r>
              <a:rPr lang="en-US" sz="2800" b="1" dirty="0"/>
              <a:t> </a:t>
            </a:r>
            <a:r>
              <a:rPr lang="en-US" sz="2800" b="1" dirty="0" err="1"/>
              <a:t>quan</a:t>
            </a:r>
            <a:r>
              <a:rPr lang="en-US" sz="2800" b="1" dirty="0"/>
              <a:t> di </a:t>
            </a:r>
            <a:r>
              <a:rPr lang="en-US" sz="2800" b="1" dirty="0" err="1"/>
              <a:t>chuyển</a:t>
            </a:r>
            <a:r>
              <a:rPr lang="en-US" sz="2800" b="1" dirty="0"/>
              <a:t> </a:t>
            </a:r>
            <a:r>
              <a:rPr lang="en-US" sz="2800" b="1" dirty="0" err="1"/>
              <a:t>hoặc</a:t>
            </a:r>
            <a:r>
              <a:rPr lang="en-US" sz="2800" b="1" dirty="0"/>
              <a:t> </a:t>
            </a:r>
            <a:r>
              <a:rPr lang="en-US" sz="2800" b="1" dirty="0" err="1"/>
              <a:t>lớp</a:t>
            </a:r>
            <a:r>
              <a:rPr lang="en-US" sz="2800" b="1" dirty="0"/>
              <a:t> bao </a:t>
            </a:r>
            <a:r>
              <a:rPr lang="en-US" sz="2800" b="1" dirty="0" err="1"/>
              <a:t>phủ</a:t>
            </a:r>
            <a:r>
              <a:rPr lang="en-US" sz="2800" b="1" dirty="0"/>
              <a:t> </a:t>
            </a:r>
            <a:r>
              <a:rPr lang="en-US" sz="2800" b="1" dirty="0" err="1"/>
              <a:t>bên</a:t>
            </a:r>
            <a:r>
              <a:rPr lang="en-US" sz="2800" b="1" dirty="0"/>
              <a:t> </a:t>
            </a:r>
            <a:r>
              <a:rPr lang="en-US" sz="2800" b="1" dirty="0" err="1"/>
              <a:t>ngoài</a:t>
            </a:r>
            <a:endParaRPr lang="en-US" sz="2800" b="1" dirty="0"/>
          </a:p>
        </p:txBody>
      </p:sp>
      <p:pic>
        <p:nvPicPr>
          <p:cNvPr id="7" name="Picture 6">
            <a:extLst>
              <a:ext uri="{FF2B5EF4-FFF2-40B4-BE49-F238E27FC236}">
                <a16:creationId xmlns:a16="http://schemas.microsoft.com/office/drawing/2014/main" id="{8E6DC6A8-BFB2-CCB5-8896-3709481079E0}"/>
              </a:ext>
            </a:extLst>
          </p:cNvPr>
          <p:cNvPicPr>
            <a:picLocks noChangeAspect="1"/>
          </p:cNvPicPr>
          <p:nvPr/>
        </p:nvPicPr>
        <p:blipFill rotWithShape="1">
          <a:blip r:embed="rId3"/>
          <a:srcRect l="4832"/>
          <a:stretch/>
        </p:blipFill>
        <p:spPr>
          <a:xfrm>
            <a:off x="2055768" y="4614033"/>
            <a:ext cx="8926284" cy="1259174"/>
          </a:xfrm>
          <a:prstGeom prst="rect">
            <a:avLst/>
          </a:prstGeom>
        </p:spPr>
      </p:pic>
      <p:sp>
        <p:nvSpPr>
          <p:cNvPr id="8" name="TextBox 7">
            <a:extLst>
              <a:ext uri="{FF2B5EF4-FFF2-40B4-BE49-F238E27FC236}">
                <a16:creationId xmlns:a16="http://schemas.microsoft.com/office/drawing/2014/main" id="{256203A7-A13D-6122-40D6-0F3ED059E981}"/>
              </a:ext>
            </a:extLst>
          </p:cNvPr>
          <p:cNvSpPr txBox="1"/>
          <p:nvPr/>
        </p:nvSpPr>
        <p:spPr>
          <a:xfrm>
            <a:off x="1379220" y="1495048"/>
            <a:ext cx="3802380" cy="523220"/>
          </a:xfrm>
          <a:prstGeom prst="rect">
            <a:avLst/>
          </a:prstGeom>
          <a:solidFill>
            <a:schemeClr val="accent2">
              <a:lumMod val="40000"/>
              <a:lumOff val="60000"/>
            </a:schemeClr>
          </a:solidFill>
        </p:spPr>
        <p:txBody>
          <a:bodyPr wrap="square" rtlCol="0">
            <a:spAutoFit/>
          </a:bodyPr>
          <a:lstStyle/>
          <a:p>
            <a:pPr algn="ctr"/>
            <a:r>
              <a:rPr lang="en-US" sz="2800" dirty="0" err="1"/>
              <a:t>Cơ</a:t>
            </a:r>
            <a:r>
              <a:rPr lang="en-US" sz="2800" dirty="0"/>
              <a:t> </a:t>
            </a:r>
            <a:r>
              <a:rPr lang="en-US" sz="2800" dirty="0" err="1"/>
              <a:t>quan</a:t>
            </a:r>
            <a:r>
              <a:rPr lang="en-US" sz="2800" dirty="0"/>
              <a:t> di </a:t>
            </a:r>
            <a:r>
              <a:rPr lang="en-US" sz="2800" dirty="0" err="1"/>
              <a:t>chuyển</a:t>
            </a:r>
            <a:endParaRPr lang="en-US" sz="2800" dirty="0"/>
          </a:p>
        </p:txBody>
      </p:sp>
      <p:sp>
        <p:nvSpPr>
          <p:cNvPr id="9" name="TextBox 8">
            <a:extLst>
              <a:ext uri="{FF2B5EF4-FFF2-40B4-BE49-F238E27FC236}">
                <a16:creationId xmlns:a16="http://schemas.microsoft.com/office/drawing/2014/main" id="{E01A9D76-1AFB-DFF6-DF8D-8DAC1037FA74}"/>
              </a:ext>
            </a:extLst>
          </p:cNvPr>
          <p:cNvSpPr txBox="1"/>
          <p:nvPr/>
        </p:nvSpPr>
        <p:spPr>
          <a:xfrm>
            <a:off x="6518910" y="1627041"/>
            <a:ext cx="3802380" cy="523220"/>
          </a:xfrm>
          <a:prstGeom prst="rect">
            <a:avLst/>
          </a:prstGeom>
          <a:solidFill>
            <a:schemeClr val="accent4">
              <a:lumMod val="40000"/>
              <a:lumOff val="60000"/>
            </a:schemeClr>
          </a:solidFill>
        </p:spPr>
        <p:txBody>
          <a:bodyPr wrap="square" rtlCol="0">
            <a:spAutoFit/>
          </a:bodyPr>
          <a:lstStyle/>
          <a:p>
            <a:pPr algn="ctr"/>
            <a:r>
              <a:rPr lang="en-US" sz="2800" dirty="0" err="1"/>
              <a:t>Lớp</a:t>
            </a:r>
            <a:r>
              <a:rPr lang="en-US" sz="2800" dirty="0"/>
              <a:t> bao </a:t>
            </a:r>
            <a:r>
              <a:rPr lang="en-US" sz="2800" dirty="0" err="1"/>
              <a:t>phủ</a:t>
            </a:r>
            <a:r>
              <a:rPr lang="en-US" sz="2800" dirty="0"/>
              <a:t> </a:t>
            </a:r>
            <a:r>
              <a:rPr lang="en-US" sz="2800" dirty="0" err="1"/>
              <a:t>bên</a:t>
            </a:r>
            <a:r>
              <a:rPr lang="en-US" sz="2800" dirty="0"/>
              <a:t> </a:t>
            </a:r>
            <a:r>
              <a:rPr lang="en-US" sz="2800" dirty="0" err="1"/>
              <a:t>ngoài</a:t>
            </a:r>
            <a:endParaRPr lang="en-US" sz="2800" dirty="0"/>
          </a:p>
        </p:txBody>
      </p:sp>
      <p:grpSp>
        <p:nvGrpSpPr>
          <p:cNvPr id="28" name="Group 27">
            <a:extLst>
              <a:ext uri="{FF2B5EF4-FFF2-40B4-BE49-F238E27FC236}">
                <a16:creationId xmlns:a16="http://schemas.microsoft.com/office/drawing/2014/main" id="{72F94D0D-8271-B3C7-F131-35E8A78BA1D9}"/>
              </a:ext>
            </a:extLst>
          </p:cNvPr>
          <p:cNvGrpSpPr/>
          <p:nvPr/>
        </p:nvGrpSpPr>
        <p:grpSpPr>
          <a:xfrm>
            <a:off x="933407" y="2018268"/>
            <a:ext cx="2347003" cy="1154219"/>
            <a:chOff x="933407" y="2018268"/>
            <a:chExt cx="2347003" cy="1154219"/>
          </a:xfrm>
        </p:grpSpPr>
        <p:cxnSp>
          <p:nvCxnSpPr>
            <p:cNvPr id="11" name="Straight Connector 10">
              <a:extLst>
                <a:ext uri="{FF2B5EF4-FFF2-40B4-BE49-F238E27FC236}">
                  <a16:creationId xmlns:a16="http://schemas.microsoft.com/office/drawing/2014/main" id="{FC892BF3-E231-3783-22E0-90ACCD1551B0}"/>
                </a:ext>
              </a:extLst>
            </p:cNvPr>
            <p:cNvCxnSpPr>
              <a:stCxn id="8" idx="2"/>
            </p:cNvCxnSpPr>
            <p:nvPr/>
          </p:nvCxnSpPr>
          <p:spPr>
            <a:xfrm flipH="1">
              <a:off x="1306286" y="2018268"/>
              <a:ext cx="1974124" cy="714046"/>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42E778F7-DBD5-6288-EC31-746FFDE42DCF}"/>
                </a:ext>
              </a:extLst>
            </p:cNvPr>
            <p:cNvSpPr txBox="1"/>
            <p:nvPr/>
          </p:nvSpPr>
          <p:spPr>
            <a:xfrm>
              <a:off x="933407" y="2740073"/>
              <a:ext cx="948227" cy="432414"/>
            </a:xfrm>
            <a:prstGeom prst="rect">
              <a:avLst/>
            </a:prstGeom>
            <a:solidFill>
              <a:schemeClr val="accent2">
                <a:lumMod val="40000"/>
                <a:lumOff val="60000"/>
              </a:schemeClr>
            </a:solidFill>
          </p:spPr>
          <p:txBody>
            <a:bodyPr wrap="square" rtlCol="0">
              <a:spAutoFit/>
            </a:bodyPr>
            <a:lstStyle/>
            <a:p>
              <a:r>
                <a:rPr lang="en-US" sz="2800" b="1" dirty="0" err="1"/>
                <a:t>Chân</a:t>
              </a:r>
              <a:endParaRPr lang="en-US" sz="2800" b="1" dirty="0"/>
            </a:p>
          </p:txBody>
        </p:sp>
      </p:grpSp>
      <p:grpSp>
        <p:nvGrpSpPr>
          <p:cNvPr id="29" name="Group 28">
            <a:extLst>
              <a:ext uri="{FF2B5EF4-FFF2-40B4-BE49-F238E27FC236}">
                <a16:creationId xmlns:a16="http://schemas.microsoft.com/office/drawing/2014/main" id="{CF0ED516-80D8-8D83-1278-1F9144A546B3}"/>
              </a:ext>
            </a:extLst>
          </p:cNvPr>
          <p:cNvGrpSpPr/>
          <p:nvPr/>
        </p:nvGrpSpPr>
        <p:grpSpPr>
          <a:xfrm>
            <a:off x="2805751" y="2018268"/>
            <a:ext cx="948227" cy="1201482"/>
            <a:chOff x="2805751" y="2018268"/>
            <a:chExt cx="948227" cy="1201482"/>
          </a:xfrm>
        </p:grpSpPr>
        <p:cxnSp>
          <p:nvCxnSpPr>
            <p:cNvPr id="13" name="Straight Connector 12">
              <a:extLst>
                <a:ext uri="{FF2B5EF4-FFF2-40B4-BE49-F238E27FC236}">
                  <a16:creationId xmlns:a16="http://schemas.microsoft.com/office/drawing/2014/main" id="{C5888A3B-9392-C6EB-8F4D-C15F15448F76}"/>
                </a:ext>
              </a:extLst>
            </p:cNvPr>
            <p:cNvCxnSpPr>
              <a:stCxn id="8" idx="2"/>
            </p:cNvCxnSpPr>
            <p:nvPr/>
          </p:nvCxnSpPr>
          <p:spPr>
            <a:xfrm>
              <a:off x="3280410" y="2018268"/>
              <a:ext cx="0" cy="665516"/>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A2832D92-8D59-510B-C72E-77D796D6B5F9}"/>
                </a:ext>
              </a:extLst>
            </p:cNvPr>
            <p:cNvSpPr txBox="1"/>
            <p:nvPr/>
          </p:nvSpPr>
          <p:spPr>
            <a:xfrm>
              <a:off x="2805751" y="2696530"/>
              <a:ext cx="948227" cy="523220"/>
            </a:xfrm>
            <a:prstGeom prst="rect">
              <a:avLst/>
            </a:prstGeom>
            <a:solidFill>
              <a:schemeClr val="accent2">
                <a:lumMod val="40000"/>
                <a:lumOff val="60000"/>
              </a:schemeClr>
            </a:solidFill>
          </p:spPr>
          <p:txBody>
            <a:bodyPr wrap="square" rtlCol="0">
              <a:spAutoFit/>
            </a:bodyPr>
            <a:lstStyle/>
            <a:p>
              <a:r>
                <a:rPr lang="en-US" sz="2800" b="1" dirty="0" err="1"/>
                <a:t>Cánh</a:t>
              </a:r>
              <a:endParaRPr lang="en-US" sz="2800" b="1" dirty="0"/>
            </a:p>
          </p:txBody>
        </p:sp>
      </p:grpSp>
      <p:grpSp>
        <p:nvGrpSpPr>
          <p:cNvPr id="30" name="Group 29">
            <a:extLst>
              <a:ext uri="{FF2B5EF4-FFF2-40B4-BE49-F238E27FC236}">
                <a16:creationId xmlns:a16="http://schemas.microsoft.com/office/drawing/2014/main" id="{D5E3591E-57C1-D684-C36E-6CA138515FEA}"/>
              </a:ext>
            </a:extLst>
          </p:cNvPr>
          <p:cNvGrpSpPr/>
          <p:nvPr/>
        </p:nvGrpSpPr>
        <p:grpSpPr>
          <a:xfrm>
            <a:off x="3280410" y="2018268"/>
            <a:ext cx="1973578" cy="1148671"/>
            <a:chOff x="3280410" y="2018268"/>
            <a:chExt cx="1973578" cy="1148671"/>
          </a:xfrm>
        </p:grpSpPr>
        <p:cxnSp>
          <p:nvCxnSpPr>
            <p:cNvPr id="15" name="Straight Connector 14">
              <a:extLst>
                <a:ext uri="{FF2B5EF4-FFF2-40B4-BE49-F238E27FC236}">
                  <a16:creationId xmlns:a16="http://schemas.microsoft.com/office/drawing/2014/main" id="{EC6CE134-F5CD-B3B7-1C6A-E089D735D287}"/>
                </a:ext>
              </a:extLst>
            </p:cNvPr>
            <p:cNvCxnSpPr>
              <a:stCxn id="8" idx="2"/>
            </p:cNvCxnSpPr>
            <p:nvPr/>
          </p:nvCxnSpPr>
          <p:spPr>
            <a:xfrm>
              <a:off x="3280410" y="2018268"/>
              <a:ext cx="1487533" cy="561646"/>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8F3E5814-E03C-5CC6-5146-13A3EA76AB13}"/>
                </a:ext>
              </a:extLst>
            </p:cNvPr>
            <p:cNvSpPr txBox="1"/>
            <p:nvPr/>
          </p:nvSpPr>
          <p:spPr>
            <a:xfrm>
              <a:off x="4305761" y="2643719"/>
              <a:ext cx="948227" cy="523220"/>
            </a:xfrm>
            <a:prstGeom prst="rect">
              <a:avLst/>
            </a:prstGeom>
            <a:solidFill>
              <a:schemeClr val="accent2">
                <a:lumMod val="40000"/>
                <a:lumOff val="60000"/>
              </a:schemeClr>
            </a:solidFill>
          </p:spPr>
          <p:txBody>
            <a:bodyPr wrap="square" rtlCol="0">
              <a:spAutoFit/>
            </a:bodyPr>
            <a:lstStyle/>
            <a:p>
              <a:r>
                <a:rPr lang="en-US" sz="2800" b="1" dirty="0" err="1"/>
                <a:t>Vây</a:t>
              </a:r>
              <a:endParaRPr lang="en-US" sz="2800" b="1" dirty="0"/>
            </a:p>
          </p:txBody>
        </p:sp>
      </p:grpSp>
      <p:grpSp>
        <p:nvGrpSpPr>
          <p:cNvPr id="31" name="Group 30">
            <a:extLst>
              <a:ext uri="{FF2B5EF4-FFF2-40B4-BE49-F238E27FC236}">
                <a16:creationId xmlns:a16="http://schemas.microsoft.com/office/drawing/2014/main" id="{E9C8B6EF-931E-290A-7417-77C838DACF1A}"/>
              </a:ext>
            </a:extLst>
          </p:cNvPr>
          <p:cNvGrpSpPr/>
          <p:nvPr/>
        </p:nvGrpSpPr>
        <p:grpSpPr>
          <a:xfrm>
            <a:off x="6032320" y="2179345"/>
            <a:ext cx="2404109" cy="923543"/>
            <a:chOff x="6032320" y="2179345"/>
            <a:chExt cx="2404109" cy="923543"/>
          </a:xfrm>
        </p:grpSpPr>
        <p:cxnSp>
          <p:nvCxnSpPr>
            <p:cNvPr id="17" name="Straight Connector 16">
              <a:extLst>
                <a:ext uri="{FF2B5EF4-FFF2-40B4-BE49-F238E27FC236}">
                  <a16:creationId xmlns:a16="http://schemas.microsoft.com/office/drawing/2014/main" id="{43EA522B-8914-093A-194E-60FB20BD7A9B}"/>
                </a:ext>
              </a:extLst>
            </p:cNvPr>
            <p:cNvCxnSpPr/>
            <p:nvPr/>
          </p:nvCxnSpPr>
          <p:spPr>
            <a:xfrm flipH="1">
              <a:off x="7155724" y="2179345"/>
              <a:ext cx="1280705" cy="384693"/>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E6589FE1-9991-6CE0-5786-707CACEB7C44}"/>
                </a:ext>
              </a:extLst>
            </p:cNvPr>
            <p:cNvSpPr txBox="1"/>
            <p:nvPr/>
          </p:nvSpPr>
          <p:spPr>
            <a:xfrm>
              <a:off x="6032320" y="2579668"/>
              <a:ext cx="1479428" cy="523220"/>
            </a:xfrm>
            <a:prstGeom prst="rect">
              <a:avLst/>
            </a:prstGeom>
            <a:solidFill>
              <a:schemeClr val="accent4">
                <a:lumMod val="40000"/>
                <a:lumOff val="60000"/>
              </a:schemeClr>
            </a:solidFill>
          </p:spPr>
          <p:txBody>
            <a:bodyPr wrap="square" rtlCol="0">
              <a:spAutoFit/>
            </a:bodyPr>
            <a:lstStyle/>
            <a:p>
              <a:r>
                <a:rPr lang="en-US" sz="2800" b="1" dirty="0" err="1"/>
                <a:t>Lông</a:t>
              </a:r>
              <a:r>
                <a:rPr lang="en-US" sz="2800" b="1" dirty="0"/>
                <a:t> </a:t>
              </a:r>
              <a:r>
                <a:rPr lang="en-US" sz="2800" b="1" dirty="0" err="1"/>
                <a:t>vũ</a:t>
              </a:r>
              <a:endParaRPr lang="en-US" sz="2800" b="1" dirty="0"/>
            </a:p>
          </p:txBody>
        </p:sp>
      </p:grpSp>
      <p:grpSp>
        <p:nvGrpSpPr>
          <p:cNvPr id="32" name="Group 31">
            <a:extLst>
              <a:ext uri="{FF2B5EF4-FFF2-40B4-BE49-F238E27FC236}">
                <a16:creationId xmlns:a16="http://schemas.microsoft.com/office/drawing/2014/main" id="{D6F302C8-C698-122C-CCFF-09FBACB9F212}"/>
              </a:ext>
            </a:extLst>
          </p:cNvPr>
          <p:cNvGrpSpPr/>
          <p:nvPr/>
        </p:nvGrpSpPr>
        <p:grpSpPr>
          <a:xfrm>
            <a:off x="7796076" y="2168979"/>
            <a:ext cx="1825008" cy="1221038"/>
            <a:chOff x="7796076" y="2168979"/>
            <a:chExt cx="1825008" cy="1221038"/>
          </a:xfrm>
        </p:grpSpPr>
        <p:cxnSp>
          <p:nvCxnSpPr>
            <p:cNvPr id="19" name="Straight Connector 18">
              <a:extLst>
                <a:ext uri="{FF2B5EF4-FFF2-40B4-BE49-F238E27FC236}">
                  <a16:creationId xmlns:a16="http://schemas.microsoft.com/office/drawing/2014/main" id="{C73AA416-ABDD-D80A-794C-4329D57D67CB}"/>
                </a:ext>
              </a:extLst>
            </p:cNvPr>
            <p:cNvCxnSpPr/>
            <p:nvPr/>
          </p:nvCxnSpPr>
          <p:spPr>
            <a:xfrm>
              <a:off x="8420100" y="2168979"/>
              <a:ext cx="146957" cy="669724"/>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89C31DBD-963E-C558-86B9-2852D07F66C5}"/>
                </a:ext>
              </a:extLst>
            </p:cNvPr>
            <p:cNvSpPr txBox="1"/>
            <p:nvPr/>
          </p:nvSpPr>
          <p:spPr>
            <a:xfrm>
              <a:off x="7796076" y="2866797"/>
              <a:ext cx="1825008" cy="523220"/>
            </a:xfrm>
            <a:prstGeom prst="rect">
              <a:avLst/>
            </a:prstGeom>
            <a:solidFill>
              <a:schemeClr val="accent4">
                <a:lumMod val="40000"/>
                <a:lumOff val="60000"/>
              </a:schemeClr>
            </a:solidFill>
          </p:spPr>
          <p:txBody>
            <a:bodyPr wrap="square" rtlCol="0">
              <a:spAutoFit/>
            </a:bodyPr>
            <a:lstStyle/>
            <a:p>
              <a:r>
                <a:rPr lang="en-US" sz="2800" b="1" dirty="0" err="1"/>
                <a:t>Lông</a:t>
              </a:r>
              <a:r>
                <a:rPr lang="en-US" sz="2800" b="1" dirty="0"/>
                <a:t> </a:t>
              </a:r>
              <a:r>
                <a:rPr lang="en-US" sz="2800" b="1" dirty="0" err="1"/>
                <a:t>mao</a:t>
              </a:r>
              <a:endParaRPr lang="en-US" sz="2800" b="1" dirty="0"/>
            </a:p>
          </p:txBody>
        </p:sp>
      </p:grpSp>
      <p:grpSp>
        <p:nvGrpSpPr>
          <p:cNvPr id="33" name="Group 32">
            <a:extLst>
              <a:ext uri="{FF2B5EF4-FFF2-40B4-BE49-F238E27FC236}">
                <a16:creationId xmlns:a16="http://schemas.microsoft.com/office/drawing/2014/main" id="{A14B7ED3-1CDB-6CE5-BBC1-7F8DDF870A73}"/>
              </a:ext>
            </a:extLst>
          </p:cNvPr>
          <p:cNvGrpSpPr/>
          <p:nvPr/>
        </p:nvGrpSpPr>
        <p:grpSpPr>
          <a:xfrm>
            <a:off x="8436429" y="2168979"/>
            <a:ext cx="2287434" cy="997960"/>
            <a:chOff x="8436429" y="2168979"/>
            <a:chExt cx="2287434" cy="997960"/>
          </a:xfrm>
        </p:grpSpPr>
        <p:cxnSp>
          <p:nvCxnSpPr>
            <p:cNvPr id="21" name="Straight Connector 20">
              <a:extLst>
                <a:ext uri="{FF2B5EF4-FFF2-40B4-BE49-F238E27FC236}">
                  <a16:creationId xmlns:a16="http://schemas.microsoft.com/office/drawing/2014/main" id="{4DF950A1-357D-50C9-AAB6-C5472B9D2495}"/>
                </a:ext>
              </a:extLst>
            </p:cNvPr>
            <p:cNvCxnSpPr/>
            <p:nvPr/>
          </p:nvCxnSpPr>
          <p:spPr>
            <a:xfrm>
              <a:off x="8436429" y="2168979"/>
              <a:ext cx="1632857" cy="410935"/>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F266CE63-A179-75FC-905B-7005B912C03E}"/>
                </a:ext>
              </a:extLst>
            </p:cNvPr>
            <p:cNvSpPr txBox="1"/>
            <p:nvPr/>
          </p:nvSpPr>
          <p:spPr>
            <a:xfrm>
              <a:off x="9775636" y="2643719"/>
              <a:ext cx="948227" cy="523220"/>
            </a:xfrm>
            <a:prstGeom prst="rect">
              <a:avLst/>
            </a:prstGeom>
            <a:solidFill>
              <a:schemeClr val="accent4">
                <a:lumMod val="40000"/>
                <a:lumOff val="60000"/>
              </a:schemeClr>
            </a:solidFill>
          </p:spPr>
          <p:txBody>
            <a:bodyPr wrap="square" rtlCol="0">
              <a:spAutoFit/>
            </a:bodyPr>
            <a:lstStyle/>
            <a:p>
              <a:pPr algn="ctr"/>
              <a:r>
                <a:rPr lang="en-US" sz="2800" b="1" dirty="0" err="1"/>
                <a:t>Vảy</a:t>
              </a:r>
              <a:endParaRPr lang="en-US" sz="2800" b="1" dirty="0"/>
            </a:p>
          </p:txBody>
        </p:sp>
      </p:grpSp>
    </p:spTree>
    <p:extLst>
      <p:ext uri="{BB962C8B-B14F-4D97-AF65-F5344CB8AC3E}">
        <p14:creationId xmlns:p14="http://schemas.microsoft.com/office/powerpoint/2010/main" val="372209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up)">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ED56F0-2484-EEE8-C1D9-BABA090A51D7}"/>
              </a:ext>
            </a:extLst>
          </p:cNvPr>
          <p:cNvSpPr txBox="1"/>
          <p:nvPr/>
        </p:nvSpPr>
        <p:spPr>
          <a:xfrm>
            <a:off x="3886200" y="1931670"/>
            <a:ext cx="4526280" cy="1446550"/>
          </a:xfrm>
          <a:prstGeom prst="rect">
            <a:avLst/>
          </a:prstGeom>
          <a:noFill/>
        </p:spPr>
        <p:txBody>
          <a:bodyPr wrap="square" rtlCol="0">
            <a:spAutoFit/>
          </a:bodyPr>
          <a:lstStyle/>
          <a:p>
            <a:pPr algn="ctr"/>
            <a:r>
              <a:rPr lang="en-US" sz="8800" b="1" dirty="0" err="1">
                <a:solidFill>
                  <a:srgbClr val="448E7D"/>
                </a:solidFill>
              </a:rPr>
              <a:t>Củng</a:t>
            </a:r>
            <a:r>
              <a:rPr lang="en-US" sz="8800" b="1" dirty="0">
                <a:solidFill>
                  <a:srgbClr val="448E7D"/>
                </a:solidFill>
              </a:rPr>
              <a:t> </a:t>
            </a:r>
            <a:r>
              <a:rPr lang="en-US" sz="8800" b="1" dirty="0" err="1">
                <a:solidFill>
                  <a:srgbClr val="448E7D"/>
                </a:solidFill>
              </a:rPr>
              <a:t>cố</a:t>
            </a:r>
            <a:endParaRPr lang="en-US" sz="8800" b="1" dirty="0">
              <a:solidFill>
                <a:srgbClr val="448E7D"/>
              </a:solidFill>
            </a:endParaRPr>
          </a:p>
        </p:txBody>
      </p:sp>
    </p:spTree>
    <p:extLst>
      <p:ext uri="{BB962C8B-B14F-4D97-AF65-F5344CB8AC3E}">
        <p14:creationId xmlns:p14="http://schemas.microsoft.com/office/powerpoint/2010/main" val="2540454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A3ABF7-A0A0-2819-7854-28D5689984E9}"/>
              </a:ext>
            </a:extLst>
          </p:cNvPr>
          <p:cNvPicPr>
            <a:picLocks noChangeAspect="1"/>
          </p:cNvPicPr>
          <p:nvPr/>
        </p:nvPicPr>
        <p:blipFill>
          <a:blip r:embed="rId2"/>
          <a:stretch>
            <a:fillRect/>
          </a:stretch>
        </p:blipFill>
        <p:spPr>
          <a:xfrm>
            <a:off x="3080084" y="1833618"/>
            <a:ext cx="6253487" cy="3190763"/>
          </a:xfrm>
          <a:prstGeom prst="rect">
            <a:avLst/>
          </a:prstGeom>
        </p:spPr>
      </p:pic>
    </p:spTree>
    <p:extLst>
      <p:ext uri="{BB962C8B-B14F-4D97-AF65-F5344CB8AC3E}">
        <p14:creationId xmlns:p14="http://schemas.microsoft.com/office/powerpoint/2010/main" val="298400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7716985" y="6220692"/>
            <a:ext cx="2133598" cy="637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45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753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E6C42-E161-BFB5-8FB0-243037ABD919}"/>
              </a:ext>
            </a:extLst>
          </p:cNvPr>
          <p:cNvSpPr txBox="1"/>
          <p:nvPr/>
        </p:nvSpPr>
        <p:spPr>
          <a:xfrm>
            <a:off x="3451860" y="1977390"/>
            <a:ext cx="6755130" cy="1323439"/>
          </a:xfrm>
          <a:prstGeom prst="rect">
            <a:avLst/>
          </a:prstGeom>
          <a:noFill/>
        </p:spPr>
        <p:txBody>
          <a:bodyPr wrap="square" rtlCol="0">
            <a:spAutoFit/>
          </a:bodyPr>
          <a:lstStyle/>
          <a:p>
            <a:pPr algn="ctr"/>
            <a:r>
              <a:rPr lang="en-US" sz="8000" b="1" dirty="0">
                <a:solidFill>
                  <a:srgbClr val="7C094F"/>
                </a:solidFill>
              </a:rPr>
              <a:t>VẬN DỤNG</a:t>
            </a:r>
          </a:p>
        </p:txBody>
      </p:sp>
      <p:pic>
        <p:nvPicPr>
          <p:cNvPr id="4" name="Picture 3" descr="CamScanner 12-31-2020 09.43_4.jpg">
            <a:extLst>
              <a:ext uri="{FF2B5EF4-FFF2-40B4-BE49-F238E27FC236}">
                <a16:creationId xmlns:a16="http://schemas.microsoft.com/office/drawing/2014/main" id="{6AAC1FEA-5FCC-FDD6-F8C0-5629728FAC7B}"/>
              </a:ext>
            </a:extLst>
          </p:cNvPr>
          <p:cNvPicPr>
            <a:picLocks noChangeAspect="1"/>
          </p:cNvPicPr>
          <p:nvPr/>
        </p:nvPicPr>
        <p:blipFill>
          <a:blip r:embed="rId3" cstate="print"/>
          <a:srcRect l="6552" t="3361" r="8277" b="9244"/>
          <a:stretch>
            <a:fillRect/>
          </a:stretch>
        </p:blipFill>
        <p:spPr>
          <a:xfrm>
            <a:off x="2255520" y="1698188"/>
            <a:ext cx="1950720" cy="1950720"/>
          </a:xfrm>
          <a:prstGeom prst="rect">
            <a:avLst/>
          </a:prstGeom>
        </p:spPr>
      </p:pic>
    </p:spTree>
    <p:extLst>
      <p:ext uri="{BB962C8B-B14F-4D97-AF65-F5344CB8AC3E}">
        <p14:creationId xmlns:p14="http://schemas.microsoft.com/office/powerpoint/2010/main" val="3415731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07326E-20CD-AD36-CCFB-33EC2BA01BD2}"/>
              </a:ext>
            </a:extLst>
          </p:cNvPr>
          <p:cNvSpPr txBox="1"/>
          <p:nvPr/>
        </p:nvSpPr>
        <p:spPr>
          <a:xfrm>
            <a:off x="880110" y="720090"/>
            <a:ext cx="10584180" cy="3699731"/>
          </a:xfrm>
          <a:prstGeom prst="rect">
            <a:avLst/>
          </a:prstGeom>
          <a:noFill/>
        </p:spPr>
        <p:txBody>
          <a:bodyPr wrap="square" rtlCol="0">
            <a:spAutoFit/>
          </a:bodyPr>
          <a:lstStyle/>
          <a:p>
            <a:pPr>
              <a:lnSpc>
                <a:spcPct val="107000"/>
              </a:lnSpc>
              <a:spcAft>
                <a:spcPts val="800"/>
              </a:spcAft>
            </a:pPr>
            <a:r>
              <a:rPr lang="en-US" sz="2800" b="1" dirty="0" err="1">
                <a:solidFill>
                  <a:srgbClr val="FF0000"/>
                </a:solidFill>
                <a:latin typeface="Arial" panose="020B0604020202020204" pitchFamily="34" charset="0"/>
                <a:cs typeface="Arial" panose="020B0604020202020204" pitchFamily="34" charset="0"/>
              </a:rPr>
              <a:t>Hoạt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động</a:t>
            </a:r>
            <a:r>
              <a:rPr lang="en-US" sz="2800" b="1" dirty="0">
                <a:solidFill>
                  <a:srgbClr val="FF0000"/>
                </a:solidFill>
                <a:latin typeface="Arial" panose="020B0604020202020204" pitchFamily="34" charset="0"/>
                <a:cs typeface="Arial" panose="020B0604020202020204" pitchFamily="34" charset="0"/>
              </a:rPr>
              <a:t> 1: </a:t>
            </a:r>
          </a:p>
          <a:p>
            <a:pPr marL="285750" indent="-285750">
              <a:lnSpc>
                <a:spcPct val="107000"/>
              </a:lnSpc>
              <a:spcAft>
                <a:spcPts val="800"/>
              </a:spcAft>
              <a:buFontTx/>
              <a:buChar char="-"/>
            </a:pPr>
            <a:r>
              <a:rPr lang="en-US" sz="2800" b="1" dirty="0" err="1">
                <a:effectLst/>
                <a:latin typeface="Arial" panose="020B0604020202020204" pitchFamily="34" charset="0"/>
                <a:ea typeface="Calibri" panose="020F0502020204030204" pitchFamily="34" charset="0"/>
                <a:cs typeface="Arial" panose="020B0604020202020204" pitchFamily="34" charset="0"/>
              </a:rPr>
              <a:t>Các</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nhóm</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trưởng</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kiểm</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tra</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sự</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chuẩn</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bị</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tranh</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ảnh</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đã</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sưu</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tầm</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của</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các</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thành</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viên</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trong</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nhóm</a:t>
            </a:r>
            <a:r>
              <a:rPr lang="en-US" sz="2800" b="1" dirty="0">
                <a:latin typeface="Arial" panose="020B0604020202020204" pitchFamily="34" charset="0"/>
                <a:ea typeface="Calibri" panose="020F0502020204030204" pitchFamily="34" charset="0"/>
                <a:cs typeface="Arial" panose="020B0604020202020204" pitchFamily="34" charset="0"/>
              </a:rPr>
              <a:t>.</a:t>
            </a:r>
          </a:p>
          <a:p>
            <a:pPr marL="285750" indent="-285750">
              <a:lnSpc>
                <a:spcPct val="107000"/>
              </a:lnSpc>
              <a:spcAft>
                <a:spcPts val="800"/>
              </a:spcAft>
              <a:buFontTx/>
              <a:buChar char="-"/>
            </a:pPr>
            <a:r>
              <a:rPr lang="en-US" sz="2800" b="1" dirty="0" err="1">
                <a:latin typeface="Arial" panose="020B0604020202020204" pitchFamily="34" charset="0"/>
                <a:ea typeface="Calibri" panose="020F0502020204030204" pitchFamily="34" charset="0"/>
                <a:cs typeface="Arial" panose="020B0604020202020204" pitchFamily="34" charset="0"/>
              </a:rPr>
              <a:t>T</a:t>
            </a:r>
            <a:r>
              <a:rPr lang="en-US" sz="2800" b="1" dirty="0" err="1">
                <a:effectLst/>
                <a:latin typeface="Arial" panose="020B0604020202020204" pitchFamily="34" charset="0"/>
                <a:ea typeface="Calibri" panose="020F0502020204030204" pitchFamily="34" charset="0"/>
                <a:cs typeface="Arial" panose="020B0604020202020204" pitchFamily="34" charset="0"/>
              </a:rPr>
              <a:t>hảo</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luận</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nhóm</a:t>
            </a:r>
            <a:r>
              <a:rPr lang="en-US" sz="2800" b="1" dirty="0">
                <a:effectLst/>
                <a:latin typeface="Arial" panose="020B0604020202020204" pitchFamily="34" charset="0"/>
                <a:ea typeface="Calibri" panose="020F0502020204030204" pitchFamily="34" charset="0"/>
                <a:cs typeface="Arial" panose="020B0604020202020204" pitchFamily="34" charset="0"/>
              </a:rPr>
              <a:t> 6 </a:t>
            </a:r>
            <a:r>
              <a:rPr lang="en-US" sz="2800" b="1" dirty="0" err="1">
                <a:effectLst/>
                <a:latin typeface="Arial" panose="020B0604020202020204" pitchFamily="34" charset="0"/>
                <a:ea typeface="Calibri" panose="020F0502020204030204" pitchFamily="34" charset="0"/>
                <a:cs typeface="Arial" panose="020B0604020202020204" pitchFamily="34" charset="0"/>
              </a:rPr>
              <a:t>theo</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các</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nội</a:t>
            </a:r>
            <a:r>
              <a:rPr lang="en-US" sz="2800" b="1" dirty="0">
                <a:effectLst/>
                <a:latin typeface="Arial" panose="020B0604020202020204" pitchFamily="34" charset="0"/>
                <a:ea typeface="Calibri" panose="020F0502020204030204" pitchFamily="34" charset="0"/>
                <a:cs typeface="Arial" panose="020B0604020202020204" pitchFamily="34" charset="0"/>
              </a:rPr>
              <a:t> dung: </a:t>
            </a:r>
            <a:r>
              <a:rPr lang="en-US" sz="2800" b="1" dirty="0" err="1">
                <a:effectLst/>
                <a:latin typeface="Arial" panose="020B0604020202020204" pitchFamily="34" charset="0"/>
                <a:ea typeface="Calibri" panose="020F0502020204030204" pitchFamily="34" charset="0"/>
                <a:cs typeface="Arial" panose="020B0604020202020204" pitchFamily="34" charset="0"/>
              </a:rPr>
              <a:t>Tranh</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ảnh</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vẽ</a:t>
            </a:r>
            <a:r>
              <a:rPr lang="en-US" sz="2800" b="1" dirty="0">
                <a:effectLst/>
                <a:latin typeface="Arial" panose="020B0604020202020204" pitchFamily="34" charset="0"/>
                <a:ea typeface="Calibri" panose="020F0502020204030204" pitchFamily="34" charset="0"/>
                <a:cs typeface="Arial" panose="020B0604020202020204" pitchFamily="34" charset="0"/>
              </a:rPr>
              <a:t> con </a:t>
            </a:r>
            <a:r>
              <a:rPr lang="en-US" sz="2800" b="1" dirty="0" err="1">
                <a:effectLst/>
                <a:latin typeface="Arial" panose="020B0604020202020204" pitchFamily="34" charset="0"/>
                <a:ea typeface="Calibri" panose="020F0502020204030204" pitchFamily="34" charset="0"/>
                <a:cs typeface="Arial" panose="020B0604020202020204" pitchFamily="34" charset="0"/>
              </a:rPr>
              <a:t>vật</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gì</a:t>
            </a:r>
            <a:r>
              <a:rPr lang="en-US" sz="2800" b="1" dirty="0">
                <a:effectLst/>
                <a:latin typeface="Arial" panose="020B0604020202020204" pitchFamily="34" charset="0"/>
                <a:ea typeface="Calibri" panose="020F0502020204030204" pitchFamily="34" charset="0"/>
                <a:cs typeface="Arial" panose="020B0604020202020204" pitchFamily="34" charset="0"/>
              </a:rPr>
              <a:t>? con </a:t>
            </a:r>
            <a:r>
              <a:rPr lang="en-US" sz="2800" b="1" dirty="0" err="1">
                <a:effectLst/>
                <a:latin typeface="Arial" panose="020B0604020202020204" pitchFamily="34" charset="0"/>
                <a:ea typeface="Calibri" panose="020F0502020204030204" pitchFamily="34" charset="0"/>
                <a:cs typeface="Arial" panose="020B0604020202020204" pitchFamily="34" charset="0"/>
              </a:rPr>
              <a:t>vật</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đó</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có</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những</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đặc</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điểm</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gì</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chỉ</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rõ</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trên</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tranh</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ảnh</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đã</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sưu</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b="1" dirty="0" err="1">
                <a:effectLst/>
                <a:latin typeface="Arial" panose="020B0604020202020204" pitchFamily="34" charset="0"/>
                <a:ea typeface="Calibri" panose="020F0502020204030204" pitchFamily="34" charset="0"/>
                <a:cs typeface="Arial" panose="020B0604020202020204" pitchFamily="34" charset="0"/>
              </a:rPr>
              <a:t>tầm</a:t>
            </a:r>
            <a:r>
              <a:rPr lang="en-US" sz="2800" b="1" dirty="0">
                <a:effectLst/>
                <a:latin typeface="Arial" panose="020B0604020202020204" pitchFamily="34" charset="0"/>
                <a:ea typeface="Calibri" panose="020F0502020204030204" pitchFamily="34" charset="0"/>
                <a:cs typeface="Arial" panose="020B0604020202020204" pitchFamily="34" charset="0"/>
              </a:rPr>
              <a:t>)</a:t>
            </a: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232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07326E-20CD-AD36-CCFB-33EC2BA01BD2}"/>
              </a:ext>
            </a:extLst>
          </p:cNvPr>
          <p:cNvSpPr txBox="1"/>
          <p:nvPr/>
        </p:nvSpPr>
        <p:spPr>
          <a:xfrm>
            <a:off x="880110" y="720090"/>
            <a:ext cx="10584180" cy="2379498"/>
          </a:xfrm>
          <a:prstGeom prst="rect">
            <a:avLst/>
          </a:prstGeom>
          <a:noFill/>
        </p:spPr>
        <p:txBody>
          <a:bodyPr wrap="square" rtlCol="0">
            <a:spAutoFit/>
          </a:bodyPr>
          <a:lstStyle/>
          <a:p>
            <a:pPr>
              <a:lnSpc>
                <a:spcPct val="107000"/>
              </a:lnSpc>
              <a:spcAft>
                <a:spcPts val="800"/>
              </a:spcAft>
            </a:pPr>
            <a:r>
              <a:rPr lang="en-US" sz="2800" b="1" dirty="0" err="1">
                <a:solidFill>
                  <a:srgbClr val="FF0000"/>
                </a:solidFill>
                <a:latin typeface="Arial" panose="020B0604020202020204" pitchFamily="34" charset="0"/>
                <a:cs typeface="Arial" panose="020B0604020202020204" pitchFamily="34" charset="0"/>
              </a:rPr>
              <a:t>Hoạt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động</a:t>
            </a:r>
            <a:r>
              <a:rPr lang="en-US" sz="2800" b="1" dirty="0">
                <a:solidFill>
                  <a:srgbClr val="FF0000"/>
                </a:solidFill>
                <a:latin typeface="Arial" panose="020B0604020202020204" pitchFamily="34" charset="0"/>
                <a:cs typeface="Arial" panose="020B0604020202020204" pitchFamily="34" charset="0"/>
              </a:rPr>
              <a:t> 2: </a:t>
            </a:r>
          </a:p>
          <a:p>
            <a:r>
              <a:rPr lang="en-US" sz="2800" b="1" dirty="0" err="1">
                <a:latin typeface="Arial" panose="020B0604020202020204" pitchFamily="34" charset="0"/>
                <a:cs typeface="Arial" panose="020B0604020202020204" pitchFamily="34" charset="0"/>
              </a:rPr>
              <a:t>Phân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con </a:t>
            </a:r>
            <a:r>
              <a:rPr lang="en-US" sz="2800" b="1" dirty="0" err="1">
                <a:latin typeface="Arial" panose="020B0604020202020204" pitchFamily="34" charset="0"/>
                <a:cs typeface="Arial" panose="020B0604020202020204" pitchFamily="34" charset="0"/>
              </a:rPr>
              <a:t>vật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ảnh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sưu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tầm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theo</a:t>
            </a:r>
            <a:r>
              <a:rPr lang="en-US" sz="2800" b="1" dirty="0">
                <a:latin typeface="Arial" panose="020B0604020202020204" pitchFamily="34" charset="0"/>
                <a:cs typeface="Arial" panose="020B0604020202020204" pitchFamily="34" charset="0"/>
              </a:rPr>
              <a:t> 1 </a:t>
            </a:r>
            <a:r>
              <a:rPr lang="en-US" sz="2800" b="1" dirty="0" err="1">
                <a:latin typeface="Arial" panose="020B0604020202020204" pitchFamily="34" charset="0"/>
                <a:cs typeface="Arial" panose="020B0604020202020204" pitchFamily="34" charset="0"/>
              </a:rPr>
              <a:t>cách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nhóm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lựa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vd</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theo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quan</a:t>
            </a:r>
            <a:r>
              <a:rPr lang="en-US" sz="2800" b="1" dirty="0">
                <a:latin typeface="Arial" panose="020B0604020202020204" pitchFamily="34" charset="0"/>
                <a:cs typeface="Arial" panose="020B0604020202020204" pitchFamily="34" charset="0"/>
              </a:rPr>
              <a:t> di </a:t>
            </a:r>
            <a:r>
              <a:rPr lang="en-US" sz="2800" b="1" dirty="0" err="1">
                <a:latin typeface="Arial" panose="020B0604020202020204" pitchFamily="34" charset="0"/>
                <a:cs typeface="Arial" panose="020B0604020202020204" pitchFamily="34" charset="0"/>
              </a:rPr>
              <a:t>chuyển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theo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lớp</a:t>
            </a:r>
            <a:r>
              <a:rPr lang="en-US" sz="2800" b="1" dirty="0">
                <a:latin typeface="Arial" panose="020B0604020202020204" pitchFamily="34" charset="0"/>
                <a:cs typeface="Arial" panose="020B0604020202020204" pitchFamily="34" charset="0"/>
              </a:rPr>
              <a:t> bao </a:t>
            </a:r>
            <a:r>
              <a:rPr lang="en-US" sz="2800" b="1" dirty="0" err="1">
                <a:latin typeface="Arial" panose="020B0604020202020204" pitchFamily="34" charset="0"/>
                <a:cs typeface="Arial" panose="020B0604020202020204" pitchFamily="34" charset="0"/>
              </a:rPr>
              <a:t>phủ</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ngoài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bảng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nhóm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1924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924B2-092D-C0E6-EDF8-61F8D8524673}"/>
              </a:ext>
            </a:extLst>
          </p:cNvPr>
          <p:cNvSpPr txBox="1"/>
          <p:nvPr/>
        </p:nvSpPr>
        <p:spPr>
          <a:xfrm>
            <a:off x="3989070" y="3223260"/>
            <a:ext cx="4549140" cy="1107996"/>
          </a:xfrm>
          <a:prstGeom prst="rect">
            <a:avLst/>
          </a:prstGeom>
          <a:noFill/>
        </p:spPr>
        <p:txBody>
          <a:bodyPr wrap="square" rtlCol="0">
            <a:spAutoFit/>
          </a:bodyPr>
          <a:lstStyle/>
          <a:p>
            <a:r>
              <a:rPr lang="en-US" sz="6600" b="1" dirty="0">
                <a:solidFill>
                  <a:srgbClr val="B4170F"/>
                </a:solidFill>
                <a:latin typeface="Arial" panose="020B0604020202020204" pitchFamily="34" charset="0"/>
                <a:cs typeface="Arial" panose="020B0604020202020204" pitchFamily="34" charset="0"/>
              </a:rPr>
              <a:t>CỦNG CỐ</a:t>
            </a:r>
          </a:p>
        </p:txBody>
      </p:sp>
    </p:spTree>
    <p:extLst>
      <p:ext uri="{BB962C8B-B14F-4D97-AF65-F5344CB8AC3E}">
        <p14:creationId xmlns:p14="http://schemas.microsoft.com/office/powerpoint/2010/main" val="969333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Tả con cá vàng mà em yêu thích (7 mẫu) - Tập làm văn lớp 4, 5">
            <a:extLst>
              <a:ext uri="{FF2B5EF4-FFF2-40B4-BE49-F238E27FC236}">
                <a16:creationId xmlns:a16="http://schemas.microsoft.com/office/drawing/2014/main" id="{425F7313-6D4A-D98A-382C-70C0C0D7F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660" y="2051640"/>
            <a:ext cx="3928035" cy="27547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5CFEF2F-A706-2FCC-91C0-6ADCFD4770F9}"/>
              </a:ext>
            </a:extLst>
          </p:cNvPr>
          <p:cNvPicPr>
            <a:picLocks noChangeAspect="1"/>
          </p:cNvPicPr>
          <p:nvPr/>
        </p:nvPicPr>
        <p:blipFill>
          <a:blip r:embed="rId4"/>
          <a:stretch>
            <a:fillRect/>
          </a:stretch>
        </p:blipFill>
        <p:spPr>
          <a:xfrm>
            <a:off x="6193790" y="2051640"/>
            <a:ext cx="4111521" cy="2754719"/>
          </a:xfrm>
          <a:prstGeom prst="rect">
            <a:avLst/>
          </a:prstGeom>
        </p:spPr>
      </p:pic>
    </p:spTree>
    <p:extLst>
      <p:ext uri="{BB962C8B-B14F-4D97-AF65-F5344CB8AC3E}">
        <p14:creationId xmlns:p14="http://schemas.microsoft.com/office/powerpoint/2010/main" val="4049493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295" y="2219314"/>
            <a:ext cx="952088" cy="878037"/>
          </a:xfrm>
          <a:prstGeom prst="rect">
            <a:avLst/>
          </a:prstGeom>
        </p:spPr>
      </p:pic>
      <p:pic>
        <p:nvPicPr>
          <p:cNvPr id="23" name="Picture 2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1653" y="212286"/>
            <a:ext cx="1371600" cy="137160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1" y="709378"/>
            <a:ext cx="1371600" cy="137160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4604" y="295115"/>
            <a:ext cx="1371600" cy="1371600"/>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5917" y="2531333"/>
            <a:ext cx="1431734" cy="1371600"/>
          </a:xfrm>
          <a:prstGeom prst="rect">
            <a:avLst/>
          </a:prstGeom>
        </p:spPr>
      </p:pic>
      <p:sp>
        <p:nvSpPr>
          <p:cNvPr id="11" name="Rectangle 10"/>
          <p:cNvSpPr/>
          <p:nvPr/>
        </p:nvSpPr>
        <p:spPr>
          <a:xfrm>
            <a:off x="668346" y="2094452"/>
            <a:ext cx="10848652" cy="1752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1598774" y="2549890"/>
            <a:ext cx="924356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ungee Inline" pitchFamily="2" charset="0"/>
                <a:ea typeface="+mn-ea"/>
                <a:cs typeface="+mn-cs"/>
              </a:rPr>
              <a:t>AI NHANH AI ĐÚNG</a:t>
            </a:r>
          </a:p>
        </p:txBody>
      </p:sp>
      <p:pic>
        <p:nvPicPr>
          <p:cNvPr id="10" name="ĐC SHARE MIỄN PHÍ BỞI NK POWERSKILLS">
            <a:extLst>
              <a:ext uri="{FF2B5EF4-FFF2-40B4-BE49-F238E27FC236}">
                <a16:creationId xmlns:a16="http://schemas.microsoft.com/office/drawing/2014/main" id="{05411D37-64F4-47CC-8FB3-BB7600754B73}"/>
              </a:ext>
            </a:extLst>
          </p:cNvPr>
          <p:cNvPicPr>
            <a:picLocks noChangeAspect="1"/>
          </p:cNvPicPr>
          <p:nvPr/>
        </p:nvPicPr>
        <p:blipFill rotWithShape="1">
          <a:blip r:embed="rId8"/>
          <a:srcRect b="44625"/>
          <a:stretch/>
        </p:blipFill>
        <p:spPr>
          <a:xfrm>
            <a:off x="0" y="3603558"/>
            <a:ext cx="12443014" cy="3254442"/>
          </a:xfrm>
          <a:prstGeom prst="rect">
            <a:avLst/>
          </a:prstGeom>
        </p:spPr>
      </p:pic>
    </p:spTree>
    <p:extLst>
      <p:ext uri="{BB962C8B-B14F-4D97-AF65-F5344CB8AC3E}">
        <p14:creationId xmlns:p14="http://schemas.microsoft.com/office/powerpoint/2010/main" val="25346914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11" name="Rectangle 10"/>
          <p:cNvSpPr/>
          <p:nvPr/>
        </p:nvSpPr>
        <p:spPr>
          <a:xfrm>
            <a:off x="0" y="-4663"/>
            <a:ext cx="12088294"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182881" y="194017"/>
            <a:ext cx="117652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white"/>
                </a:solidFill>
                <a:latin typeface="Times New Roman" panose="02020603050405020304" pitchFamily="18" charset="0"/>
                <a:cs typeface="Times New Roman" panose="02020603050405020304" pitchFamily="18" charset="0"/>
              </a:rPr>
              <a:t>Câu</a:t>
            </a:r>
            <a:r>
              <a:rPr lang="en-US" sz="4000" b="1" dirty="0">
                <a:solidFill>
                  <a:prstClr val="white"/>
                </a:solidFill>
                <a:latin typeface="Times New Roman" panose="02020603050405020304" pitchFamily="18" charset="0"/>
                <a:cs typeface="Times New Roman" panose="02020603050405020304" pitchFamily="18" charset="0"/>
              </a:rPr>
              <a:t> 1: Con </a:t>
            </a:r>
            <a:r>
              <a:rPr lang="en-US" sz="4000" b="1" dirty="0" err="1">
                <a:solidFill>
                  <a:prstClr val="white"/>
                </a:solidFill>
                <a:latin typeface="Times New Roman" panose="02020603050405020304" pitchFamily="18" charset="0"/>
                <a:cs typeface="Times New Roman" panose="02020603050405020304" pitchFamily="18" charset="0"/>
              </a:rPr>
              <a:t>cá</a:t>
            </a:r>
            <a:r>
              <a:rPr lang="en-US" sz="4000" b="1" dirty="0">
                <a:solidFill>
                  <a:prstClr val="white"/>
                </a:solidFill>
                <a:latin typeface="Times New Roman" panose="02020603050405020304" pitchFamily="18" charset="0"/>
                <a:cs typeface="Times New Roman" panose="02020603050405020304" pitchFamily="18" charset="0"/>
              </a:rPr>
              <a:t>, con </a:t>
            </a:r>
            <a:r>
              <a:rPr lang="en-US" sz="4000" b="1" dirty="0" err="1">
                <a:solidFill>
                  <a:prstClr val="white"/>
                </a:solidFill>
                <a:latin typeface="Times New Roman" panose="02020603050405020304" pitchFamily="18" charset="0"/>
                <a:cs typeface="Times New Roman" panose="02020603050405020304" pitchFamily="18" charset="0"/>
              </a:rPr>
              <a:t>mèo</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đều</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có</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những</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bộ</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phận</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nào</a:t>
            </a:r>
            <a:r>
              <a:rPr lang="en-US" sz="4000" b="1" dirty="0">
                <a:solidFill>
                  <a:prstClr val="white"/>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345440" y="5219756"/>
            <a:ext cx="5188041"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 </a:t>
            </a:r>
            <a:r>
              <a:rPr lang="vi-VN" sz="2800" b="1" dirty="0">
                <a:solidFill>
                  <a:prstClr val="white"/>
                </a:solidFill>
                <a:latin typeface="Times New Roman" panose="02020603050405020304" pitchFamily="18" charset="0"/>
                <a:cs typeface="Times New Roman" panose="02020603050405020304" pitchFamily="18" charset="0"/>
              </a:rPr>
              <a:t>Đầu-mình-cơ quan di chuyển</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p:cNvSpPr/>
          <p:nvPr/>
        </p:nvSpPr>
        <p:spPr>
          <a:xfrm>
            <a:off x="6707422" y="418180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 </a:t>
            </a:r>
            <a:r>
              <a:rPr lang="en-US" sz="2800" b="1" noProof="0" dirty="0" err="1">
                <a:solidFill>
                  <a:prstClr val="white"/>
                </a:solidFill>
                <a:latin typeface="Times New Roman" panose="02020603050405020304" pitchFamily="18" charset="0"/>
                <a:cs typeface="Times New Roman" panose="02020603050405020304" pitchFamily="18" charset="0"/>
              </a:rPr>
              <a:t>Đầu-mình-chân</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Rectangle 14"/>
          <p:cNvSpPr/>
          <p:nvPr/>
        </p:nvSpPr>
        <p:spPr>
          <a:xfrm>
            <a:off x="6671600" y="5191008"/>
            <a:ext cx="5183072"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Vảy</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đuôi</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-co</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quan</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di </a:t>
            </a:r>
            <a:r>
              <a:rPr kumimoji="0" lang="en-US" sz="28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chuyển</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854552" y="415617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 </a:t>
            </a:r>
            <a:r>
              <a:rPr lang="en-US" sz="2800" b="1" dirty="0" err="1">
                <a:solidFill>
                  <a:prstClr val="white"/>
                </a:solidFill>
                <a:latin typeface="Times New Roman" panose="02020603050405020304" pitchFamily="18" charset="0"/>
                <a:cs typeface="Times New Roman" panose="02020603050405020304" pitchFamily="18" charset="0"/>
              </a:rPr>
              <a:t>Đầu-mình-vây</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7"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762472" y="384057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876272" y="4910883"/>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40977" y="1033488"/>
            <a:ext cx="4191061" cy="41910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ả con cá vàng mà em yêu thích (7 mẫu) - Tập làm văn lớp 4, 5">
            <a:extLst>
              <a:ext uri="{FF2B5EF4-FFF2-40B4-BE49-F238E27FC236}">
                <a16:creationId xmlns:a16="http://schemas.microsoft.com/office/drawing/2014/main" id="{3ACB4D2E-01C9-E6AC-C38F-75A3520D52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 y="951340"/>
            <a:ext cx="3928035" cy="27547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3EB90C76-54D6-397D-ADB9-8B5AED47EE4E}"/>
              </a:ext>
            </a:extLst>
          </p:cNvPr>
          <p:cNvPicPr>
            <a:picLocks noChangeAspect="1"/>
          </p:cNvPicPr>
          <p:nvPr/>
        </p:nvPicPr>
        <p:blipFill>
          <a:blip r:embed="rId9"/>
          <a:stretch>
            <a:fillRect/>
          </a:stretch>
        </p:blipFill>
        <p:spPr>
          <a:xfrm>
            <a:off x="6854190" y="951340"/>
            <a:ext cx="4111521" cy="2754719"/>
          </a:xfrm>
          <a:prstGeom prst="rect">
            <a:avLst/>
          </a:prstGeom>
        </p:spPr>
      </p:pic>
    </p:spTree>
    <p:extLst>
      <p:ext uri="{BB962C8B-B14F-4D97-AF65-F5344CB8AC3E}">
        <p14:creationId xmlns:p14="http://schemas.microsoft.com/office/powerpoint/2010/main" val="3683064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3"/>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11" name="Rectangle 10"/>
          <p:cNvSpPr/>
          <p:nvPr/>
        </p:nvSpPr>
        <p:spPr>
          <a:xfrm>
            <a:off x="687572" y="-27090"/>
            <a:ext cx="10667831" cy="407430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p:cNvSpPr txBox="1"/>
          <p:nvPr/>
        </p:nvSpPr>
        <p:spPr>
          <a:xfrm>
            <a:off x="648932" y="322835"/>
            <a:ext cx="108554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2: </a:t>
            </a:r>
            <a:r>
              <a:rPr kumimoji="0" lang="it-IT"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Con cá di chuyển bằng gì? </a:t>
            </a:r>
            <a:endParaRPr kumimoji="0" lang="vi-VN"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648932" y="522183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Vây</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p:cNvSpPr/>
          <p:nvPr/>
        </p:nvSpPr>
        <p:spPr>
          <a:xfrm>
            <a:off x="6707422" y="418180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Mình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Rectangle 14"/>
          <p:cNvSpPr/>
          <p:nvPr/>
        </p:nvSpPr>
        <p:spPr>
          <a:xfrm>
            <a:off x="6671600" y="519100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Đuôi</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854552" y="415617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Vảy</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7"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762472" y="384057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876272" y="4910883"/>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80761" y="997656"/>
            <a:ext cx="3049556" cy="30495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ả con cá vàng mà em yêu thích (7 mẫu) - Tập làm văn lớp 4, 5">
            <a:extLst>
              <a:ext uri="{FF2B5EF4-FFF2-40B4-BE49-F238E27FC236}">
                <a16:creationId xmlns:a16="http://schemas.microsoft.com/office/drawing/2014/main" id="{D16443C8-03A3-B593-D8B9-07B38CD368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2223" y="997656"/>
            <a:ext cx="3928035" cy="27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2568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854552" y="235974"/>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566995" y="412955"/>
            <a:ext cx="11404873" cy="707886"/>
          </a:xfrm>
          <a:prstGeom prst="rect">
            <a:avLst/>
          </a:prstGeom>
          <a:noFill/>
        </p:spPr>
        <p:txBody>
          <a:bodyPr wrap="square" rtlCol="0">
            <a:spAutoFit/>
          </a:bodyPr>
          <a:lstStyle/>
          <a:p>
            <a:pPr lvl="0" algn="ctr">
              <a:defRPr/>
            </a:pPr>
            <a:r>
              <a:rPr lang="en-US" sz="4000" b="1" dirty="0" err="1">
                <a:solidFill>
                  <a:prstClr val="white"/>
                </a:solidFill>
                <a:latin typeface="Times New Roman" panose="02020603050405020304" pitchFamily="18" charset="0"/>
                <a:cs typeface="Times New Roman" panose="02020603050405020304" pitchFamily="18" charset="0"/>
              </a:rPr>
              <a:t>Câu</a:t>
            </a:r>
            <a:r>
              <a:rPr lang="en-US" sz="4000" b="1" dirty="0">
                <a:solidFill>
                  <a:prstClr val="white"/>
                </a:solidFill>
                <a:latin typeface="Times New Roman" panose="02020603050405020304" pitchFamily="18" charset="0"/>
                <a:cs typeface="Times New Roman" panose="02020603050405020304" pitchFamily="18" charset="0"/>
              </a:rPr>
              <a:t> 3: </a:t>
            </a:r>
            <a:r>
              <a:rPr lang="it-IT" sz="4000" b="1" dirty="0">
                <a:solidFill>
                  <a:prstClr val="white"/>
                </a:solidFill>
                <a:latin typeface="Times New Roman" panose="02020603050405020304" pitchFamily="18" charset="0"/>
                <a:cs typeface="Times New Roman" panose="02020603050405020304" pitchFamily="18" charset="0"/>
              </a:rPr>
              <a:t>Con mèo di chuyển bằng gì?</a:t>
            </a:r>
            <a:endParaRPr lang="vi-VN" sz="4000" b="1" dirty="0">
              <a:solidFill>
                <a:prstClr val="white"/>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671600" y="410809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Times New Roman" panose="02020603050405020304" pitchFamily="18" charset="0"/>
                <a:cs typeface="Times New Roman" panose="02020603050405020304" pitchFamily="18" charset="0"/>
              </a:rPr>
              <a:t>C. </a:t>
            </a:r>
            <a:r>
              <a:rPr lang="en-US" sz="4000" b="1" dirty="0" err="1">
                <a:solidFill>
                  <a:prstClr val="white"/>
                </a:solidFill>
                <a:latin typeface="Times New Roman" panose="02020603050405020304" pitchFamily="18" charset="0"/>
                <a:cs typeface="Times New Roman" panose="02020603050405020304" pitchFamily="18" charset="0"/>
              </a:rPr>
              <a:t>Chân</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Rectangle 14"/>
          <p:cNvSpPr/>
          <p:nvPr/>
        </p:nvSpPr>
        <p:spPr>
          <a:xfrm>
            <a:off x="876773" y="519100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Times New Roman" panose="02020603050405020304" pitchFamily="18" charset="0"/>
                <a:cs typeface="Times New Roman" panose="02020603050405020304" pitchFamily="18" charset="0"/>
              </a:rPr>
              <a:t>B. </a:t>
            </a:r>
            <a:r>
              <a:rPr lang="en-US" sz="4000" b="1" dirty="0" err="1">
                <a:solidFill>
                  <a:prstClr val="white"/>
                </a:solidFill>
                <a:latin typeface="Times New Roman" panose="02020603050405020304" pitchFamily="18" charset="0"/>
                <a:cs typeface="Times New Roman" panose="02020603050405020304" pitchFamily="18" charset="0"/>
              </a:rPr>
              <a:t>Mình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6671600" y="519100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 </a:t>
            </a:r>
            <a:r>
              <a:rPr lang="en-US" sz="4000" b="1" dirty="0" err="1">
                <a:solidFill>
                  <a:prstClr val="white"/>
                </a:solidFill>
                <a:latin typeface="Times New Roman" panose="02020603050405020304" pitchFamily="18" charset="0"/>
                <a:cs typeface="Times New Roman" panose="02020603050405020304" pitchFamily="18" charset="0"/>
              </a:rPr>
              <a:t>Đuôi</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854552" y="4097867"/>
            <a:ext cx="4683803" cy="6609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 </a:t>
            </a:r>
            <a:r>
              <a:rPr lang="en-US" sz="4000" b="1" dirty="0" err="1">
                <a:solidFill>
                  <a:prstClr val="white"/>
                </a:solidFill>
                <a:latin typeface="Times New Roman" panose="02020603050405020304" pitchFamily="18" charset="0"/>
                <a:cs typeface="Times New Roman" panose="02020603050405020304" pitchFamily="18" charset="0"/>
              </a:rPr>
              <a:t>Đầu</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8"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31823" y="484978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98194" y="3799222"/>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847394" y="1064320"/>
            <a:ext cx="2401684" cy="24016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7611BF4-C56F-8ACC-E661-2BAC8DB88428}"/>
              </a:ext>
            </a:extLst>
          </p:cNvPr>
          <p:cNvPicPr>
            <a:picLocks noChangeAspect="1"/>
          </p:cNvPicPr>
          <p:nvPr/>
        </p:nvPicPr>
        <p:blipFill>
          <a:blip r:embed="rId8"/>
          <a:stretch>
            <a:fillRect/>
          </a:stretch>
        </p:blipFill>
        <p:spPr>
          <a:xfrm>
            <a:off x="6605682" y="1206474"/>
            <a:ext cx="4111521" cy="2754719"/>
          </a:xfrm>
          <a:prstGeom prst="rect">
            <a:avLst/>
          </a:prstGeom>
        </p:spPr>
      </p:pic>
    </p:spTree>
    <p:extLst>
      <p:ext uri="{BB962C8B-B14F-4D97-AF65-F5344CB8AC3E}">
        <p14:creationId xmlns:p14="http://schemas.microsoft.com/office/powerpoint/2010/main" val="20722672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4"/>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4"/>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0" y="-35096"/>
            <a:ext cx="12192000" cy="39876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889714" y="97601"/>
            <a:ext cx="1017638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white"/>
                </a:solidFill>
                <a:latin typeface="Times New Roman" panose="02020603050405020304" pitchFamily="18" charset="0"/>
                <a:cs typeface="Times New Roman" panose="02020603050405020304" pitchFamily="18" charset="0"/>
              </a:rPr>
              <a:t>Câu</a:t>
            </a:r>
            <a:r>
              <a:rPr lang="en-US" sz="4000" b="1" dirty="0">
                <a:solidFill>
                  <a:prstClr val="white"/>
                </a:solidFill>
                <a:latin typeface="Times New Roman" panose="02020603050405020304" pitchFamily="18" charset="0"/>
                <a:cs typeface="Times New Roman" panose="02020603050405020304" pitchFamily="18" charset="0"/>
              </a:rPr>
              <a:t> 4: Con </a:t>
            </a:r>
            <a:r>
              <a:rPr lang="en-US" sz="4000" b="1" dirty="0" err="1">
                <a:solidFill>
                  <a:prstClr val="white"/>
                </a:solidFill>
                <a:latin typeface="Times New Roman" panose="02020603050405020304" pitchFamily="18" charset="0"/>
                <a:cs typeface="Times New Roman" panose="02020603050405020304" pitchFamily="18" charset="0"/>
              </a:rPr>
              <a:t>cá</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có</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lớp</a:t>
            </a:r>
            <a:r>
              <a:rPr lang="en-US" sz="4000" b="1" dirty="0">
                <a:solidFill>
                  <a:prstClr val="white"/>
                </a:solidFill>
                <a:latin typeface="Times New Roman" panose="02020603050405020304" pitchFamily="18" charset="0"/>
                <a:cs typeface="Times New Roman" panose="02020603050405020304" pitchFamily="18" charset="0"/>
              </a:rPr>
              <a:t> bao </a:t>
            </a:r>
            <a:r>
              <a:rPr lang="en-US" sz="4000" b="1" dirty="0" err="1">
                <a:solidFill>
                  <a:prstClr val="white"/>
                </a:solidFill>
                <a:latin typeface="Times New Roman" panose="02020603050405020304" pitchFamily="18" charset="0"/>
                <a:cs typeface="Times New Roman" panose="02020603050405020304" pitchFamily="18" charset="0"/>
              </a:rPr>
              <a:t>phủ</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bên</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ngoài</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là</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gi</a:t>
            </a:r>
            <a:r>
              <a:rPr lang="en-US" sz="4000" b="1" dirty="0">
                <a:solidFill>
                  <a:prstClr val="white"/>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p:cNvSpPr/>
          <p:nvPr/>
        </p:nvSpPr>
        <p:spPr>
          <a:xfrm>
            <a:off x="6671600" y="526660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Vảy</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Rectangle 14"/>
          <p:cNvSpPr/>
          <p:nvPr/>
        </p:nvSpPr>
        <p:spPr>
          <a:xfrm>
            <a:off x="876773" y="519100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Lông</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mao</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6660298" y="415617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 Da</a:t>
            </a:r>
          </a:p>
        </p:txBody>
      </p:sp>
      <p:sp>
        <p:nvSpPr>
          <p:cNvPr id="17" name="Rectangle 16"/>
          <p:cNvSpPr/>
          <p:nvPr/>
        </p:nvSpPr>
        <p:spPr>
          <a:xfrm>
            <a:off x="854552" y="415617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Lông</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vũ</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8"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55599" y="392122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31823" y="484978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98194" y="4957736"/>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882379" y="1024419"/>
            <a:ext cx="2789222" cy="27892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ả con cá vàng mà em yêu thích (7 mẫu) - Tập làm văn lớp 4, 5">
            <a:extLst>
              <a:ext uri="{FF2B5EF4-FFF2-40B4-BE49-F238E27FC236}">
                <a16:creationId xmlns:a16="http://schemas.microsoft.com/office/drawing/2014/main" id="{5711390B-34E4-A4B4-78CF-5BA021748F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7179" y="1165288"/>
            <a:ext cx="3928035" cy="27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8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4"/>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4"/>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E0D119-7630-17A7-58E8-EDFA2C0BB528}"/>
              </a:ext>
            </a:extLst>
          </p:cNvPr>
          <p:cNvSpPr txBox="1"/>
          <p:nvPr/>
        </p:nvSpPr>
        <p:spPr>
          <a:xfrm>
            <a:off x="3311434" y="2864328"/>
            <a:ext cx="8098972" cy="707886"/>
          </a:xfrm>
          <a:prstGeom prst="rect">
            <a:avLst/>
          </a:prstGeom>
          <a:noFill/>
        </p:spPr>
        <p:txBody>
          <a:bodyPr wrap="square" rtlCol="0">
            <a:spAutoFit/>
          </a:bodyPr>
          <a:lstStyle/>
          <a:p>
            <a:r>
              <a:rPr lang="en-US" sz="4000" dirty="0">
                <a:solidFill>
                  <a:srgbClr val="0C8250"/>
                </a:solidFill>
                <a:effectLst>
                  <a:outerShdw blurRad="38100" dist="38100" dir="2700000" algn="tl">
                    <a:srgbClr val="000000">
                      <a:alpha val="43137"/>
                    </a:srgbClr>
                  </a:outerShdw>
                </a:effectLst>
                <a:latin typeface="#9Slide03 AllRoundGothic" panose="020B0703020202020104" pitchFamily="34" charset="0"/>
              </a:rPr>
              <a:t>HOẠT ĐỘNG MỞ ĐẦU</a:t>
            </a:r>
          </a:p>
        </p:txBody>
      </p:sp>
      <p:pic>
        <p:nvPicPr>
          <p:cNvPr id="3" name="Picture 2" descr="CamScanner 12-31-2020 09.43_1.jpg">
            <a:extLst>
              <a:ext uri="{FF2B5EF4-FFF2-40B4-BE49-F238E27FC236}">
                <a16:creationId xmlns:a16="http://schemas.microsoft.com/office/drawing/2014/main" id="{EBC600BD-A95C-5785-48AE-8DFDBA5BA3BA}"/>
              </a:ext>
            </a:extLst>
          </p:cNvPr>
          <p:cNvPicPr>
            <a:picLocks noChangeAspect="1"/>
          </p:cNvPicPr>
          <p:nvPr/>
        </p:nvPicPr>
        <p:blipFill>
          <a:blip r:embed="rId3"/>
          <a:srcRect l="5118" r="9842" b="26637"/>
          <a:stretch>
            <a:fillRect/>
          </a:stretch>
        </p:blipFill>
        <p:spPr>
          <a:xfrm>
            <a:off x="1655354" y="2492013"/>
            <a:ext cx="1513840" cy="1452517"/>
          </a:xfrm>
          <a:prstGeom prst="rect">
            <a:avLst/>
          </a:prstGeom>
        </p:spPr>
      </p:pic>
    </p:spTree>
    <p:extLst>
      <p:ext uri="{BB962C8B-B14F-4D97-AF65-F5344CB8AC3E}">
        <p14:creationId xmlns:p14="http://schemas.microsoft.com/office/powerpoint/2010/main" val="276963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0" y="-35096"/>
            <a:ext cx="12192000" cy="398766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889714" y="97601"/>
            <a:ext cx="1017638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white"/>
                </a:solidFill>
                <a:latin typeface="Times New Roman" panose="02020603050405020304" pitchFamily="18" charset="0"/>
                <a:cs typeface="Times New Roman" panose="02020603050405020304" pitchFamily="18" charset="0"/>
              </a:rPr>
              <a:t>Câu</a:t>
            </a:r>
            <a:r>
              <a:rPr lang="en-US" sz="4000" b="1" dirty="0">
                <a:solidFill>
                  <a:prstClr val="white"/>
                </a:solidFill>
                <a:latin typeface="Times New Roman" panose="02020603050405020304" pitchFamily="18" charset="0"/>
                <a:cs typeface="Times New Roman" panose="02020603050405020304" pitchFamily="18" charset="0"/>
              </a:rPr>
              <a:t> 5: Con </a:t>
            </a:r>
            <a:r>
              <a:rPr lang="en-US" sz="4000" b="1" dirty="0" err="1">
                <a:solidFill>
                  <a:prstClr val="white"/>
                </a:solidFill>
                <a:latin typeface="Times New Roman" panose="02020603050405020304" pitchFamily="18" charset="0"/>
                <a:cs typeface="Times New Roman" panose="02020603050405020304" pitchFamily="18" charset="0"/>
              </a:rPr>
              <a:t>mèo</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lớp</a:t>
            </a:r>
            <a:r>
              <a:rPr lang="en-US" sz="4000" b="1" dirty="0">
                <a:solidFill>
                  <a:prstClr val="white"/>
                </a:solidFill>
                <a:latin typeface="Times New Roman" panose="02020603050405020304" pitchFamily="18" charset="0"/>
                <a:cs typeface="Times New Roman" panose="02020603050405020304" pitchFamily="18" charset="0"/>
              </a:rPr>
              <a:t> bao </a:t>
            </a:r>
            <a:r>
              <a:rPr lang="en-US" sz="4000" b="1" dirty="0" err="1">
                <a:solidFill>
                  <a:prstClr val="white"/>
                </a:solidFill>
                <a:latin typeface="Times New Roman" panose="02020603050405020304" pitchFamily="18" charset="0"/>
                <a:cs typeface="Times New Roman" panose="02020603050405020304" pitchFamily="18" charset="0"/>
              </a:rPr>
              <a:t>phủ</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bên</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ngoài</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là</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gi</a:t>
            </a:r>
            <a:r>
              <a:rPr lang="en-US" sz="4000" b="1" dirty="0">
                <a:solidFill>
                  <a:prstClr val="white"/>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Rectangle 13"/>
          <p:cNvSpPr/>
          <p:nvPr/>
        </p:nvSpPr>
        <p:spPr>
          <a:xfrm>
            <a:off x="847899" y="447465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Lông</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mao</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Rectangle 14"/>
          <p:cNvSpPr/>
          <p:nvPr/>
        </p:nvSpPr>
        <p:spPr>
          <a:xfrm>
            <a:off x="873006" y="568569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Lông</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vũ</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6684190" y="442541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 Da</a:t>
            </a:r>
          </a:p>
        </p:txBody>
      </p:sp>
      <p:sp>
        <p:nvSpPr>
          <p:cNvPr id="17" name="Rectangle 16"/>
          <p:cNvSpPr/>
          <p:nvPr/>
        </p:nvSpPr>
        <p:spPr>
          <a:xfrm>
            <a:off x="6684190" y="5708111"/>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Vảy</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8"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20001" y="548076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20001" y="416323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61711" y="543360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714313" y="4092761"/>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882379" y="1024419"/>
            <a:ext cx="2789222" cy="27892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9D3DE225-68F5-7584-9C9C-E1ECD8DCF495}"/>
              </a:ext>
            </a:extLst>
          </p:cNvPr>
          <p:cNvPicPr>
            <a:picLocks noChangeAspect="1"/>
          </p:cNvPicPr>
          <p:nvPr/>
        </p:nvPicPr>
        <p:blipFill>
          <a:blip r:embed="rId8"/>
          <a:stretch>
            <a:fillRect/>
          </a:stretch>
        </p:blipFill>
        <p:spPr>
          <a:xfrm>
            <a:off x="7256472" y="1149889"/>
            <a:ext cx="4111521" cy="2754719"/>
          </a:xfrm>
          <a:prstGeom prst="rect">
            <a:avLst/>
          </a:prstGeom>
        </p:spPr>
      </p:pic>
    </p:spTree>
    <p:extLst>
      <p:ext uri="{BB962C8B-B14F-4D97-AF65-F5344CB8AC3E}">
        <p14:creationId xmlns:p14="http://schemas.microsoft.com/office/powerpoint/2010/main" val="2494761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4"/>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4"/>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4"/>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0" y="-7432"/>
            <a:ext cx="12192000" cy="395256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83809" y="66431"/>
            <a:ext cx="11880428" cy="707886"/>
          </a:xfrm>
          <a:prstGeom prst="rect">
            <a:avLst/>
          </a:prstGeom>
          <a:noFill/>
        </p:spPr>
        <p:txBody>
          <a:bodyPr wrap="square" rtlCol="0">
            <a:spAutoFit/>
          </a:bodyPr>
          <a:lstStyle/>
          <a:p>
            <a:pPr lvl="0" algn="ctr">
              <a:defRPr/>
            </a:pPr>
            <a:r>
              <a:rPr lang="en-US" sz="4000" b="1" dirty="0" err="1">
                <a:solidFill>
                  <a:prstClr val="white"/>
                </a:solidFill>
                <a:latin typeface="Times New Roman" panose="02020603050405020304" pitchFamily="18" charset="0"/>
                <a:cs typeface="Times New Roman" panose="02020603050405020304" pitchFamily="18" charset="0"/>
              </a:rPr>
              <a:t>Câu</a:t>
            </a:r>
            <a:r>
              <a:rPr lang="en-US" sz="4000" b="1" dirty="0">
                <a:solidFill>
                  <a:prstClr val="white"/>
                </a:solidFill>
                <a:latin typeface="Times New Roman" panose="02020603050405020304" pitchFamily="18" charset="0"/>
                <a:cs typeface="Times New Roman" panose="02020603050405020304" pitchFamily="18" charset="0"/>
              </a:rPr>
              <a:t> 6: Hai con </a:t>
            </a:r>
            <a:r>
              <a:rPr lang="en-US" sz="4000" b="1" dirty="0" err="1">
                <a:solidFill>
                  <a:prstClr val="white"/>
                </a:solidFill>
                <a:latin typeface="Times New Roman" panose="02020603050405020304" pitchFamily="18" charset="0"/>
                <a:cs typeface="Times New Roman" panose="02020603050405020304" pitchFamily="18" charset="0"/>
              </a:rPr>
              <a:t>vật</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trên</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khác</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nhau</a:t>
            </a:r>
            <a:r>
              <a:rPr lang="en-US" sz="4000" b="1" dirty="0">
                <a:solidFill>
                  <a:prstClr val="white"/>
                </a:solidFill>
                <a:latin typeface="Times New Roman" panose="02020603050405020304" pitchFamily="18" charset="0"/>
                <a:cs typeface="Times New Roman" panose="02020603050405020304" pitchFamily="18" charset="0"/>
              </a:rPr>
              <a:t> ở </a:t>
            </a:r>
            <a:r>
              <a:rPr lang="en-US" sz="4000" b="1" dirty="0" err="1">
                <a:solidFill>
                  <a:prstClr val="white"/>
                </a:solidFill>
                <a:latin typeface="Times New Roman" panose="02020603050405020304" pitchFamily="18" charset="0"/>
                <a:cs typeface="Times New Roman" panose="02020603050405020304" pitchFamily="18" charset="0"/>
              </a:rPr>
              <a:t>những</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điểm</a:t>
            </a:r>
            <a:r>
              <a:rPr lang="en-US" sz="4000" b="1" dirty="0">
                <a:solidFill>
                  <a:prstClr val="white"/>
                </a:solidFill>
                <a:latin typeface="Times New Roman" panose="02020603050405020304" pitchFamily="18" charset="0"/>
                <a:cs typeface="Times New Roman" panose="02020603050405020304" pitchFamily="18" charset="0"/>
              </a:rPr>
              <a:t> </a:t>
            </a:r>
            <a:r>
              <a:rPr lang="en-US" sz="4000" b="1" dirty="0" err="1">
                <a:solidFill>
                  <a:prstClr val="white"/>
                </a:solidFill>
                <a:latin typeface="Times New Roman" panose="02020603050405020304" pitchFamily="18" charset="0"/>
                <a:cs typeface="Times New Roman" panose="02020603050405020304" pitchFamily="18" charset="0"/>
              </a:rPr>
              <a:t>gì</a:t>
            </a:r>
            <a:r>
              <a:rPr lang="it-IT" sz="4000" b="1" dirty="0">
                <a:solidFill>
                  <a:prstClr val="white"/>
                </a:solidFill>
                <a:latin typeface="Times New Roman" panose="02020603050405020304" pitchFamily="18" charset="0"/>
                <a:cs typeface="Times New Roman" panose="02020603050405020304" pitchFamily="18" charset="0"/>
              </a:rPr>
              <a:t> ?</a:t>
            </a:r>
            <a:endParaRPr lang="vi-VN" sz="4000" b="1" dirty="0">
              <a:solidFill>
                <a:prstClr val="white"/>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025342" y="4758850"/>
            <a:ext cx="5106410" cy="86402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US" sz="2800" b="1" dirty="0">
                <a:solidFill>
                  <a:prstClr val="white"/>
                </a:solidFill>
                <a:latin typeface="Times New Roman" panose="02020603050405020304" pitchFamily="18" charset="0"/>
                <a:cs typeface="Times New Roman" panose="02020603050405020304" pitchFamily="18" charset="0"/>
              </a:rPr>
              <a:t>C. </a:t>
            </a:r>
            <a:r>
              <a:rPr lang="vi-VN" sz="2800" b="1" dirty="0">
                <a:solidFill>
                  <a:prstClr val="white"/>
                </a:solidFill>
                <a:latin typeface="Times New Roman" panose="02020603050405020304" pitchFamily="18" charset="0"/>
                <a:cs typeface="Times New Roman" panose="02020603050405020304" pitchFamily="18" charset="0"/>
              </a:rPr>
              <a:t>Cơ quan di chuyển, lớp bao phủ bên ngoài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Rectangle 14"/>
          <p:cNvSpPr/>
          <p:nvPr/>
        </p:nvSpPr>
        <p:spPr>
          <a:xfrm>
            <a:off x="876773" y="519100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imes New Roman" panose="02020603050405020304" pitchFamily="18" charset="0"/>
                <a:cs typeface="Times New Roman" panose="02020603050405020304" pitchFamily="18" charset="0"/>
              </a:rPr>
              <a:t>B. </a:t>
            </a:r>
            <a:r>
              <a:rPr lang="en-US" sz="2800" b="1" dirty="0" err="1">
                <a:solidFill>
                  <a:prstClr val="white"/>
                </a:solidFill>
                <a:latin typeface="Times New Roman" panose="02020603050405020304" pitchFamily="18" charset="0"/>
                <a:cs typeface="Times New Roman" panose="02020603050405020304" pitchFamily="18" charset="0"/>
              </a:rPr>
              <a:t>Lớp</a:t>
            </a:r>
            <a:r>
              <a:rPr lang="en-US" sz="2800" b="1" dirty="0">
                <a:solidFill>
                  <a:prstClr val="white"/>
                </a:solidFill>
                <a:latin typeface="Times New Roman" panose="02020603050405020304" pitchFamily="18" charset="0"/>
                <a:cs typeface="Times New Roman" panose="02020603050405020304" pitchFamily="18" charset="0"/>
              </a:rPr>
              <a:t> bao </a:t>
            </a:r>
            <a:r>
              <a:rPr lang="en-US" sz="2800" b="1" dirty="0" err="1">
                <a:solidFill>
                  <a:prstClr val="white"/>
                </a:solidFill>
                <a:latin typeface="Times New Roman" panose="02020603050405020304" pitchFamily="18" charset="0"/>
                <a:cs typeface="Times New Roman" panose="02020603050405020304" pitchFamily="18" charset="0"/>
              </a:rPr>
              <a:t>phủ</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bên</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ngoài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854552" y="4097867"/>
            <a:ext cx="4683803" cy="6609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 </a:t>
            </a:r>
            <a:r>
              <a:rPr lang="en-US" sz="2800" b="1" dirty="0" err="1">
                <a:solidFill>
                  <a:prstClr val="white"/>
                </a:solidFill>
                <a:latin typeface="Times New Roman" panose="02020603050405020304" pitchFamily="18" charset="0"/>
                <a:cs typeface="Times New Roman" panose="02020603050405020304" pitchFamily="18" charset="0"/>
              </a:rPr>
              <a:t>Cơ</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quan</a:t>
            </a:r>
            <a:r>
              <a:rPr lang="en-US" sz="2800" b="1" dirty="0">
                <a:solidFill>
                  <a:prstClr val="white"/>
                </a:solidFill>
                <a:latin typeface="Times New Roman" panose="02020603050405020304" pitchFamily="18" charset="0"/>
                <a:cs typeface="Times New Roman" panose="02020603050405020304" pitchFamily="18" charset="0"/>
              </a:rPr>
              <a:t> di </a:t>
            </a:r>
            <a:r>
              <a:rPr lang="en-US" sz="2800" b="1" dirty="0" err="1">
                <a:solidFill>
                  <a:prstClr val="white"/>
                </a:solidFill>
                <a:latin typeface="Times New Roman" panose="02020603050405020304" pitchFamily="18" charset="0"/>
                <a:cs typeface="Times New Roman" panose="02020603050405020304" pitchFamily="18" charset="0"/>
              </a:rPr>
              <a:t>chuyển</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8"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31823" y="484978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798091" y="4540106"/>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595601" y="1064320"/>
            <a:ext cx="2401684" cy="24016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7611BF4-C56F-8ACC-E661-2BAC8DB88428}"/>
              </a:ext>
            </a:extLst>
          </p:cNvPr>
          <p:cNvPicPr>
            <a:picLocks noChangeAspect="1"/>
          </p:cNvPicPr>
          <p:nvPr/>
        </p:nvPicPr>
        <p:blipFill>
          <a:blip r:embed="rId8"/>
          <a:stretch>
            <a:fillRect/>
          </a:stretch>
        </p:blipFill>
        <p:spPr>
          <a:xfrm>
            <a:off x="7581042" y="1149917"/>
            <a:ext cx="4111521" cy="2754719"/>
          </a:xfrm>
          <a:prstGeom prst="rect">
            <a:avLst/>
          </a:prstGeom>
        </p:spPr>
      </p:pic>
      <p:pic>
        <p:nvPicPr>
          <p:cNvPr id="23" name="Picture 2" descr="Tả con cá vàng mà em yêu thích (7 mẫu) - Tập làm văn lớp 4, 5">
            <a:extLst>
              <a:ext uri="{FF2B5EF4-FFF2-40B4-BE49-F238E27FC236}">
                <a16:creationId xmlns:a16="http://schemas.microsoft.com/office/drawing/2014/main" id="{184DE0F9-6CAC-5863-8678-B7A73E75CF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687" y="1041728"/>
            <a:ext cx="3928035" cy="275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0515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1500"/>
                            </p:stCondLst>
                            <p:childTnLst>
                              <p:par>
                                <p:cTn id="8" presetID="10" presetClass="exit" presetSubtype="0" fill="hold" nodeType="afterEffect">
                                  <p:stCondLst>
                                    <p:cond delay="1100"/>
                                  </p:stCondLst>
                                  <p:childTnLst>
                                    <p:animEffect transition="out" filter="fad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m-thanh-tra-loi-sai-www_nhacchuongvui_com.wav"/>
                                        </p:tgtEl>
                                      </p:cMediaNode>
                                    </p:audio>
                                  </p:subTnLst>
                                </p:cTn>
                              </p:par>
                            </p:childTnLst>
                          </p:cTn>
                        </p:par>
                        <p:par>
                          <p:cTn id="16" fill="hold">
                            <p:stCondLst>
                              <p:cond delay="0"/>
                            </p:stCondLst>
                            <p:childTnLst>
                              <p:par>
                                <p:cTn id="17" presetID="1" presetClass="entr" presetSubtype="0" fill="hold" nodeType="afterEffect">
                                  <p:stCondLst>
                                    <p:cond delay="150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1500"/>
                            </p:stCondLst>
                            <p:childTnLst>
                              <p:par>
                                <p:cTn id="20" presetID="10" presetClass="exit" presetSubtype="0" fill="hold" nodeType="afterEffect">
                                  <p:stCondLst>
                                    <p:cond delay="90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Am-thanh-tra-loi-sai-www_nhacchuongvui_com.wav"/>
                                        </p:tgtEl>
                                      </p:cMediaNode>
                                    </p:audio>
                                  </p:subTnLst>
                                </p:cTn>
                              </p:par>
                            </p:childTnLst>
                          </p:cTn>
                        </p:par>
                        <p:par>
                          <p:cTn id="28" fill="hold">
                            <p:stCondLst>
                              <p:cond delay="0"/>
                            </p:stCondLst>
                            <p:childTnLst>
                              <p:par>
                                <p:cTn id="29" presetID="1" presetClass="entr" presetSubtype="0" fill="hold" nodeType="afterEffect">
                                  <p:stCondLst>
                                    <p:cond delay="150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1500"/>
                            </p:stCondLst>
                            <p:childTnLst>
                              <p:par>
                                <p:cTn id="32" presetID="10" presetClass="exit" presetSubtype="0" fill="hold" nodeType="afterEffect">
                                  <p:stCondLst>
                                    <p:cond delay="110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716985" y="6220692"/>
            <a:ext cx="2133598" cy="637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00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E0D119-7630-17A7-58E8-EDFA2C0BB528}"/>
              </a:ext>
            </a:extLst>
          </p:cNvPr>
          <p:cNvSpPr txBox="1"/>
          <p:nvPr/>
        </p:nvSpPr>
        <p:spPr>
          <a:xfrm>
            <a:off x="2982686" y="2864469"/>
            <a:ext cx="8098972" cy="769441"/>
          </a:xfrm>
          <a:prstGeom prst="rect">
            <a:avLst/>
          </a:prstGeom>
          <a:noFill/>
        </p:spPr>
        <p:txBody>
          <a:bodyPr wrap="square" rtlCol="0">
            <a:spAutoFit/>
          </a:bodyPr>
          <a:lstStyle/>
          <a:p>
            <a:r>
              <a:rPr lang="en-US" sz="4400" dirty="0">
                <a:solidFill>
                  <a:srgbClr val="303B7B"/>
                </a:solidFill>
                <a:effectLst>
                  <a:outerShdw blurRad="38100" dist="38100" dir="2700000" algn="tl">
                    <a:srgbClr val="000000">
                      <a:alpha val="43137"/>
                    </a:srgbClr>
                  </a:outerShdw>
                </a:effectLst>
                <a:latin typeface="#9Slide03 AllRoundGothic" panose="020B0703020202020104" pitchFamily="34" charset="0"/>
              </a:rPr>
              <a:t>HOẠT ĐỘNG KHÁM PHÁ</a:t>
            </a:r>
          </a:p>
        </p:txBody>
      </p:sp>
      <p:pic>
        <p:nvPicPr>
          <p:cNvPr id="3" name="Picture 2" descr="CamScanner 12-31-2020 09.43_2.jpg">
            <a:extLst>
              <a:ext uri="{FF2B5EF4-FFF2-40B4-BE49-F238E27FC236}">
                <a16:creationId xmlns:a16="http://schemas.microsoft.com/office/drawing/2014/main" id="{DC310960-CAB0-A155-C019-C43875C78F13}"/>
              </a:ext>
            </a:extLst>
          </p:cNvPr>
          <p:cNvPicPr>
            <a:picLocks noChangeAspect="1"/>
          </p:cNvPicPr>
          <p:nvPr/>
        </p:nvPicPr>
        <p:blipFill rotWithShape="1">
          <a:blip r:embed="rId3"/>
          <a:srcRect l="15868" t="5279" r="8138" b="20186"/>
          <a:stretch/>
        </p:blipFill>
        <p:spPr>
          <a:xfrm>
            <a:off x="1323703" y="2310098"/>
            <a:ext cx="1399178" cy="1653753"/>
          </a:xfrm>
          <a:prstGeom prst="rect">
            <a:avLst/>
          </a:prstGeom>
        </p:spPr>
      </p:pic>
    </p:spTree>
    <p:extLst>
      <p:ext uri="{BB962C8B-B14F-4D97-AF65-F5344CB8AC3E}">
        <p14:creationId xmlns:p14="http://schemas.microsoft.com/office/powerpoint/2010/main" val="102026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FCFCF8-DC38-ED5D-58AF-9B87A95E0F4E}"/>
              </a:ext>
            </a:extLst>
          </p:cNvPr>
          <p:cNvPicPr>
            <a:picLocks noChangeAspect="1"/>
          </p:cNvPicPr>
          <p:nvPr/>
        </p:nvPicPr>
        <p:blipFill rotWithShape="1">
          <a:blip r:embed="rId2"/>
          <a:srcRect t="5613" b="3174"/>
          <a:stretch/>
        </p:blipFill>
        <p:spPr>
          <a:xfrm>
            <a:off x="4169226" y="0"/>
            <a:ext cx="8022774" cy="6858000"/>
          </a:xfrm>
          <a:prstGeom prst="rect">
            <a:avLst/>
          </a:prstGeom>
        </p:spPr>
      </p:pic>
      <p:sp>
        <p:nvSpPr>
          <p:cNvPr id="9" name="TextBox 8">
            <a:extLst>
              <a:ext uri="{FF2B5EF4-FFF2-40B4-BE49-F238E27FC236}">
                <a16:creationId xmlns:a16="http://schemas.microsoft.com/office/drawing/2014/main" id="{487ABBCB-1836-060D-933E-002D19B6BF02}"/>
              </a:ext>
            </a:extLst>
          </p:cNvPr>
          <p:cNvSpPr txBox="1"/>
          <p:nvPr/>
        </p:nvSpPr>
        <p:spPr>
          <a:xfrm>
            <a:off x="348343" y="740229"/>
            <a:ext cx="3494314" cy="5009833"/>
          </a:xfrm>
          <a:prstGeom prst="rect">
            <a:avLst/>
          </a:prstGeom>
          <a:noFill/>
        </p:spPr>
        <p:txBody>
          <a:bodyPr wrap="square" rtlCol="0">
            <a:spAutoFit/>
          </a:bodyPr>
          <a:lstStyle/>
          <a:p>
            <a:pPr>
              <a:lnSpc>
                <a:spcPct val="150000"/>
              </a:lnSpc>
            </a:pPr>
            <a:r>
              <a:rPr lang="en-US" sz="2400" b="1" dirty="0">
                <a:solidFill>
                  <a:srgbClr val="FF0000"/>
                </a:solidFill>
                <a:latin typeface="Arial" panose="020B0604020202020204" pitchFamily="34" charset="0"/>
                <a:cs typeface="Arial" panose="020B0604020202020204" pitchFamily="34" charset="0"/>
              </a:rPr>
              <a:t>HĐ1: </a:t>
            </a:r>
            <a:r>
              <a:rPr lang="en-US" sz="2400" b="1" dirty="0">
                <a:solidFill>
                  <a:srgbClr val="539243"/>
                </a:solidFill>
                <a:latin typeface="Arial" panose="020B0604020202020204" pitchFamily="34" charset="0"/>
                <a:cs typeface="Arial" panose="020B0604020202020204" pitchFamily="34" charset="0"/>
              </a:rPr>
              <a:t>Quan </a:t>
            </a:r>
            <a:r>
              <a:rPr lang="en-US" sz="2400" b="1" dirty="0" err="1">
                <a:solidFill>
                  <a:srgbClr val="539243"/>
                </a:solidFill>
                <a:latin typeface="Arial" panose="020B0604020202020204" pitchFamily="34" charset="0"/>
                <a:cs typeface="Arial" panose="020B0604020202020204" pitchFamily="34" charset="0"/>
              </a:rPr>
              <a:t>sát</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hình</a:t>
            </a:r>
            <a:r>
              <a:rPr lang="en-US" sz="2400" b="1" dirty="0">
                <a:solidFill>
                  <a:srgbClr val="539243"/>
                </a:solidFill>
                <a:latin typeface="Arial" panose="020B0604020202020204" pitchFamily="34" charset="0"/>
                <a:cs typeface="Arial" panose="020B0604020202020204" pitchFamily="34" charset="0"/>
              </a:rPr>
              <a:t> 1 </a:t>
            </a:r>
            <a:r>
              <a:rPr lang="en-US" sz="2400" b="1" dirty="0" err="1">
                <a:solidFill>
                  <a:srgbClr val="539243"/>
                </a:solidFill>
                <a:latin typeface="Arial" panose="020B0604020202020204" pitchFamily="34" charset="0"/>
                <a:cs typeface="Arial" panose="020B0604020202020204" pitchFamily="34" charset="0"/>
              </a:rPr>
              <a:t>và</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cho</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biết</a:t>
            </a:r>
            <a:r>
              <a:rPr lang="en-US" sz="2400" b="1" dirty="0">
                <a:solidFill>
                  <a:srgbClr val="539243"/>
                </a:solidFill>
                <a:latin typeface="Arial" panose="020B0604020202020204" pitchFamily="34" charset="0"/>
                <a:cs typeface="Arial" panose="020B0604020202020204" pitchFamily="34" charset="0"/>
              </a:rPr>
              <a:t>:</a:t>
            </a:r>
          </a:p>
          <a:p>
            <a:pPr>
              <a:lnSpc>
                <a:spcPct val="150000"/>
              </a:lnSpc>
            </a:pPr>
            <a:endParaRPr lang="en-US" sz="2400" b="1" dirty="0">
              <a:solidFill>
                <a:srgbClr val="539243"/>
              </a:solidFill>
              <a:latin typeface="Arial" panose="020B0604020202020204" pitchFamily="34" charset="0"/>
              <a:cs typeface="Arial" panose="020B0604020202020204" pitchFamily="34" charset="0"/>
            </a:endParaRPr>
          </a:p>
          <a:p>
            <a:pPr marL="285750" indent="-285750">
              <a:lnSpc>
                <a:spcPct val="150000"/>
              </a:lnSpc>
              <a:buFontTx/>
              <a:buChar char="-"/>
            </a:pPr>
            <a:r>
              <a:rPr lang="en-US" sz="2400" b="1" dirty="0" err="1">
                <a:solidFill>
                  <a:srgbClr val="539243"/>
                </a:solidFill>
                <a:latin typeface="Arial" panose="020B0604020202020204" pitchFamily="34" charset="0"/>
                <a:cs typeface="Arial" panose="020B0604020202020204" pitchFamily="34" charset="0"/>
              </a:rPr>
              <a:t>Tên</a:t>
            </a:r>
            <a:r>
              <a:rPr lang="en-US" sz="2400" b="1" dirty="0">
                <a:solidFill>
                  <a:srgbClr val="539243"/>
                </a:solidFill>
                <a:latin typeface="Arial" panose="020B0604020202020204" pitchFamily="34" charset="0"/>
                <a:cs typeface="Arial" panose="020B0604020202020204" pitchFamily="34" charset="0"/>
              </a:rPr>
              <a:t> con </a:t>
            </a:r>
            <a:r>
              <a:rPr lang="en-US" sz="2400" b="1" dirty="0" err="1">
                <a:solidFill>
                  <a:srgbClr val="539243"/>
                </a:solidFill>
                <a:latin typeface="Arial" panose="020B0604020202020204" pitchFamily="34" charset="0"/>
                <a:cs typeface="Arial" panose="020B0604020202020204" pitchFamily="34" charset="0"/>
              </a:rPr>
              <a:t>vật</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và</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nơi</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sống</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của</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chúng</a:t>
            </a:r>
            <a:endParaRPr lang="en-US" sz="2400" b="1" dirty="0">
              <a:solidFill>
                <a:srgbClr val="539243"/>
              </a:solidFill>
              <a:latin typeface="Arial" panose="020B0604020202020204" pitchFamily="34" charset="0"/>
              <a:cs typeface="Arial" panose="020B0604020202020204" pitchFamily="34" charset="0"/>
            </a:endParaRPr>
          </a:p>
          <a:p>
            <a:pPr>
              <a:lnSpc>
                <a:spcPct val="150000"/>
              </a:lnSpc>
            </a:pPr>
            <a:endParaRPr lang="en-US" sz="2400" b="1" dirty="0">
              <a:solidFill>
                <a:srgbClr val="539243"/>
              </a:solidFill>
              <a:latin typeface="Arial" panose="020B0604020202020204" pitchFamily="34" charset="0"/>
              <a:cs typeface="Arial" panose="020B0604020202020204" pitchFamily="34" charset="0"/>
            </a:endParaRPr>
          </a:p>
          <a:p>
            <a:pPr marL="285750" indent="-285750">
              <a:lnSpc>
                <a:spcPct val="150000"/>
              </a:lnSpc>
              <a:buFontTx/>
              <a:buChar char="-"/>
            </a:pPr>
            <a:r>
              <a:rPr lang="en-US" sz="2400" b="1" dirty="0">
                <a:solidFill>
                  <a:srgbClr val="539243"/>
                </a:solidFill>
                <a:latin typeface="Arial" panose="020B0604020202020204" pitchFamily="34" charset="0"/>
                <a:cs typeface="Arial" panose="020B0604020202020204" pitchFamily="34" charset="0"/>
              </a:rPr>
              <a:t>Con </a:t>
            </a:r>
            <a:r>
              <a:rPr lang="en-US" sz="2400" b="1" dirty="0" err="1">
                <a:solidFill>
                  <a:srgbClr val="539243"/>
                </a:solidFill>
                <a:latin typeface="Arial" panose="020B0604020202020204" pitchFamily="34" charset="0"/>
                <a:cs typeface="Arial" panose="020B0604020202020204" pitchFamily="34" charset="0"/>
              </a:rPr>
              <a:t>vật</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đó</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có</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những</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đặc</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điểm</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bên</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ngoài</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nào</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nổi</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bật</a:t>
            </a:r>
            <a:endParaRPr lang="en-US" sz="2400" b="1" dirty="0">
              <a:solidFill>
                <a:srgbClr val="53924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32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FCFCF8-DC38-ED5D-58AF-9B87A95E0F4E}"/>
              </a:ext>
            </a:extLst>
          </p:cNvPr>
          <p:cNvPicPr>
            <a:picLocks noChangeAspect="1"/>
          </p:cNvPicPr>
          <p:nvPr/>
        </p:nvPicPr>
        <p:blipFill rotWithShape="1">
          <a:blip r:embed="rId2"/>
          <a:srcRect t="5613" b="3174"/>
          <a:stretch/>
        </p:blipFill>
        <p:spPr>
          <a:xfrm>
            <a:off x="0" y="0"/>
            <a:ext cx="8022774" cy="6858000"/>
          </a:xfrm>
          <a:prstGeom prst="rect">
            <a:avLst/>
          </a:prstGeom>
        </p:spPr>
      </p:pic>
      <p:sp>
        <p:nvSpPr>
          <p:cNvPr id="9" name="TextBox 8">
            <a:extLst>
              <a:ext uri="{FF2B5EF4-FFF2-40B4-BE49-F238E27FC236}">
                <a16:creationId xmlns:a16="http://schemas.microsoft.com/office/drawing/2014/main" id="{487ABBCB-1836-060D-933E-002D19B6BF02}"/>
              </a:ext>
            </a:extLst>
          </p:cNvPr>
          <p:cNvSpPr txBox="1"/>
          <p:nvPr/>
        </p:nvSpPr>
        <p:spPr>
          <a:xfrm>
            <a:off x="8425543" y="924083"/>
            <a:ext cx="3494314" cy="3901837"/>
          </a:xfrm>
          <a:prstGeom prst="rect">
            <a:avLst/>
          </a:prstGeom>
          <a:noFill/>
        </p:spPr>
        <p:txBody>
          <a:bodyPr wrap="square" rtlCol="0">
            <a:spAutoFit/>
          </a:bodyPr>
          <a:lstStyle/>
          <a:p>
            <a:pPr algn="just">
              <a:lnSpc>
                <a:spcPct val="150000"/>
              </a:lnSpc>
            </a:pPr>
            <a:r>
              <a:rPr lang="en-US" sz="2400" b="1" dirty="0">
                <a:solidFill>
                  <a:srgbClr val="29442D"/>
                </a:solidFill>
                <a:latin typeface="Arial" panose="020B0604020202020204" pitchFamily="34" charset="0"/>
                <a:cs typeface="Arial" panose="020B0604020202020204" pitchFamily="34" charset="0"/>
              </a:rPr>
              <a:t>Đ</a:t>
            </a:r>
            <a:r>
              <a:rPr lang="vi-VN" sz="2400" b="1" dirty="0">
                <a:solidFill>
                  <a:srgbClr val="29442D"/>
                </a:solidFill>
                <a:latin typeface="Arial" panose="020B0604020202020204" pitchFamily="34" charset="0"/>
                <a:cs typeface="Arial" panose="020B0604020202020204" pitchFamily="34" charset="0"/>
              </a:rPr>
              <a:t>ộng vật rất đa dạng, các con vật khác nhau, sống ở những nơi khác nhau có những đặc điểm cơ thể, đặc điểm bên ngoài khác nhau</a:t>
            </a:r>
            <a:endParaRPr lang="en-US" sz="2400" b="1" dirty="0">
              <a:solidFill>
                <a:srgbClr val="2944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48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B51C0-905A-2F8B-C6EF-44DF8241DA2E}"/>
              </a:ext>
            </a:extLst>
          </p:cNvPr>
          <p:cNvPicPr>
            <a:picLocks noChangeAspect="1"/>
          </p:cNvPicPr>
          <p:nvPr/>
        </p:nvPicPr>
        <p:blipFill>
          <a:blip r:embed="rId2"/>
          <a:stretch>
            <a:fillRect/>
          </a:stretch>
        </p:blipFill>
        <p:spPr>
          <a:xfrm>
            <a:off x="4039733" y="-71170"/>
            <a:ext cx="3015579" cy="3483513"/>
          </a:xfrm>
          <a:prstGeom prst="rect">
            <a:avLst/>
          </a:prstGeom>
        </p:spPr>
      </p:pic>
      <p:sp>
        <p:nvSpPr>
          <p:cNvPr id="9" name="TextBox 8">
            <a:extLst>
              <a:ext uri="{FF2B5EF4-FFF2-40B4-BE49-F238E27FC236}">
                <a16:creationId xmlns:a16="http://schemas.microsoft.com/office/drawing/2014/main" id="{487ABBCB-1836-060D-933E-002D19B6BF02}"/>
              </a:ext>
            </a:extLst>
          </p:cNvPr>
          <p:cNvSpPr txBox="1"/>
          <p:nvPr/>
        </p:nvSpPr>
        <p:spPr>
          <a:xfrm>
            <a:off x="142422" y="1277866"/>
            <a:ext cx="3919990" cy="4647426"/>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HĐ2: </a:t>
            </a:r>
          </a:p>
          <a:p>
            <a:r>
              <a:rPr lang="en-US" sz="2400" b="1" dirty="0">
                <a:solidFill>
                  <a:srgbClr val="539243"/>
                </a:solidFill>
                <a:latin typeface="Arial" panose="020B0604020202020204" pitchFamily="34" charset="0"/>
                <a:cs typeface="Arial" panose="020B0604020202020204" pitchFamily="34" charset="0"/>
              </a:rPr>
              <a:t>Quan </a:t>
            </a:r>
            <a:r>
              <a:rPr lang="en-US" sz="2400" b="1" dirty="0" err="1">
                <a:solidFill>
                  <a:srgbClr val="539243"/>
                </a:solidFill>
                <a:latin typeface="Arial" panose="020B0604020202020204" pitchFamily="34" charset="0"/>
                <a:cs typeface="Arial" panose="020B0604020202020204" pitchFamily="34" charset="0"/>
              </a:rPr>
              <a:t>sát</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hình</a:t>
            </a:r>
            <a:r>
              <a:rPr lang="en-US" sz="2400" b="1" dirty="0">
                <a:solidFill>
                  <a:srgbClr val="539243"/>
                </a:solidFill>
                <a:latin typeface="Arial" panose="020B0604020202020204" pitchFamily="34" charset="0"/>
                <a:cs typeface="Arial" panose="020B0604020202020204" pitchFamily="34" charset="0"/>
              </a:rPr>
              <a:t> 2,3,4,5 </a:t>
            </a:r>
            <a:r>
              <a:rPr lang="en-US" sz="2400" b="1" dirty="0" err="1">
                <a:solidFill>
                  <a:srgbClr val="539243"/>
                </a:solidFill>
                <a:latin typeface="Arial" panose="020B0604020202020204" pitchFamily="34" charset="0"/>
                <a:cs typeface="Arial" panose="020B0604020202020204" pitchFamily="34" charset="0"/>
              </a:rPr>
              <a:t>và</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thực</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hiện</a:t>
            </a:r>
            <a:r>
              <a:rPr lang="en-US" sz="2400" b="1" dirty="0">
                <a:solidFill>
                  <a:srgbClr val="539243"/>
                </a:solidFill>
                <a:latin typeface="Arial" panose="020B0604020202020204" pitchFamily="34" charset="0"/>
                <a:cs typeface="Arial" panose="020B0604020202020204" pitchFamily="34" charset="0"/>
              </a:rPr>
              <a:t>:</a:t>
            </a:r>
          </a:p>
          <a:p>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Chỉ</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và</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nói</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tên</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các</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bộ</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phận</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bên</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ngoài</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của</a:t>
            </a:r>
            <a:r>
              <a:rPr lang="en-US" sz="2400" b="1" dirty="0">
                <a:solidFill>
                  <a:srgbClr val="539243"/>
                </a:solidFill>
                <a:latin typeface="Arial" panose="020B0604020202020204" pitchFamily="34" charset="0"/>
                <a:cs typeface="Arial" panose="020B0604020202020204" pitchFamily="34" charset="0"/>
              </a:rPr>
              <a:t> con </a:t>
            </a:r>
            <a:r>
              <a:rPr lang="en-US" sz="2400" b="1" dirty="0" err="1">
                <a:solidFill>
                  <a:srgbClr val="539243"/>
                </a:solidFill>
                <a:latin typeface="Arial" panose="020B0604020202020204" pitchFamily="34" charset="0"/>
                <a:cs typeface="Arial" panose="020B0604020202020204" pitchFamily="34" charset="0"/>
              </a:rPr>
              <a:t>vật</a:t>
            </a:r>
            <a:endParaRPr lang="en-US" sz="2400" b="1" dirty="0">
              <a:solidFill>
                <a:srgbClr val="539243"/>
              </a:solidFill>
              <a:latin typeface="Arial" panose="020B0604020202020204" pitchFamily="34" charset="0"/>
              <a:cs typeface="Arial" panose="020B0604020202020204" pitchFamily="34" charset="0"/>
            </a:endParaRPr>
          </a:p>
          <a:p>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Nhận</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xét</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về</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lớp</a:t>
            </a:r>
            <a:r>
              <a:rPr lang="en-US" sz="2400" b="1" dirty="0">
                <a:solidFill>
                  <a:srgbClr val="539243"/>
                </a:solidFill>
                <a:latin typeface="Arial" panose="020B0604020202020204" pitchFamily="34" charset="0"/>
                <a:cs typeface="Arial" panose="020B0604020202020204" pitchFamily="34" charset="0"/>
              </a:rPr>
              <a:t> bao </a:t>
            </a:r>
            <a:r>
              <a:rPr lang="en-US" sz="2400" b="1" dirty="0" err="1">
                <a:solidFill>
                  <a:srgbClr val="539243"/>
                </a:solidFill>
                <a:latin typeface="Arial" panose="020B0604020202020204" pitchFamily="34" charset="0"/>
                <a:cs typeface="Arial" panose="020B0604020202020204" pitchFamily="34" charset="0"/>
              </a:rPr>
              <a:t>phủ</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bên</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ngoài</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của</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các</a:t>
            </a:r>
            <a:r>
              <a:rPr lang="en-US" sz="2400" b="1" dirty="0">
                <a:solidFill>
                  <a:srgbClr val="539243"/>
                </a:solidFill>
                <a:latin typeface="Arial" panose="020B0604020202020204" pitchFamily="34" charset="0"/>
                <a:cs typeface="Arial" panose="020B0604020202020204" pitchFamily="34" charset="0"/>
              </a:rPr>
              <a:t> con </a:t>
            </a:r>
            <a:r>
              <a:rPr lang="en-US" sz="2400" b="1" dirty="0" err="1">
                <a:solidFill>
                  <a:srgbClr val="539243"/>
                </a:solidFill>
                <a:latin typeface="Arial" panose="020B0604020202020204" pitchFamily="34" charset="0"/>
                <a:cs typeface="Arial" panose="020B0604020202020204" pitchFamily="34" charset="0"/>
              </a:rPr>
              <a:t>vật</a:t>
            </a:r>
            <a:r>
              <a:rPr lang="en-US" sz="2400" b="1" dirty="0">
                <a:solidFill>
                  <a:srgbClr val="539243"/>
                </a:solidFill>
                <a:latin typeface="Arial" panose="020B0604020202020204" pitchFamily="34" charset="0"/>
                <a:cs typeface="Arial" panose="020B0604020202020204" pitchFamily="34" charset="0"/>
              </a:rPr>
              <a:t>.</a:t>
            </a:r>
          </a:p>
          <a:p>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Lựa</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chọn</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một</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số</a:t>
            </a:r>
            <a:r>
              <a:rPr lang="en-US" sz="2400" b="1" dirty="0">
                <a:solidFill>
                  <a:srgbClr val="539243"/>
                </a:solidFill>
                <a:latin typeface="Arial" panose="020B0604020202020204" pitchFamily="34" charset="0"/>
                <a:cs typeface="Arial" panose="020B0604020202020204" pitchFamily="34" charset="0"/>
              </a:rPr>
              <a:t> con </a:t>
            </a:r>
            <a:r>
              <a:rPr lang="en-US" sz="2400" b="1" dirty="0" err="1">
                <a:solidFill>
                  <a:srgbClr val="539243"/>
                </a:solidFill>
                <a:latin typeface="Arial" panose="020B0604020202020204" pitchFamily="34" charset="0"/>
                <a:cs typeface="Arial" panose="020B0604020202020204" pitchFamily="34" charset="0"/>
              </a:rPr>
              <a:t>vật</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và</a:t>
            </a:r>
            <a:r>
              <a:rPr lang="en-US" sz="2400" b="1" dirty="0">
                <a:solidFill>
                  <a:srgbClr val="539243"/>
                </a:solidFill>
                <a:latin typeface="Arial" panose="020B0604020202020204" pitchFamily="34" charset="0"/>
                <a:cs typeface="Arial" panose="020B0604020202020204" pitchFamily="34" charset="0"/>
              </a:rPr>
              <a:t> so </a:t>
            </a:r>
            <a:r>
              <a:rPr lang="en-US" sz="2400" b="1" dirty="0" err="1">
                <a:solidFill>
                  <a:srgbClr val="539243"/>
                </a:solidFill>
                <a:latin typeface="Arial" panose="020B0604020202020204" pitchFamily="34" charset="0"/>
                <a:cs typeface="Arial" panose="020B0604020202020204" pitchFamily="34" charset="0"/>
              </a:rPr>
              <a:t>sánh</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đặc</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điểm</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bên</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ngoài</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của</a:t>
            </a:r>
            <a:r>
              <a:rPr lang="en-US" sz="2400" b="1" dirty="0">
                <a:solidFill>
                  <a:srgbClr val="539243"/>
                </a:solidFill>
                <a:latin typeface="Arial" panose="020B0604020202020204" pitchFamily="34" charset="0"/>
                <a:cs typeface="Arial" panose="020B0604020202020204" pitchFamily="34" charset="0"/>
              </a:rPr>
              <a:t> </a:t>
            </a:r>
            <a:r>
              <a:rPr lang="en-US" sz="2400" b="1" dirty="0" err="1">
                <a:solidFill>
                  <a:srgbClr val="539243"/>
                </a:solidFill>
                <a:latin typeface="Arial" panose="020B0604020202020204" pitchFamily="34" charset="0"/>
                <a:cs typeface="Arial" panose="020B0604020202020204" pitchFamily="34" charset="0"/>
              </a:rPr>
              <a:t>chúng</a:t>
            </a:r>
            <a:endParaRPr lang="en-US" sz="2400" b="1" dirty="0">
              <a:solidFill>
                <a:srgbClr val="539243"/>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3E49C4B-B0B1-8BAE-5ABA-7ECC573D2DA9}"/>
              </a:ext>
            </a:extLst>
          </p:cNvPr>
          <p:cNvPicPr>
            <a:picLocks noChangeAspect="1"/>
          </p:cNvPicPr>
          <p:nvPr/>
        </p:nvPicPr>
        <p:blipFill>
          <a:blip r:embed="rId3"/>
          <a:stretch>
            <a:fillRect/>
          </a:stretch>
        </p:blipFill>
        <p:spPr>
          <a:xfrm>
            <a:off x="8425544" y="-29306"/>
            <a:ext cx="2844588" cy="3405014"/>
          </a:xfrm>
          <a:prstGeom prst="rect">
            <a:avLst/>
          </a:prstGeom>
        </p:spPr>
      </p:pic>
      <p:pic>
        <p:nvPicPr>
          <p:cNvPr id="8" name="Picture 7">
            <a:extLst>
              <a:ext uri="{FF2B5EF4-FFF2-40B4-BE49-F238E27FC236}">
                <a16:creationId xmlns:a16="http://schemas.microsoft.com/office/drawing/2014/main" id="{C319B6A3-2A1B-4B0E-22E9-6F36729F7278}"/>
              </a:ext>
            </a:extLst>
          </p:cNvPr>
          <p:cNvPicPr>
            <a:picLocks noChangeAspect="1"/>
          </p:cNvPicPr>
          <p:nvPr/>
        </p:nvPicPr>
        <p:blipFill>
          <a:blip r:embed="rId4"/>
          <a:stretch>
            <a:fillRect/>
          </a:stretch>
        </p:blipFill>
        <p:spPr>
          <a:xfrm>
            <a:off x="4062412" y="3429000"/>
            <a:ext cx="3577033" cy="3483514"/>
          </a:xfrm>
          <a:prstGeom prst="rect">
            <a:avLst/>
          </a:prstGeom>
        </p:spPr>
      </p:pic>
      <p:pic>
        <p:nvPicPr>
          <p:cNvPr id="11" name="Picture 10">
            <a:extLst>
              <a:ext uri="{FF2B5EF4-FFF2-40B4-BE49-F238E27FC236}">
                <a16:creationId xmlns:a16="http://schemas.microsoft.com/office/drawing/2014/main" id="{EA24E3D6-2F04-3453-CA91-0D1E4B66D4CF}"/>
              </a:ext>
            </a:extLst>
          </p:cNvPr>
          <p:cNvPicPr>
            <a:picLocks noChangeAspect="1"/>
          </p:cNvPicPr>
          <p:nvPr/>
        </p:nvPicPr>
        <p:blipFill>
          <a:blip r:embed="rId5"/>
          <a:stretch>
            <a:fillRect/>
          </a:stretch>
        </p:blipFill>
        <p:spPr>
          <a:xfrm>
            <a:off x="8716706" y="3588664"/>
            <a:ext cx="2611455" cy="3164186"/>
          </a:xfrm>
          <a:prstGeom prst="rect">
            <a:avLst/>
          </a:prstGeom>
        </p:spPr>
      </p:pic>
    </p:spTree>
    <p:extLst>
      <p:ext uri="{BB962C8B-B14F-4D97-AF65-F5344CB8AC3E}">
        <p14:creationId xmlns:p14="http://schemas.microsoft.com/office/powerpoint/2010/main" val="237632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B51C0-905A-2F8B-C6EF-44DF8241DA2E}"/>
              </a:ext>
            </a:extLst>
          </p:cNvPr>
          <p:cNvPicPr>
            <a:picLocks noChangeAspect="1"/>
          </p:cNvPicPr>
          <p:nvPr/>
        </p:nvPicPr>
        <p:blipFill>
          <a:blip r:embed="rId3"/>
          <a:stretch>
            <a:fillRect/>
          </a:stretch>
        </p:blipFill>
        <p:spPr>
          <a:xfrm>
            <a:off x="2962718" y="0"/>
            <a:ext cx="5421695" cy="6262991"/>
          </a:xfrm>
          <a:prstGeom prst="rect">
            <a:avLst/>
          </a:prstGeom>
        </p:spPr>
      </p:pic>
    </p:spTree>
    <p:extLst>
      <p:ext uri="{BB962C8B-B14F-4D97-AF65-F5344CB8AC3E}">
        <p14:creationId xmlns:p14="http://schemas.microsoft.com/office/powerpoint/2010/main" val="3320331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651</Words>
  <Application>Microsoft Office PowerPoint</Application>
  <PresentationFormat>Widescreen</PresentationFormat>
  <Paragraphs>76</Paragraphs>
  <Slides>42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#9Slide03 AllRoundGothic</vt:lpstr>
      <vt:lpstr>#9Slide03 AmpleSoft Bold</vt:lpstr>
      <vt:lpstr>#9Slide03 IcielSamsung Sharp Bo</vt:lpstr>
      <vt:lpstr>Arial</vt:lpstr>
      <vt:lpstr>Bungee Inline</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59</cp:revision>
  <dcterms:created xsi:type="dcterms:W3CDTF">2021-06-11T14:30:21Z</dcterms:created>
  <dcterms:modified xsi:type="dcterms:W3CDTF">2022-07-18T13:32:13Z</dcterms:modified>
</cp:coreProperties>
</file>