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9" r:id="rId4"/>
    <p:sldMasterId id="2147483676" r:id="rId5"/>
    <p:sldMasterId id="2147483694" r:id="rId6"/>
  </p:sldMasterIdLst>
  <p:notesMasterIdLst>
    <p:notesMasterId r:id="rId8"/>
  </p:notesMasterIdLst>
  <p:sldIdLst>
    <p:sldId id="287" r:id="rId7"/>
    <p:sldId id="304" r:id="rId9"/>
    <p:sldId id="269" r:id="rId10"/>
    <p:sldId id="271" r:id="rId11"/>
    <p:sldId id="272" r:id="rId12"/>
    <p:sldId id="257" r:id="rId13"/>
    <p:sldId id="273" r:id="rId14"/>
    <p:sldId id="274" r:id="rId15"/>
    <p:sldId id="275" r:id="rId16"/>
    <p:sldId id="280" r:id="rId17"/>
    <p:sldId id="268" r:id="rId18"/>
    <p:sldId id="276" r:id="rId19"/>
    <p:sldId id="277" r:id="rId20"/>
    <p:sldId id="278" r:id="rId21"/>
    <p:sldId id="26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4" autoAdjust="0"/>
    <p:restoredTop sz="94660"/>
  </p:normalViewPr>
  <p:slideViewPr>
    <p:cSldViewPr snapToGrid="0" showGuides="1">
      <p:cViewPr varScale="1">
        <p:scale>
          <a:sx n="76" d="100"/>
          <a:sy n="76" d="100"/>
        </p:scale>
        <p:origin x="-288" y="-9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023CF-070D-4773-8E37-743B3C8F6ED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C0EBC-207D-4B96-BE8A-21818C5C22A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Bài</a:t>
            </a:r>
            <a:r>
              <a:rPr lang="en-US" altLang="zh-CN" dirty="0"/>
              <a:t> </a:t>
            </a:r>
            <a:r>
              <a:rPr lang="en-US" altLang="zh-CN" dirty="0" err="1"/>
              <a:t>giảng</a:t>
            </a:r>
            <a:r>
              <a:rPr lang="en-US" altLang="zh-CN" dirty="0"/>
              <a:t> </a:t>
            </a: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Ngoclan</a:t>
            </a:r>
            <a:r>
              <a:rPr lang="en-US" altLang="zh-CN" dirty="0"/>
              <a:t>.</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EFD831-A322-40CE-9411-6E8D2E6C1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Bài</a:t>
            </a:r>
            <a:r>
              <a:rPr lang="en-US" altLang="zh-CN" dirty="0"/>
              <a:t> </a:t>
            </a:r>
            <a:r>
              <a:rPr lang="en-US" altLang="zh-CN" dirty="0" err="1"/>
              <a:t>giảng</a:t>
            </a:r>
            <a:r>
              <a:rPr lang="en-US" altLang="zh-CN" dirty="0"/>
              <a:t> </a:t>
            </a: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Ngoclan</a:t>
            </a:r>
            <a:r>
              <a:rPr lang="en-US" altLang="zh-CN" dirty="0"/>
              <a:t>.</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7392B679-AE23-4750-8FB0-6513430B895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cs typeface="Arial" panose="020B0604020202020204" pitchFamily="34" charset="0"/>
              </a:rPr>
            </a:fld>
            <a:endParaRPr lang="zh-CN" altLang="en-US">
              <a:solidFill>
                <a:prstClr val="black"/>
              </a:solidFill>
              <a:latin typeface="等线"/>
              <a:ea typeface="等线" panose="02010600030101010101" pitchFamily="2" charset="-122"/>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C899ED-773B-47FB-BBC2-F27AC306D6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2C899ED-773B-47FB-BBC2-F27AC306D6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2C899ED-773B-47FB-BBC2-F27AC306D6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2C899ED-773B-47FB-BBC2-F27AC306D6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solidFill>
                  <a:srgbClr val="F9BC6E">
                    <a:lumMod val="50000"/>
                  </a:srgbClr>
                </a:solidFill>
              </a:rPr>
              <a:t>HẢO</a:t>
            </a:r>
            <a:endParaRPr lang="en-US" dirty="0">
              <a:solidFill>
                <a:srgbClr val="F9BC6E">
                  <a:lumMod val="50000"/>
                </a:srgbClr>
              </a:solidFill>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endParaRPr>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solidFill>
                  <a:srgbClr val="F9BC6E">
                    <a:lumMod val="50000"/>
                  </a:srgbClr>
                </a:solidFill>
              </a:rPr>
              <a:t>HẢO</a:t>
            </a:r>
            <a:endParaRPr lang="en-US" dirty="0">
              <a:solidFill>
                <a:srgbClr val="F9BC6E">
                  <a:lumMod val="5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p:spPr>
        <p:txBody>
          <a:bodyPr/>
          <a:lstStyle>
            <a:lvl1pPr>
              <a:defRPr/>
            </a:lvl1pPr>
          </a:lstStyle>
          <a:p>
            <a:fld id="{E61B7351-5DE8-4033-90D8-F1CB796A0E39}" type="slidenum">
              <a:rPr lang="en-US" altLang="en-US">
                <a:solidFill>
                  <a:srgbClr val="000000"/>
                </a:solidFill>
              </a:rPr>
            </a:fld>
            <a:endParaRPr lang="en-US" altLang="en-US">
              <a:solidFill>
                <a:srgbClr val="000000"/>
              </a:solidFill>
            </a:endParaRPr>
          </a:p>
        </p:txBody>
      </p:sp>
    </p:spTree>
  </p:cSld>
  <p:clrMapOvr>
    <a:masterClrMapping/>
  </p:clrMapOvr>
  <p:transition spd="med">
    <p:newsflash/>
    <p:sndAc>
      <p:stSnd>
        <p:snd r:embed="rId2"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2C899ED-773B-47FB-BBC2-F27AC306D68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400">
              <a:defRPr/>
            </a:pPr>
            <a:endParaRPr lang="zh-CN" altLang="en-US">
              <a:solidFill>
                <a:srgbClr val="FFFFFF"/>
              </a:solidFill>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defTabSz="914400">
              <a:defRPr/>
            </a:pPr>
            <a:endParaRPr lang="zh-CN" altLang="en-US">
              <a:solidFill>
                <a:srgbClr val="FFFFFF"/>
              </a:solidFill>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2C899ED-773B-47FB-BBC2-F27AC306D6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a:fillRect/>
          </a:stretch>
        </p:blipFill>
        <p:spPr>
          <a:xfrm>
            <a:off x="-48683" y="-27384"/>
            <a:ext cx="12285989" cy="688538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2C899ED-773B-47FB-BBC2-F27AC306D68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C899ED-773B-47FB-BBC2-F27AC306D68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899ED-773B-47FB-BBC2-F27AC306D68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2C899ED-773B-47FB-BBC2-F27AC306D6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2C899ED-773B-47FB-BBC2-F27AC306D68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E4B33-7AC0-4B4A-B563-30714C748F6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0"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0" Type="http://schemas.openxmlformats.org/officeDocument/2006/relationships/theme" Target="../theme/theme4.xml"/><Relationship Id="rId2" Type="http://schemas.openxmlformats.org/officeDocument/2006/relationships/slideLayout" Target="../slideLayouts/slideLayout27.xml"/><Relationship Id="rId19" Type="http://schemas.openxmlformats.org/officeDocument/2006/relationships/image" Target="../media/image12.png"/><Relationship Id="rId18" Type="http://schemas.openxmlformats.org/officeDocument/2006/relationships/image" Target="../media/image11.jpeg"/><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14.png"/><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899ED-773B-47FB-BBC2-F27AC306D68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E4B33-7AC0-4B4A-B563-30714C748F6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pic>
        <p:nvPicPr>
          <p:cNvPr id="9" name="Picture 8" descr="Shape&#10;&#10;Description automatically generated with medium confidence"/>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644073" y="417945"/>
            <a:ext cx="1152516" cy="1152516"/>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22909" b="71307"/>
          <a:stretch>
            <a:fillRect/>
          </a:stretch>
        </p:blipFill>
        <p:spPr>
          <a:xfrm>
            <a:off x="7364122"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hdphoto" Target="../media/image34.wdp"/><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2.xml"/><Relationship Id="rId2" Type="http://schemas.openxmlformats.org/officeDocument/2006/relationships/image" Target="../media/image36.pn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1.xml"/><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GI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4.xml"/><Relationship Id="rId3" Type="http://schemas.openxmlformats.org/officeDocument/2006/relationships/themeOverride" Target="../theme/themeOverride1.xml"/><Relationship Id="rId2" Type="http://schemas.openxmlformats.org/officeDocument/2006/relationships/image" Target="../media/image23.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1115" y="-336550"/>
            <a:ext cx="12179926" cy="6858000"/>
          </a:xfrm>
          <a:prstGeom prst="rect">
            <a:avLst/>
          </a:prstGeom>
        </p:spPr>
      </p:pic>
      <p:sp>
        <p:nvSpPr>
          <p:cNvPr id="18" name="TextBox 7"/>
          <p:cNvSpPr txBox="1"/>
          <p:nvPr/>
        </p:nvSpPr>
        <p:spPr>
          <a:xfrm>
            <a:off x="1561465" y="963295"/>
            <a:ext cx="8995410" cy="836295"/>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600" b="1" i="0" u="none" strike="noStrike" kern="1200" cap="none" spc="0" normalizeH="0" baseline="0" noProof="0" dirty="0">
              <a:ln>
                <a:noFill/>
              </a:ln>
              <a:solidFill>
                <a:srgbClr val="FF09BF"/>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隶书" panose="02010509060101010101" pitchFamily="49" charset="-122"/>
                <a:cs typeface="Times New Roman" panose="02020603050405020304" pitchFamily="18" charset="0"/>
              </a:rPr>
              <a:t>Bài 6: Tích cực hoàn thành nhiệm vụ (Tiết 1)</a:t>
            </a:r>
            <a:endPar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sp>
        <p:nvSpPr>
          <p:cNvPr id="8" name="TextBox 7"/>
          <p:cNvSpPr txBox="1"/>
          <p:nvPr/>
        </p:nvSpPr>
        <p:spPr>
          <a:xfrm>
            <a:off x="733425" y="2144395"/>
            <a:ext cx="10156190" cy="1071880"/>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a:solidFill>
                  <a:schemeClr val="tx1"/>
                </a:solidFill>
                <a:latin typeface="Times New Roman" panose="02020603050405020304" pitchFamily="18" charset="0"/>
                <a:ea typeface="隶书" panose="02010509060101010101" pitchFamily="49" charset="-122"/>
                <a:cs typeface="Times New Roman" panose="02020603050405020304" pitchFamily="18" charset="0"/>
              </a:rPr>
              <a:t>Môn: Đạo đức/ Khối lớp 3</a:t>
            </a:r>
            <a:endParaRPr lang="en-US" altLang="zh-CN" sz="3600" b="1" dirty="0">
              <a:solidFill>
                <a:schemeClr val="tx1"/>
              </a:solidFill>
              <a:latin typeface="Times New Roman" panose="02020603050405020304" pitchFamily="18" charset="0"/>
              <a:ea typeface="隶书" panose="020105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srgbClr val="0000FF"/>
              </a:solidFill>
              <a:effectLst/>
              <a:highlight>
                <a:srgbClr val="00FF00"/>
              </a:highlight>
              <a:uLnTx/>
              <a:uFillTx/>
              <a:latin typeface="Times New Roman" panose="02020603050405020304" pitchFamily="18" charset="0"/>
              <a:ea typeface="隶书" panose="02010509060101010101" pitchFamily="49" charset="-122"/>
              <a:cs typeface="Times New Roman" panose="02020603050405020304" pitchFamily="18" charset="0"/>
            </a:endParaRPr>
          </a:p>
        </p:txBody>
      </p:sp>
      <p:sp>
        <p:nvSpPr>
          <p:cNvPr id="2" name="TextBox 7"/>
          <p:cNvSpPr txBox="1"/>
          <p:nvPr/>
        </p:nvSpPr>
        <p:spPr>
          <a:xfrm>
            <a:off x="544195" y="2769235"/>
            <a:ext cx="10156190" cy="1071880"/>
          </a:xfrm>
          <a:prstGeom prst="rect">
            <a:avLst/>
          </a:prstGeom>
          <a:noFill/>
        </p:spPr>
        <p:txBody>
          <a:bodyPr wrap="square" lIns="0" tIns="0" rIns="0" bIns="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solidFill>
                <a:effectLst/>
                <a:uLnTx/>
                <a:uFillTx/>
                <a:latin typeface="Times New Roman" panose="02020603050405020304" pitchFamily="18" charset="0"/>
                <a:ea typeface="隶书" panose="02010509060101010101" pitchFamily="49" charset="-122"/>
                <a:cs typeface="Times New Roman" panose="02020603050405020304" pitchFamily="18" charset="0"/>
              </a:rPr>
              <a:t>Giáo viên: Lê Thị Lắm</a:t>
            </a:r>
            <a:endParaRPr kumimoji="0" lang="en-US" altLang="zh-CN" sz="4000" b="1" i="0" u="none" strike="noStrike" kern="1200" cap="none" spc="0" normalizeH="0" baseline="0" noProof="0" dirty="0">
              <a:ln>
                <a:noFill/>
              </a:ln>
              <a:solidFill>
                <a:schemeClr val="tx1"/>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schemeClr val="tx1"/>
              </a:solidFill>
              <a:effectLst/>
              <a:highlight>
                <a:srgbClr val="00FF00"/>
              </a:highlight>
              <a:uLnTx/>
              <a:uFillTx/>
              <a:latin typeface="Times New Roman" panose="02020603050405020304" pitchFamily="18" charset="0"/>
              <a:ea typeface="隶书" panose="02010509060101010101" pitchFamily="49" charset="-122"/>
              <a:cs typeface="Times New Roman" panose="02020603050405020304" pitchFamily="18" charset="0"/>
            </a:endParaRPr>
          </a:p>
        </p:txBody>
      </p:sp>
      <p:sp>
        <p:nvSpPr>
          <p:cNvPr id="4" name="TextBox 7"/>
          <p:cNvSpPr txBox="1"/>
          <p:nvPr/>
        </p:nvSpPr>
        <p:spPr>
          <a:xfrm>
            <a:off x="733425" y="3732530"/>
            <a:ext cx="10156190" cy="1071880"/>
          </a:xfrm>
          <a:prstGeom prst="rect">
            <a:avLst/>
          </a:prstGeom>
          <a:noFill/>
        </p:spPr>
        <p:txBody>
          <a:bodyPr wrap="square" lIns="0" tIns="0" rIns="0" bIns="0">
            <a:noAutofit/>
          </a:bodyPr>
          <a:p>
            <a:pPr algn="ctr">
              <a:spcBef>
                <a:spcPct val="50000"/>
              </a:spcBef>
            </a:pPr>
            <a:r>
              <a:rPr lang="en-US" sz="2800" b="1" dirty="0" smtClean="0">
                <a:latin typeface="Times New Roman" panose="02020603050405020304" pitchFamily="18" charset="0"/>
                <a:cs typeface="Times New Roman" panose="02020603050405020304" pitchFamily="18" charset="0"/>
                <a:sym typeface="+mn-ea"/>
              </a:rPr>
              <a:t>TRƯỜNG TH&amp;THCS NGUYỄN BỈNH KHIÊM</a:t>
            </a:r>
            <a:endParaRPr kumimoji="0" lang="en-US" altLang="zh-CN" sz="2800" b="1" i="0"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sp>
        <p:nvSpPr>
          <p:cNvPr id="5" name="TextBox 7"/>
          <p:cNvSpPr txBox="1"/>
          <p:nvPr/>
        </p:nvSpPr>
        <p:spPr>
          <a:xfrm>
            <a:off x="860425" y="4486910"/>
            <a:ext cx="10156190" cy="1071880"/>
          </a:xfrm>
          <a:prstGeom prst="rect">
            <a:avLst/>
          </a:prstGeom>
          <a:noFill/>
        </p:spPr>
        <p:txBody>
          <a:bodyPr wrap="square" lIns="0" tIns="0" rIns="0" bIns="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chemeClr val="tx1"/>
                </a:solidFill>
                <a:effectLst/>
                <a:uLnTx/>
                <a:uFillTx/>
                <a:latin typeface="Times New Roman" panose="02020603050405020304" pitchFamily="18" charset="0"/>
                <a:ea typeface="隶书" panose="02010509060101010101" pitchFamily="49" charset="-122"/>
                <a:cs typeface="Times New Roman" panose="02020603050405020304" pitchFamily="18" charset="0"/>
              </a:rPr>
              <a:t>Tháng/năm: Ngày 7 tháng 01 năm 2025</a:t>
            </a:r>
            <a:r>
              <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rPr>
              <a:t> </a:t>
            </a:r>
            <a:endPar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p:txBody>
      </p:sp>
      <p:sp>
        <p:nvSpPr>
          <p:cNvPr id="6" name="TextBox 7"/>
          <p:cNvSpPr txBox="1"/>
          <p:nvPr/>
        </p:nvSpPr>
        <p:spPr>
          <a:xfrm>
            <a:off x="860425" y="597535"/>
            <a:ext cx="10156190" cy="771525"/>
          </a:xfrm>
          <a:prstGeom prst="rect">
            <a:avLst/>
          </a:prstGeom>
          <a:noFill/>
        </p:spPr>
        <p:txBody>
          <a:bodyPr wrap="square" lIns="0" tIns="0" rIns="0" bIns="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rPr>
              <a:t>PHẦN ĐẦU</a:t>
            </a:r>
            <a:endParaRPr kumimoji="0" lang="en-US" altLang="zh-CN" sz="3600" b="1" i="0" u="none" strike="noStrike" kern="1200" cap="none" spc="0" normalizeH="0" baseline="0" noProof="0" dirty="0">
              <a:ln>
                <a:noFill/>
              </a:ln>
              <a:solidFill>
                <a:srgbClr val="0000FF"/>
              </a:solidFill>
              <a:effectLst/>
              <a:uLnTx/>
              <a:uFillTx/>
              <a:latin typeface="Times New Roman" panose="02020603050405020304" pitchFamily="18" charset="0"/>
              <a:ea typeface="隶书" panose="02010509060101010101" pitchFamily="49"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600" b="1" i="0" u="none" strike="noStrike" kern="1200" cap="none" spc="0" normalizeH="0" baseline="0" noProof="0" dirty="0">
              <a:ln>
                <a:noFill/>
              </a:ln>
              <a:solidFill>
                <a:srgbClr val="0000FF"/>
              </a:solidFill>
              <a:effectLst/>
              <a:highlight>
                <a:srgbClr val="00FF00"/>
              </a:highlight>
              <a:uLnTx/>
              <a:uFillTx/>
              <a:latin typeface="Times New Roman" panose="02020603050405020304" pitchFamily="18" charset="0"/>
              <a:ea typeface="隶书" panose="02010509060101010101" pitchFamily="49" charset="-122"/>
              <a:cs typeface="Times New Roman" panose="02020603050405020304" pitchFamily="18" charset="0"/>
            </a:endParaRPr>
          </a:p>
        </p:txBody>
      </p:sp>
    </p:spTree>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406522" y="491585"/>
            <a:ext cx="9199661" cy="908383"/>
          </a:xfrm>
          <a:prstGeom prst="rect">
            <a:avLst/>
          </a:prstGeom>
        </p:spPr>
      </p:pic>
      <p:sp>
        <p:nvSpPr>
          <p:cNvPr id="5" name="TextBox 4"/>
          <p:cNvSpPr txBox="1"/>
          <p:nvPr/>
        </p:nvSpPr>
        <p:spPr>
          <a:xfrm>
            <a:off x="1192306" y="1819835"/>
            <a:ext cx="9744635" cy="353943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Ngày đầu năm học, Hân rất nhút nhát, ngại nói trước đông người và kết quả học tập của bạn chưa tốt. Để khắc phục hạn chế, Hân đã tích cực phát biểu ý kiến xây dựng bài và hoàn thành tốt các nhiệm vụ học tập. Bên cạnh đó, bạn còn xung phong tham gia nhiều hoạt động của lớp, của trường. Nhờ đó, kết quả học tập của Hân đã có tiến bộ rõ rệt. Bạn cũng mạnh dạn hơn, tự tin hơn khi nói trước đông người. Ở nhà Hân luôn hoàn thành tốt những việc bố mẹ giao. Hân được bố mẹ, thầy cô và bạn bè yêu quý.</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p:cNvSpPr/>
          <p:nvPr/>
        </p:nvSpPr>
        <p:spPr>
          <a:xfrm>
            <a:off x="267172" y="173199"/>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ln w="0"/>
              <a:solidFill>
                <a:schemeClr val="accent1"/>
              </a:solidFill>
              <a:effectLst>
                <a:outerShdw blurRad="38100" dist="25400" dir="5400000" algn="ctr" rotWithShape="0">
                  <a:srgbClr val="6E747A">
                    <a:alpha val="43000"/>
                  </a:srgbClr>
                </a:outerShdw>
              </a:effectLst>
              <a:latin typeface="思源黑体 CN Bold" panose="020B0800000000000000" pitchFamily="34" charset="-122"/>
              <a:ea typeface="思源黑体 CN Bold" panose="020B0800000000000000" pitchFamily="34" charset="-122"/>
            </a:endParaRPr>
          </a:p>
        </p:txBody>
      </p:sp>
      <p:grpSp>
        <p:nvGrpSpPr>
          <p:cNvPr id="42" name="组合 41"/>
          <p:cNvGrpSpPr/>
          <p:nvPr/>
        </p:nvGrpSpPr>
        <p:grpSpPr>
          <a:xfrm>
            <a:off x="5832888" y="1942176"/>
            <a:ext cx="4751717" cy="66046"/>
            <a:chOff x="558029" y="1578576"/>
            <a:chExt cx="4751717" cy="66046"/>
          </a:xfrm>
        </p:grpSpPr>
        <p:sp>
          <p:nvSpPr>
            <p:cNvPr id="43" name="任意多边形: 形状 42"/>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a:solidFill>
                  <a:prstClr val="white"/>
                </a:solidFill>
              </a:endParaRPr>
            </a:p>
          </p:txBody>
        </p:sp>
        <p:sp>
          <p:nvSpPr>
            <p:cNvPr id="44" name="任意多边形: 形状 43"/>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a:solidFill>
                  <a:prstClr val="white"/>
                </a:solidFill>
              </a:endParaRPr>
            </a:p>
          </p:txBody>
        </p:sp>
      </p:grpSp>
      <p:sp>
        <p:nvSpPr>
          <p:cNvPr id="15" name="任意多边形: 形状 59"/>
          <p:cNvSpPr/>
          <p:nvPr/>
        </p:nvSpPr>
        <p:spPr>
          <a:xfrm>
            <a:off x="2597966" y="2416466"/>
            <a:ext cx="64698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任意多边形: 形状 59"/>
          <p:cNvSpPr/>
          <p:nvPr/>
        </p:nvSpPr>
        <p:spPr>
          <a:xfrm>
            <a:off x="5405718" y="4629733"/>
            <a:ext cx="648980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3206127" y="315302"/>
            <a:ext cx="184731" cy="461665"/>
          </a:xfrm>
          <a:prstGeom prst="rect">
            <a:avLst/>
          </a:prstGeom>
          <a:noFill/>
        </p:spPr>
        <p:txBody>
          <a:bodyPr wrap="none" lIns="91440" tIns="45720" rIns="91440" bIns="45720">
            <a:spAutoFit/>
          </a:bodyPr>
          <a:lstStyle/>
          <a:p>
            <a:pPr algn="ct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0" y="152400"/>
            <a:ext cx="6068695" cy="82994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rPr>
              <a:t>   </a:t>
            </a:r>
            <a:r>
              <a:rPr lang="en-US"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Vì sao Hân trở nên mạnh dạn, tự tin và tiến bộ trong học tập?</a:t>
            </a:r>
            <a:endPar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2729" y="884937"/>
            <a:ext cx="6185647" cy="1154162"/>
          </a:xfrm>
          <a:prstGeom prst="rect">
            <a:avLst/>
          </a:prstGeom>
        </p:spPr>
        <p:txBody>
          <a:bodyPr wrap="square">
            <a:spAutoFit/>
          </a:bodyPr>
          <a:lstStyle/>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Hân đã tích cực phát biểu ý kiến xây dựng bài và hoàn thành tốt các nhiệm vụ học tập</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a:t>
            </a:r>
            <a:r>
              <a:rPr lang="en-GB" sz="2000" dirty="0" smtClean="0">
                <a:solidFill>
                  <a:srgbClr val="FF0000"/>
                </a:solidFill>
                <a:latin typeface="Times New Roman" panose="02020603050405020304" pitchFamily="18" charset="0"/>
                <a:ea typeface="Times New Roman" panose="02020603050405020304" pitchFamily="18" charset="0"/>
              </a:rPr>
              <a:t>Xung </a:t>
            </a:r>
            <a:r>
              <a:rPr lang="en-GB" sz="2000" dirty="0">
                <a:solidFill>
                  <a:srgbClr val="FF0000"/>
                </a:solidFill>
                <a:latin typeface="Times New Roman" panose="02020603050405020304" pitchFamily="18" charset="0"/>
                <a:ea typeface="Times New Roman" panose="02020603050405020304" pitchFamily="18" charset="0"/>
              </a:rPr>
              <a:t>phong tham gia nhiều hoạt động của lớp.</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3565662" y="2302509"/>
            <a:ext cx="4112115" cy="923330"/>
          </a:xfrm>
          <a:prstGeom prst="rect">
            <a:avLst/>
          </a:prstGeom>
          <a:noFill/>
        </p:spPr>
        <p:txBody>
          <a:bodyPr wrap="squar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7" name="Rectangle 16"/>
          <p:cNvSpPr/>
          <p:nvPr/>
        </p:nvSpPr>
        <p:spPr>
          <a:xfrm>
            <a:off x="2620373" y="2468953"/>
            <a:ext cx="5832081" cy="829945"/>
          </a:xfrm>
          <a:prstGeom prst="rect">
            <a:avLst/>
          </a:prstGeom>
          <a:noFill/>
        </p:spPr>
        <p:txBody>
          <a:bodyPr wrap="squar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Theo em, tích cực hoàn thành nhiệm vụ sẽ mang lại hiệu quả gì?</a:t>
            </a:r>
            <a:endPar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5405719" y="4541777"/>
            <a:ext cx="6489808" cy="829945"/>
          </a:xfrm>
          <a:prstGeom prst="rect">
            <a:avLst/>
          </a:prstGeom>
          <a:noFill/>
        </p:spPr>
        <p:txBody>
          <a:bodyPr wrap="square" lIns="91440" tIns="45720" rIns="91440" bIns="45720">
            <a:spAutoFit/>
          </a:bodyPr>
          <a:lstStyle/>
          <a:p>
            <a:pPr algn="ctr"/>
            <a:r>
              <a:rPr lang="en-US" sz="2400" b="0" cap="none" spc="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Nếu không tích cực hoàn thành nhiệm vụ điều gì sẽ xảy ra?</a:t>
            </a:r>
            <a:endParaRPr lang="en-US"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2761130" y="3263205"/>
            <a:ext cx="8283660" cy="1154162"/>
          </a:xfrm>
          <a:prstGeom prst="rect">
            <a:avLst/>
          </a:prstGeom>
        </p:spPr>
        <p:txBody>
          <a:bodyPr wrap="square">
            <a:spAutoFit/>
          </a:bodyPr>
          <a:lstStyle/>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Tiến bộ trong học tập, trong công việc</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Mạnh dạn và tự tin trong các hoạt động tập thể.</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GB" sz="2000" dirty="0">
                <a:solidFill>
                  <a:srgbClr val="FF0000"/>
                </a:solidFill>
                <a:latin typeface="Times New Roman" panose="02020603050405020304" pitchFamily="18" charset="0"/>
                <a:ea typeface="Times New Roman" panose="02020603050405020304" pitchFamily="18" charset="0"/>
              </a:rPr>
              <a:t>+ Được mọi người tin yêu, quý mến</a:t>
            </a:r>
            <a:r>
              <a:rPr lang="en-GB" sz="2000" dirty="0" smtClean="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5566835" y="5244354"/>
            <a:ext cx="6405836" cy="1479700"/>
          </a:xfrm>
          <a:prstGeom prst="rect">
            <a:avLst/>
          </a:prstGeom>
        </p:spPr>
        <p:txBody>
          <a:bodyPr wrap="square">
            <a:spAutoFit/>
          </a:bodyPr>
          <a:lstStyle/>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Trở nên nhút nhát, rụt rè, không biết cầu tiến.</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Không nhận được sự đánh giá tích cực từ những người xung quanh.</a:t>
            </a:r>
            <a:endParaRPr lang="en-US" sz="20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000" dirty="0">
                <a:solidFill>
                  <a:srgbClr val="FF0000"/>
                </a:solidFill>
                <a:latin typeface="Times New Roman" panose="02020603050405020304" pitchFamily="18" charset="0"/>
                <a:ea typeface="Times New Roman" panose="02020603050405020304" pitchFamily="18" charset="0"/>
              </a:rPr>
              <a:t>+ Bỏ lỡ nhiêu cơ hội để phát triển, rèn luyện bản thân.</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380774" y="932330"/>
            <a:ext cx="9445826" cy="3394364"/>
            <a:chOff x="469743" y="1030942"/>
            <a:chExt cx="9445826" cy="3394364"/>
          </a:xfrm>
        </p:grpSpPr>
        <p:sp>
          <p:nvSpPr>
            <p:cNvPr id="19" name="Rectangle: Rounded Corners 18"/>
            <p:cNvSpPr/>
            <p:nvPr/>
          </p:nvSpPr>
          <p:spPr>
            <a:xfrm>
              <a:off x="469743" y="1030942"/>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sp>
          <p:nvSpPr>
            <p:cNvPr id="3" name="TextBox 2"/>
            <p:cNvSpPr txBox="1"/>
            <p:nvPr/>
          </p:nvSpPr>
          <p:spPr>
            <a:xfrm>
              <a:off x="787521" y="1030942"/>
              <a:ext cx="8505471" cy="574901"/>
            </a:xfrm>
            <a:prstGeom prst="rect">
              <a:avLst/>
            </a:prstGeom>
            <a:noFill/>
          </p:spPr>
          <p:txBody>
            <a:bodyPr wrap="square" rtlCol="0">
              <a:spAutoFit/>
            </a:bodyPr>
            <a:lstStyle/>
            <a:p>
              <a:pPr indent="360045" algn="just">
                <a:lnSpc>
                  <a:spcPct val="120000"/>
                </a:lnSpc>
                <a:defRPr/>
              </a:pPr>
              <a:endParaRPr lang="en-US" sz="2800" b="1" dirty="0">
                <a:solidFill>
                  <a:srgbClr val="FF0000"/>
                </a:solidFill>
                <a:latin typeface="等线 Light" panose="020F0302020204030204"/>
                <a:ea typeface="Arial-Rounded" panose="020B0500000000000000" pitchFamily="34" charset="0"/>
                <a:cs typeface="Arial-Rounded" panose="020B0500000000000000" pitchFamily="34" charset="0"/>
              </a:endParaRPr>
            </a:p>
          </p:txBody>
        </p:sp>
      </p:grpSp>
      <p:sp>
        <p:nvSpPr>
          <p:cNvPr id="2" name="Rectangle 1"/>
          <p:cNvSpPr/>
          <p:nvPr/>
        </p:nvSpPr>
        <p:spPr>
          <a:xfrm>
            <a:off x="1990165" y="1362635"/>
            <a:ext cx="8059270" cy="2308324"/>
          </a:xfrm>
          <a:prstGeom prst="rect">
            <a:avLst/>
          </a:prstGeom>
        </p:spPr>
        <p:txBody>
          <a:bodyPr wrap="square">
            <a:spAutoFit/>
          </a:bodyPr>
          <a:lstStyle/>
          <a:p>
            <a:pPr algn="just"/>
            <a:r>
              <a:rPr lang="vi-VN" sz="3600" dirty="0">
                <a:latin typeface="+mj-lt"/>
              </a:rPr>
              <a:t>Tích cực hoàn thành nhiệm vụ sẽ giúp em tiến bộ trong học tập, trong công việc; mạnh dạn, tự tin trong các hoạt động tập thể; được mọi người tin yêu, quý </a:t>
            </a:r>
            <a:r>
              <a:rPr lang="vi-VN" sz="3600" dirty="0" smtClean="0">
                <a:latin typeface="+mj-lt"/>
              </a:rPr>
              <a:t>mến</a:t>
            </a:r>
            <a:r>
              <a:rPr lang="en-US" sz="3600" dirty="0" smtClean="0">
                <a:latin typeface="+mj-lt"/>
              </a:rPr>
              <a:t>.</a:t>
            </a:r>
            <a:endParaRPr lang="en-US" sz="3600" dirty="0">
              <a:latin typeface="+mj-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8. GIÁO ÁN 21-22\Giáo án các môn\Downloads\Desktop\dd6.png"/>
          <p:cNvPicPr/>
          <p:nvPr/>
        </p:nvPicPr>
        <p:blipFill>
          <a:blip r:embed="rId1">
            <a:extLst>
              <a:ext uri="{BEBA8EAE-BF5A-486C-A8C5-ECC9F3942E4B}">
                <a14:imgProps xmlns:a14="http://schemas.microsoft.com/office/drawing/2010/main">
                  <a14:imgLayer r:embed="rId2">
                    <a14:imgEffect>
                      <a14:backgroundRemoval t="1422" b="98104" l="2064" r="98687"/>
                    </a14:imgEffect>
                  </a14:imgLayer>
                </a14:imgProps>
              </a:ext>
              <a:ext uri="{28A0092B-C50C-407E-A947-70E740481C1C}">
                <a14:useLocalDpi xmlns:a14="http://schemas.microsoft.com/office/drawing/2010/main" val="0"/>
              </a:ext>
            </a:extLst>
          </a:blip>
          <a:srcRect/>
          <a:stretch>
            <a:fillRect/>
          </a:stretch>
        </p:blipFill>
        <p:spPr bwMode="auto">
          <a:xfrm>
            <a:off x="815790" y="1524001"/>
            <a:ext cx="10264588" cy="4094038"/>
          </a:xfrm>
          <a:prstGeom prst="rect">
            <a:avLst/>
          </a:prstGeom>
          <a:noFill/>
          <a:ln>
            <a:noFill/>
          </a:ln>
        </p:spPr>
      </p:pic>
      <p:sp>
        <p:nvSpPr>
          <p:cNvPr id="3" name="Rectangle 2"/>
          <p:cNvSpPr/>
          <p:nvPr/>
        </p:nvSpPr>
        <p:spPr>
          <a:xfrm>
            <a:off x="944077" y="600652"/>
            <a:ext cx="10136301" cy="584775"/>
          </a:xfrm>
          <a:prstGeom prst="rect">
            <a:avLst/>
          </a:prstGeom>
          <a:noFill/>
        </p:spPr>
        <p:txBody>
          <a:bodyPr wrap="non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Tìm hiểu những việc cần làm để hoàn thành tốt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647620" y="5801105"/>
            <a:ext cx="9432758"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Để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nhiệm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em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gì</a:t>
            </a:r>
            <a:r>
              <a:rPr lang="en-US" sz="36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endParaRPr lang="en-US" dirty="0">
              <a:solidFill>
                <a:prstClr val="black">
                  <a:tint val="75000"/>
                </a:prstClr>
              </a:solidFill>
            </a:endParaRPr>
          </a:p>
        </p:txBody>
      </p:sp>
      <p:grpSp>
        <p:nvGrpSpPr>
          <p:cNvPr id="19" name="Group 18"/>
          <p:cNvGrpSpPr/>
          <p:nvPr/>
        </p:nvGrpSpPr>
        <p:grpSpPr>
          <a:xfrm>
            <a:off x="762001" y="365157"/>
            <a:ext cx="4437528" cy="2754561"/>
            <a:chOff x="762001" y="365157"/>
            <a:chExt cx="4437528" cy="2754561"/>
          </a:xfrm>
        </p:grpSpPr>
        <p:sp>
          <p:nvSpPr>
            <p:cNvPr id="7" name="Cloud 6"/>
            <p:cNvSpPr/>
            <p:nvPr/>
          </p:nvSpPr>
          <p:spPr>
            <a:xfrm>
              <a:off x="762001" y="365157"/>
              <a:ext cx="4437528" cy="2754561"/>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8704" y="1326794"/>
              <a:ext cx="4015844" cy="584775"/>
            </a:xfrm>
            <a:prstGeom prst="rect">
              <a:avLst/>
            </a:prstGeom>
            <a:noFill/>
          </p:spPr>
          <p:txBody>
            <a:bodyPr wrap="non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B1: Xác định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12" name="Rectangle 11"/>
          <p:cNvSpPr/>
          <p:nvPr/>
        </p:nvSpPr>
        <p:spPr>
          <a:xfrm>
            <a:off x="8215230" y="865129"/>
            <a:ext cx="184731" cy="584775"/>
          </a:xfrm>
          <a:prstGeom prst="rect">
            <a:avLst/>
          </a:prstGeom>
          <a:noFill/>
        </p:spPr>
        <p:txBody>
          <a:bodyPr wrap="none" lIns="91440" tIns="45720" rIns="91440" bIns="45720">
            <a:spAutoFit/>
          </a:bodyPr>
          <a:lstStyle/>
          <a:p>
            <a:pPr algn="ctr"/>
            <a:endParaRPr lang="en-US" sz="3200" b="0" cap="none" spc="0" dirty="0">
              <a:ln w="0"/>
              <a:solidFill>
                <a:schemeClr val="accent1"/>
              </a:solidFill>
              <a:effectLst>
                <a:outerShdw blurRad="38100" dist="25400" dir="5400000" algn="ctr" rotWithShape="0">
                  <a:srgbClr val="6E747A">
                    <a:alpha val="43000"/>
                  </a:srgbClr>
                </a:outerShdw>
              </a:effectLst>
            </a:endParaRPr>
          </a:p>
        </p:txBody>
      </p:sp>
      <p:grpSp>
        <p:nvGrpSpPr>
          <p:cNvPr id="20" name="Group 19"/>
          <p:cNvGrpSpPr/>
          <p:nvPr/>
        </p:nvGrpSpPr>
        <p:grpSpPr>
          <a:xfrm>
            <a:off x="5432612" y="196791"/>
            <a:ext cx="5607250" cy="3591579"/>
            <a:chOff x="5432612" y="196791"/>
            <a:chExt cx="5607250" cy="3591579"/>
          </a:xfrm>
        </p:grpSpPr>
        <p:sp>
          <p:nvSpPr>
            <p:cNvPr id="8" name="Cloud 7"/>
            <p:cNvSpPr/>
            <p:nvPr/>
          </p:nvSpPr>
          <p:spPr>
            <a:xfrm>
              <a:off x="5432612" y="196791"/>
              <a:ext cx="5607250" cy="3591579"/>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97389" y="665219"/>
              <a:ext cx="4885764" cy="1077218"/>
            </a:xfrm>
            <a:prstGeom prst="rect">
              <a:avLst/>
            </a:prstGeom>
            <a:noFill/>
          </p:spPr>
          <p:txBody>
            <a:bodyPr wrap="squar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B2: Xây dựng kế hoạch thực hiện</a:t>
              </a:r>
              <a:endParaRPr lang="en-US" sz="3200" b="0" cap="none" spc="0" dirty="0">
                <a:ln w="0"/>
                <a:solidFill>
                  <a:srgbClr val="FF0000"/>
                </a:solidFill>
                <a:effectLst>
                  <a:outerShdw blurRad="38100" dist="25400" dir="5400000" algn="ctr" rotWithShape="0">
                    <a:srgbClr val="6E747A">
                      <a:alpha val="43000"/>
                    </a:srgbClr>
                  </a:outerShdw>
                </a:effectLst>
              </a:endParaRPr>
            </a:p>
          </p:txBody>
        </p:sp>
      </p:grpSp>
      <p:sp>
        <p:nvSpPr>
          <p:cNvPr id="14" name="Oval 13"/>
          <p:cNvSpPr/>
          <p:nvPr/>
        </p:nvSpPr>
        <p:spPr>
          <a:xfrm>
            <a:off x="5827059" y="1326794"/>
            <a:ext cx="1775011" cy="1211793"/>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Liệt kê các công việc cần thực hiện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7445015" y="2319693"/>
            <a:ext cx="1724783" cy="1184500"/>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Xác định cách thức thực hiện</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8974354" y="1375721"/>
            <a:ext cx="1617207" cy="1162866"/>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Xác định thời gian thực hiện</a:t>
            </a:r>
            <a:endParaRPr lang="en-US" dirty="0">
              <a:solidFill>
                <a:schemeClr val="tx1"/>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600635" y="3835589"/>
            <a:ext cx="4831977" cy="2843118"/>
            <a:chOff x="600635" y="3835589"/>
            <a:chExt cx="4831977" cy="2843118"/>
          </a:xfrm>
        </p:grpSpPr>
        <p:sp>
          <p:nvSpPr>
            <p:cNvPr id="9" name="Cloud 8"/>
            <p:cNvSpPr/>
            <p:nvPr/>
          </p:nvSpPr>
          <p:spPr>
            <a:xfrm>
              <a:off x="600635" y="3835589"/>
              <a:ext cx="4831977" cy="2843118"/>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5369" y="4718539"/>
              <a:ext cx="4490792" cy="1077218"/>
            </a:xfrm>
            <a:prstGeom prst="rect">
              <a:avLst/>
            </a:prstGeom>
            <a:noFill/>
          </p:spPr>
          <p:txBody>
            <a:bodyPr wrap="squar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B3: Thực hiện công việc theo kế hoạch</a:t>
              </a:r>
              <a:endParaRPr lang="en-US" sz="3200" b="0" cap="none" spc="0" dirty="0">
                <a:ln w="0"/>
                <a:solidFill>
                  <a:srgbClr val="FF0000"/>
                </a:solidFill>
                <a:effectLst>
                  <a:outerShdw blurRad="38100" dist="25400" dir="5400000" algn="ctr" rotWithShape="0">
                    <a:srgbClr val="6E747A">
                      <a:alpha val="43000"/>
                    </a:srgbClr>
                  </a:outerShdw>
                </a:effectLst>
              </a:endParaRPr>
            </a:p>
          </p:txBody>
        </p:sp>
      </p:grpSp>
      <p:grpSp>
        <p:nvGrpSpPr>
          <p:cNvPr id="22" name="Group 21"/>
          <p:cNvGrpSpPr/>
          <p:nvPr/>
        </p:nvGrpSpPr>
        <p:grpSpPr>
          <a:xfrm>
            <a:off x="6239436" y="3781413"/>
            <a:ext cx="4814046" cy="2843118"/>
            <a:chOff x="6239436" y="3781413"/>
            <a:chExt cx="4814046" cy="2843118"/>
          </a:xfrm>
        </p:grpSpPr>
        <p:sp>
          <p:nvSpPr>
            <p:cNvPr id="10" name="Cloud 9"/>
            <p:cNvSpPr/>
            <p:nvPr/>
          </p:nvSpPr>
          <p:spPr>
            <a:xfrm>
              <a:off x="6239436" y="3781413"/>
              <a:ext cx="4814046" cy="2843118"/>
            </a:xfrm>
            <a:prstGeom prst="cloud">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09257" y="4845281"/>
              <a:ext cx="3674404" cy="584775"/>
            </a:xfrm>
            <a:prstGeom prst="rect">
              <a:avLst/>
            </a:prstGeom>
            <a:noFill/>
          </p:spPr>
          <p:txBody>
            <a:bodyPr wrap="non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B4: Đánh giá kết quả</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3000" b="-38000"/>
          </a:stretch>
        </a:blipFill>
        <a:effectLst/>
      </p:bgPr>
    </p:bg>
    <p:spTree>
      <p:nvGrpSpPr>
        <p:cNvPr id="1" name=""/>
        <p:cNvGrpSpPr/>
        <p:nvPr/>
      </p:nvGrpSpPr>
      <p:grpSpPr>
        <a:xfrm>
          <a:off x="0" y="0"/>
          <a:ext cx="0" cy="0"/>
          <a:chOff x="0" y="0"/>
          <a:chExt cx="0" cy="0"/>
        </a:xfrm>
      </p:grpSpPr>
      <p:sp>
        <p:nvSpPr>
          <p:cNvPr id="3" name="TextBox 2"/>
          <p:cNvSpPr txBox="1"/>
          <p:nvPr/>
        </p:nvSpPr>
        <p:spPr>
          <a:xfrm>
            <a:off x="1513840" y="2458720"/>
            <a:ext cx="7915275" cy="1568450"/>
          </a:xfrm>
          <a:prstGeom prst="rect">
            <a:avLst/>
          </a:prstGeom>
          <a:noFill/>
        </p:spPr>
        <p:txBody>
          <a:bodyPr wrap="square" rtlCol="0">
            <a:spAutoFit/>
          </a:bodyPr>
          <a:lstStyle/>
          <a:p>
            <a:pPr algn="ctr">
              <a:defRPr/>
            </a:pPr>
            <a:r>
              <a:rPr lang="en-US" sz="3200" dirty="0" smtClean="0">
                <a:solidFill>
                  <a:srgbClr val="FF0000"/>
                </a:solidFill>
                <a:latin typeface="Times New Roman" panose="02020603050405020304" pitchFamily="18" charset="0"/>
                <a:cs typeface="Times New Roman" panose="02020603050405020304" pitchFamily="18" charset="0"/>
              </a:rPr>
              <a:t>Hãy kể về một nhiệm vụ mà bạn đã hoàn thành. Bạn đã thực hiện nhiệm vụ đó theo các bước nào ở sơ đồ trên? </a:t>
            </a:r>
            <a:endParaRPr lang="en-US" sz="3200" dirty="0" smtClean="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39153" y="769555"/>
            <a:ext cx="4788858" cy="58356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defRPr/>
            </a:pPr>
            <a:r>
              <a:rPr lang="en-US" sz="32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Trò chơi “Phóng viên nhí”</a:t>
            </a:r>
            <a:endParaRPr lang="en-US"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2"/>
          <a:stretch>
            <a:fillRect/>
          </a:stretch>
        </p:blipFill>
        <p:spPr>
          <a:xfrm>
            <a:off x="1085192" y="1905200"/>
            <a:ext cx="9260440" cy="34275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89587" y="1710813"/>
            <a:ext cx="10545097" cy="2523768"/>
          </a:xfrm>
          <a:prstGeom prst="rect">
            <a:avLst/>
          </a:prstGeom>
          <a:noFill/>
        </p:spPr>
        <p:txBody>
          <a:bodyPr wrap="square" rtlCol="0">
            <a:spAutoFit/>
          </a:bodyPr>
          <a:lstStyle/>
          <a:p>
            <a:pPr algn="ctr"/>
            <a:r>
              <a:rPr lang="nl-NL" sz="3600" b="1" dirty="0">
                <a:solidFill>
                  <a:srgbClr val="0070C0"/>
                </a:solidFill>
                <a:latin typeface="Times New Roman" panose="02020603050405020304" pitchFamily="18" charset="0"/>
                <a:cs typeface="Times New Roman" panose="02020603050405020304" pitchFamily="18" charset="0"/>
              </a:rPr>
              <a:t>ĐẠO </a:t>
            </a:r>
            <a:r>
              <a:rPr lang="nl-NL" sz="3600" b="1" dirty="0" smtClean="0">
                <a:solidFill>
                  <a:srgbClr val="0070C0"/>
                </a:solidFill>
                <a:latin typeface="Times New Roman" panose="02020603050405020304" pitchFamily="18" charset="0"/>
                <a:cs typeface="Times New Roman" panose="02020603050405020304" pitchFamily="18" charset="0"/>
              </a:rPr>
              <a:t>ĐỨC</a:t>
            </a:r>
            <a:endParaRPr lang="nl-NL" sz="3600" b="1" dirty="0" smtClean="0">
              <a:solidFill>
                <a:srgbClr val="0070C0"/>
              </a:solidFill>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p>
            <a:r>
              <a:rPr lang="nl-NL" sz="3200" b="1" dirty="0">
                <a:solidFill>
                  <a:srgbClr val="FF0000"/>
                </a:solidFill>
                <a:latin typeface="Times New Roman" panose="02020603050405020304" pitchFamily="18" charset="0"/>
                <a:cs typeface="Times New Roman" panose="02020603050405020304" pitchFamily="18" charset="0"/>
              </a:rPr>
              <a:t>CHỦ ĐỀ 5: TÍCH CỰC HOÀN THÀNH NHIỆM VỤ</a:t>
            </a:r>
            <a:endParaRPr lang="en-US" sz="3200" dirty="0">
              <a:solidFill>
                <a:srgbClr val="FF0000"/>
              </a:solidFill>
              <a:latin typeface="Times New Roman" panose="02020603050405020304" pitchFamily="18" charset="0"/>
              <a:cs typeface="Times New Roman" panose="02020603050405020304" pitchFamily="18" charset="0"/>
            </a:endParaRPr>
          </a:p>
          <a:p>
            <a:r>
              <a:rPr lang="nl-NL" sz="3600" b="1" dirty="0" smtClean="0">
                <a:latin typeface="Times New Roman" panose="02020603050405020304" pitchFamily="18" charset="0"/>
                <a:cs typeface="Times New Roman" panose="02020603050405020304" pitchFamily="18" charset="0"/>
              </a:rPr>
              <a:t>    </a:t>
            </a:r>
            <a:r>
              <a:rPr lang="nl-NL" sz="3600" b="1" dirty="0" smtClean="0">
                <a:solidFill>
                  <a:schemeClr val="accent2"/>
                </a:solidFill>
                <a:latin typeface="Times New Roman" panose="02020603050405020304" pitchFamily="18" charset="0"/>
                <a:cs typeface="Times New Roman" panose="02020603050405020304" pitchFamily="18" charset="0"/>
              </a:rPr>
              <a:t>Bài </a:t>
            </a:r>
            <a:r>
              <a:rPr lang="nl-NL" sz="3600" b="1" dirty="0">
                <a:solidFill>
                  <a:schemeClr val="accent2"/>
                </a:solidFill>
                <a:latin typeface="Times New Roman" panose="02020603050405020304" pitchFamily="18" charset="0"/>
                <a:cs typeface="Times New Roman" panose="02020603050405020304" pitchFamily="18" charset="0"/>
              </a:rPr>
              <a:t>06: Tích cực hoàn thành nhiệm vụ (Tiết 1)</a:t>
            </a:r>
            <a:endParaRPr lang="en-US" sz="3600" dirty="0">
              <a:solidFill>
                <a:schemeClr val="accent2"/>
              </a:solidFill>
              <a:latin typeface="Times New Roman" panose="02020603050405020304" pitchFamily="18" charset="0"/>
              <a:cs typeface="Times New Roman" panose="02020603050405020304" pitchFamily="18" charset="0"/>
            </a:endParaRPr>
          </a:p>
          <a:p>
            <a:endParaRPr lang="en-US" dirty="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1"/>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78441" y="3772544"/>
            <a:ext cx="10379413" cy="3085456"/>
            <a:chOff x="678441" y="3772544"/>
            <a:chExt cx="10379413" cy="3085456"/>
          </a:xfrm>
        </p:grpSpPr>
        <p:pic>
          <p:nvPicPr>
            <p:cNvPr id="4" name="Picture 4" descr="C:\Users\HP\Desktop\peach-5309315_1280-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p:cNvPicPr>
            <a:picLocks noChangeAspect="1"/>
          </p:cNvPicPr>
          <p:nvPr/>
        </p:nvPicPr>
        <p:blipFill>
          <a:blip r:embed="rId1">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4" name="Rectangle 3"/>
          <p:cNvSpPr/>
          <p:nvPr/>
        </p:nvSpPr>
        <p:spPr>
          <a:xfrm>
            <a:off x="1984350" y="2145299"/>
            <a:ext cx="7924800" cy="1938992"/>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 Kể các nhiệm vụ của em ở lớp</a:t>
            </a:r>
            <a:endParaRPr lang="en-US" sz="4000" b="1" cap="none" spc="0" dirty="0" smtClean="0">
              <a:ln w="22225">
                <a:solidFill>
                  <a:schemeClr val="accent2"/>
                </a:solidFill>
                <a:prstDash val="solid"/>
              </a:ln>
              <a:solidFill>
                <a:schemeClr val="accent2">
                  <a:lumMod val="40000"/>
                  <a:lumOff val="60000"/>
                </a:schemeClr>
              </a:solidFill>
              <a:effectLst/>
            </a:endParaRPr>
          </a:p>
          <a:p>
            <a:pPr algn="ctr"/>
            <a:r>
              <a:rPr lang="en-US" sz="4000" b="1" dirty="0" smtClean="0">
                <a:ln w="22225">
                  <a:solidFill>
                    <a:schemeClr val="accent2"/>
                  </a:solidFill>
                  <a:prstDash val="solid"/>
                </a:ln>
                <a:solidFill>
                  <a:schemeClr val="accent2">
                    <a:lumMod val="40000"/>
                    <a:lumOff val="60000"/>
                  </a:schemeClr>
                </a:solidFill>
              </a:rPr>
              <a:t>- Em đã thực hiện những nhiệm vụ đó như thế nào?</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6804" t="66677"/>
          <a:stretch>
            <a:fillRect/>
          </a:stretch>
        </p:blipFill>
        <p:spPr>
          <a:xfrm rot="16378271">
            <a:off x="4181846" y="-1829158"/>
            <a:ext cx="4352631" cy="7894476"/>
          </a:xfrm>
          <a:prstGeom prst="rect">
            <a:avLst/>
          </a:prstGeom>
        </p:spPr>
      </p:pic>
      <p:sp>
        <p:nvSpPr>
          <p:cNvPr id="7" name="TextBox 48"/>
          <p:cNvSpPr txBox="1"/>
          <p:nvPr/>
        </p:nvSpPr>
        <p:spPr>
          <a:xfrm>
            <a:off x="3789625" y="1738520"/>
            <a:ext cx="3744416" cy="759119"/>
          </a:xfrm>
          <a:prstGeom prst="rect">
            <a:avLst/>
          </a:prstGeom>
          <a:noFill/>
        </p:spPr>
        <p:txBody>
          <a:bodyPr wrap="square" lIns="0" tIns="0" rIns="0" bIns="0" rtlCol="0">
            <a:spAutoFit/>
          </a:bodyPr>
          <a:lstStyle/>
          <a:p>
            <a:pPr defTabSz="1219200">
              <a:defRPr/>
            </a:pPr>
            <a:r>
              <a:rPr lang="en-US" altLang="zh-CN" sz="4935" b="1" dirty="0">
                <a:solidFill>
                  <a:srgbClr val="0000FF"/>
                </a:solidFill>
                <a:latin typeface="Times New Roman" panose="02020603050405020304" pitchFamily="18" charset="0"/>
                <a:ea typeface="华康雅宋体W9" panose="02020909000000000000" pitchFamily="49" charset="-122"/>
                <a:cs typeface="Times New Roman" panose="02020603050405020304" pitchFamily="18" charset="0"/>
                <a:sym typeface="+mn-lt"/>
              </a:rPr>
              <a:t>KHÁM PHÁ</a:t>
            </a:r>
            <a:endParaRPr lang="en-US" altLang="zh-CN" sz="4935" b="1" dirty="0">
              <a:solidFill>
                <a:srgbClr val="0000FF"/>
              </a:solidFill>
              <a:latin typeface="Times New Roman" panose="02020603050405020304" pitchFamily="18" charset="0"/>
              <a:ea typeface="华康雅宋体W9" panose="02020909000000000000" pitchFamily="49" charset="-122"/>
              <a:cs typeface="Times New Roman" panose="02020603050405020304" pitchFamily="18" charset="0"/>
              <a:sym typeface="+mn-lt"/>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81" y="4581129"/>
            <a:ext cx="4032448" cy="19929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20220526025606_wm_shs-dao-duc-3"/>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1475" t="16757" r="-445" b="-15132"/>
          <a:stretch>
            <a:fillRect/>
          </a:stretch>
        </p:blipFill>
        <p:spPr bwMode="auto">
          <a:xfrm>
            <a:off x="0" y="243141"/>
            <a:ext cx="6988939" cy="784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0220526025606_wm_shs-dao-duc-3"/>
          <p:cNvPicPr>
            <a:picLocks noChangeAspect="1" noChangeArrowheads="1"/>
          </p:cNvPicPr>
          <p:nvPr/>
        </p:nvPicPr>
        <p:blipFill rotWithShape="1">
          <a:blip r:embed="rId2">
            <a:extLst>
              <a:ext uri="{28A0092B-C50C-407E-A947-70E740481C1C}">
                <a14:useLocalDpi xmlns:a14="http://schemas.microsoft.com/office/drawing/2010/main" val="0"/>
              </a:ext>
            </a:extLst>
          </a:blip>
          <a:srcRect t="-21812" b="67145"/>
          <a:stretch>
            <a:fillRect/>
          </a:stretch>
        </p:blipFill>
        <p:spPr bwMode="auto">
          <a:xfrm>
            <a:off x="6373875" y="-578853"/>
            <a:ext cx="5949063" cy="60514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5034" y="365125"/>
            <a:ext cx="7046497" cy="1077218"/>
          </a:xfrm>
          <a:prstGeom prst="rect">
            <a:avLst/>
          </a:prstGeom>
          <a:noFill/>
        </p:spPr>
        <p:txBody>
          <a:bodyPr wrap="square" lIns="91440" tIns="45720" rIns="91440" bIns="45720">
            <a:spAutoFit/>
          </a:bodyPr>
          <a:lstStyle/>
          <a:p>
            <a:pPr algn="ctr"/>
            <a:r>
              <a:rPr lang="en-US" sz="32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Tìm hiểu biểu hiện của việc tích cực hoàn thành nhiệm vụ</a:t>
            </a:r>
            <a:endParaRPr lang="en-US" sz="32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53870" y="181635"/>
            <a:ext cx="5641340" cy="704850"/>
            <a:chOff x="2961765" y="267285"/>
            <a:chExt cx="5641340" cy="704850"/>
          </a:xfrm>
        </p:grpSpPr>
        <p:sp>
          <p:nvSpPr>
            <p:cNvPr id="3"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961765" y="326975"/>
              <a:ext cx="5641340" cy="645160"/>
            </a:xfrm>
            <a:prstGeom prst="rect">
              <a:avLst/>
            </a:prstGeom>
            <a:noFill/>
          </p:spPr>
          <p:txBody>
            <a:bodyPr wrap="square" rtlCol="0">
              <a:spAutoFit/>
            </a:bodyPr>
            <a:lstStyle/>
            <a:p>
              <a:pPr algn="ctr">
                <a:defRPr/>
              </a:pPr>
              <a:r>
                <a:rPr lang="en-US" sz="3600" b="1" dirty="0" smtClean="0">
                  <a:solidFill>
                    <a:srgbClr val="E14F48"/>
                  </a:solidFill>
                  <a:latin typeface="Times New Roman" panose="02020603050405020304" pitchFamily="18" charset="0"/>
                  <a:ea typeface="Arial-Rounded" panose="020B0500000000000000" pitchFamily="34" charset="0"/>
                  <a:cs typeface="Times New Roman" panose="02020603050405020304" pitchFamily="18" charset="0"/>
                </a:rPr>
                <a:t>Truyện: Tham gia việc lớp</a:t>
              </a:r>
              <a:endParaRPr lang="en-US" sz="3600" b="1" dirty="0">
                <a:solidFill>
                  <a:srgbClr val="E14F48"/>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9" name="Group 8"/>
          <p:cNvGrpSpPr/>
          <p:nvPr/>
        </p:nvGrpSpPr>
        <p:grpSpPr>
          <a:xfrm>
            <a:off x="133350" y="2089070"/>
            <a:ext cx="5501442" cy="1945048"/>
            <a:chOff x="3764755" y="267285"/>
            <a:chExt cx="4662490" cy="1173410"/>
          </a:xfrm>
          <a:solidFill>
            <a:schemeClr val="accent4">
              <a:lumMod val="60000"/>
              <a:lumOff val="40000"/>
            </a:schemeClr>
          </a:solidFill>
        </p:grpSpPr>
        <p:sp>
          <p:nvSpPr>
            <p:cNvPr id="10" name="任意多边形: 形状 40"/>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879669" y="326855"/>
              <a:ext cx="4547576" cy="9462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defRPr/>
              </a:pPr>
              <a:r>
                <a:rPr lang="en-US" sz="32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 chi tiết nào trong câu chuyện thể hiện việc tích cực hoàn thành nhiệm vụ?</a:t>
              </a:r>
              <a:endParaRPr lang="en-US" sz="32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2" name="Group 11"/>
          <p:cNvGrpSpPr/>
          <p:nvPr/>
        </p:nvGrpSpPr>
        <p:grpSpPr>
          <a:xfrm>
            <a:off x="5886286" y="2078232"/>
            <a:ext cx="6112007" cy="1955885"/>
            <a:chOff x="3032587" y="281481"/>
            <a:chExt cx="5132320" cy="1755209"/>
          </a:xfrm>
          <a:solidFill>
            <a:srgbClr val="CCFFCC"/>
          </a:solidFill>
        </p:grpSpPr>
        <p:sp>
          <p:nvSpPr>
            <p:cNvPr id="13" name="任意多边形: 形状 40"/>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defRPr/>
              </a:pPr>
              <a:endParaRPr lang="zh-CN" altLang="en-US" sz="4400" dirty="0">
                <a:solidFill>
                  <a:srgbClr val="FF8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3134975" y="432437"/>
              <a:ext cx="5029932" cy="1407525"/>
            </a:xfrm>
            <a:prstGeom prst="rect">
              <a:avLst/>
            </a:prstGeom>
            <a:grpFill/>
          </p:spPr>
          <p:txBody>
            <a:bodyPr wrap="square" rtlCol="0">
              <a:spAutoFit/>
            </a:bodyPr>
            <a:lstStyle/>
            <a:p>
              <a:pPr algn="just">
                <a:defRPr/>
              </a:pPr>
              <a:r>
                <a:rPr lang="en-US" sz="32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 còn biết những biểu hiện nào khác của việc tích cực hoàn thành nhiệm vụ?</a:t>
              </a:r>
              <a:endParaRPr lang="en-US" sz="32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84016" y="409422"/>
            <a:ext cx="7898025" cy="1948115"/>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17" name="TextBox 16"/>
            <p:cNvSpPr txBox="1"/>
            <p:nvPr/>
          </p:nvSpPr>
          <p:spPr>
            <a:xfrm>
              <a:off x="3953406" y="659448"/>
              <a:ext cx="3829847" cy="1373758"/>
            </a:xfrm>
            <a:prstGeom prst="rect">
              <a:avLst/>
            </a:prstGeom>
            <a:noFill/>
            <a:ln>
              <a:noFill/>
            </a:ln>
          </p:spPr>
          <p:txBody>
            <a:bodyPr wrap="square" rtlCol="0">
              <a:spAutoFit/>
            </a:bodyPr>
            <a:lstStyle/>
            <a:p>
              <a:pPr algn="ctr">
                <a:defRPr/>
              </a:pPr>
              <a:r>
                <a:rPr lang="en-US" sz="3600" dirty="0" smtClean="0">
                  <a:solidFill>
                    <a:srgbClr val="E14F48"/>
                  </a:solidFill>
                  <a:latin typeface="Times New Roman" panose="02020603050405020304" pitchFamily="18" charset="0"/>
                  <a:ea typeface="Arial-Rounded" panose="020B0500000000000000" pitchFamily="34" charset="0"/>
                  <a:cs typeface="Times New Roman" panose="02020603050405020304" pitchFamily="18" charset="0"/>
                </a:rPr>
                <a:t>Những chi tiết nào trong câu chuyện thể hiện việc tích cực hoàn thành nhiệm vụ?</a:t>
              </a:r>
              <a:endParaRPr lang="vi-VN" sz="3600" dirty="0">
                <a:solidFill>
                  <a:srgbClr val="E14F48"/>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8" name="Group 17"/>
          <p:cNvGrpSpPr/>
          <p:nvPr/>
        </p:nvGrpSpPr>
        <p:grpSpPr>
          <a:xfrm>
            <a:off x="1102273" y="806158"/>
            <a:ext cx="940049" cy="923330"/>
            <a:chOff x="138280" y="2630986"/>
            <a:chExt cx="640080" cy="695043"/>
          </a:xfrm>
        </p:grpSpPr>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a:defRPr/>
              </a:pPr>
              <a:r>
                <a:rPr lang="en-US" sz="5400" b="1" dirty="0">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endParaRPr lang="en-US" sz="5400" b="1" dirty="0">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16" name="Picture 15"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grpSp>
        <p:nvGrpSpPr>
          <p:cNvPr id="2" name="Group 1"/>
          <p:cNvGrpSpPr/>
          <p:nvPr/>
        </p:nvGrpSpPr>
        <p:grpSpPr>
          <a:xfrm>
            <a:off x="4824422" y="2777899"/>
            <a:ext cx="5757618" cy="3517824"/>
            <a:chOff x="4824422" y="2777899"/>
            <a:chExt cx="5757618" cy="3517824"/>
          </a:xfrm>
        </p:grpSpPr>
        <p:grpSp>
          <p:nvGrpSpPr>
            <p:cNvPr id="10" name="Group 9"/>
            <p:cNvGrpSpPr/>
            <p:nvPr/>
          </p:nvGrpSpPr>
          <p:grpSpPr>
            <a:xfrm flipH="1">
              <a:off x="4824422" y="2777899"/>
              <a:ext cx="5757618" cy="3517824"/>
              <a:chOff x="2556286" y="1772165"/>
              <a:chExt cx="4191353" cy="1092157"/>
            </a:xfrm>
          </p:grpSpPr>
          <p:sp>
            <p:nvSpPr>
              <p:cNvPr id="11" name="任意多边形: 形状 40"/>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2771514" y="1907079"/>
                <a:ext cx="3831517" cy="200662"/>
              </a:xfrm>
              <a:prstGeom prst="rect">
                <a:avLst/>
              </a:prstGeom>
              <a:noFill/>
            </p:spPr>
            <p:txBody>
              <a:bodyPr wrap="square" rtlCol="0">
                <a:spAutoFit/>
              </a:bodyPr>
              <a:lstStyle/>
              <a:p>
                <a:pPr algn="just"/>
                <a:endPar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4933137" y="3004083"/>
              <a:ext cx="5540188" cy="3065455"/>
            </a:xfrm>
            <a:prstGeom prst="rect">
              <a:avLst/>
            </a:prstGeom>
          </p:spPr>
          <p:txBody>
            <a:bodyPr wrap="squar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Xung phong tham gia làm nhiệm vụ.</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Chủ động xây dựng kế hoạch và phân công thực hiện nhiệm vụ.</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Nhiệt tình, chủ động thực hiện công việc.</a:t>
              </a:r>
              <a:endParaRPr lang="en-US" sz="2800" dirty="0">
                <a:effectLst/>
                <a:latin typeface="Times New Roman" panose="02020603050405020304" pitchFamily="18" charset="0"/>
                <a:ea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02273" y="806158"/>
            <a:ext cx="940049" cy="923330"/>
            <a:chOff x="138280" y="2630986"/>
            <a:chExt cx="640080" cy="695043"/>
          </a:xfrm>
        </p:grpSpPr>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a:defRPr/>
              </a:pPr>
              <a:r>
                <a:rPr lang="en-US" sz="5400" b="1">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en-US" sz="5400" b="1" dirty="0">
                <a:solidFill>
                  <a:srgbClr val="70AD47">
                    <a:lumMod val="7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16" name="Picture 15"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grpSp>
        <p:nvGrpSpPr>
          <p:cNvPr id="4" name="Group 3"/>
          <p:cNvGrpSpPr/>
          <p:nvPr/>
        </p:nvGrpSpPr>
        <p:grpSpPr>
          <a:xfrm>
            <a:off x="2684016" y="409423"/>
            <a:ext cx="7898025" cy="2066842"/>
            <a:chOff x="2684016" y="409423"/>
            <a:chExt cx="7898025" cy="2066842"/>
          </a:xfrm>
        </p:grpSpPr>
        <p:grpSp>
          <p:nvGrpSpPr>
            <p:cNvPr id="14" name="Group 13"/>
            <p:cNvGrpSpPr/>
            <p:nvPr/>
          </p:nvGrpSpPr>
          <p:grpSpPr>
            <a:xfrm>
              <a:off x="2684016" y="409423"/>
              <a:ext cx="7898025" cy="2066842"/>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defRPr/>
                </a:pPr>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17" name="TextBox 16"/>
              <p:cNvSpPr txBox="1"/>
              <p:nvPr/>
            </p:nvSpPr>
            <p:spPr>
              <a:xfrm>
                <a:off x="3695088" y="635188"/>
                <a:ext cx="4358126" cy="522806"/>
              </a:xfrm>
              <a:prstGeom prst="rect">
                <a:avLst/>
              </a:prstGeom>
              <a:noFill/>
              <a:ln>
                <a:noFill/>
              </a:ln>
            </p:spPr>
            <p:txBody>
              <a:bodyPr wrap="square" rtlCol="0">
                <a:spAutoFit/>
              </a:bodyPr>
              <a:lstStyle/>
              <a:p>
                <a:pPr algn="just">
                  <a:defRPr/>
                </a:pP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2967319" y="619056"/>
              <a:ext cx="7351057" cy="1198880"/>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còn biết những biểu hiện nào khác của việc tích cực hoàn thành nhiệm vụ?</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 name="Group 4"/>
          <p:cNvGrpSpPr/>
          <p:nvPr/>
        </p:nvGrpSpPr>
        <p:grpSpPr>
          <a:xfrm>
            <a:off x="4811716" y="2580860"/>
            <a:ext cx="5641848" cy="4148750"/>
            <a:chOff x="4811716" y="2580860"/>
            <a:chExt cx="5641848" cy="4148750"/>
          </a:xfrm>
        </p:grpSpPr>
        <p:grpSp>
          <p:nvGrpSpPr>
            <p:cNvPr id="10" name="Group 9"/>
            <p:cNvGrpSpPr/>
            <p:nvPr/>
          </p:nvGrpSpPr>
          <p:grpSpPr>
            <a:xfrm flipH="1">
              <a:off x="4811716" y="2580860"/>
              <a:ext cx="5641848" cy="4148750"/>
              <a:chOff x="2389820" y="1960395"/>
              <a:chExt cx="4191353" cy="833645"/>
            </a:xfrm>
          </p:grpSpPr>
          <p:sp>
            <p:nvSpPr>
              <p:cNvPr id="11" name="任意多边形: 形状 40"/>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2784712" y="1998250"/>
                <a:ext cx="3356770" cy="92766"/>
              </a:xfrm>
              <a:prstGeom prst="rect">
                <a:avLst/>
              </a:prstGeom>
              <a:noFill/>
            </p:spPr>
            <p:txBody>
              <a:bodyPr wrap="square" rtlCol="0">
                <a:spAutoFit/>
              </a:bodyPr>
              <a:lstStyle/>
              <a:p>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5082181" y="2777900"/>
              <a:ext cx="5100917" cy="3914918"/>
            </a:xfrm>
            <a:prstGeom prst="rect">
              <a:avLst/>
            </a:prstGeom>
          </p:spPr>
          <p:txBody>
            <a:bodyPr wrap="square">
              <a:spAutoFit/>
            </a:bodyPr>
            <a:lstStyle/>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Tích cực tham gia vào các hoạt động do lớp, trường tổ chức: phong trào kế hoạch nhỏ, quyên góp ủng hộ đồng bào vùng lũ lụt,...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Luôn hoàn thành tốt và đúng hạn những công việc được thầy cô giáo giao cho.</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Trong lớp hăng hái phát biểu xây dựng bài.</a:t>
              </a:r>
              <a:endParaRPr lang="en-US" sz="2400" dirty="0">
                <a:effectLst/>
                <a:latin typeface="Times New Roman" panose="02020603050405020304" pitchFamily="18" charset="0"/>
                <a:ea typeface="Times New Roman" panose="02020603050405020304" pitchFamily="18"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2840</Words>
  <Application>WPS Presentation</Application>
  <PresentationFormat>Custom</PresentationFormat>
  <Paragraphs>96</Paragraphs>
  <Slides>16</Slides>
  <Notes>3</Notes>
  <HiddenSlides>0</HiddenSlides>
  <MMClips>1</MMClips>
  <ScaleCrop>false</ScaleCrop>
  <HeadingPairs>
    <vt:vector size="6" baseType="variant">
      <vt:variant>
        <vt:lpstr>已用的字体</vt:lpstr>
      </vt:variant>
      <vt:variant>
        <vt:i4>29</vt:i4>
      </vt:variant>
      <vt:variant>
        <vt:lpstr>主题</vt:lpstr>
      </vt:variant>
      <vt:variant>
        <vt:i4>5</vt:i4>
      </vt:variant>
      <vt:variant>
        <vt:lpstr>幻灯片标题</vt:lpstr>
      </vt:variant>
      <vt:variant>
        <vt:i4>16</vt:i4>
      </vt:variant>
    </vt:vector>
  </HeadingPairs>
  <TitlesOfParts>
    <vt:vector size="50" baseType="lpstr">
      <vt:lpstr>Arial</vt:lpstr>
      <vt:lpstr>SimSun</vt:lpstr>
      <vt:lpstr>Wingdings</vt:lpstr>
      <vt:lpstr>Just Another Hand</vt:lpstr>
      <vt:lpstr>Segoe Print</vt:lpstr>
      <vt:lpstr>Indie Flower</vt:lpstr>
      <vt:lpstr>Maven Pro</vt:lpstr>
      <vt:lpstr>Arial</vt:lpstr>
      <vt:lpstr>Calibri</vt:lpstr>
      <vt:lpstr>Aldrich</vt:lpstr>
      <vt:lpstr>Abril Fatface</vt:lpstr>
      <vt:lpstr>#9Slide03 AmpleSoft Bold</vt:lpstr>
      <vt:lpstr>ITC Avant Garde Std Bk</vt:lpstr>
      <vt:lpstr>Century Gothic</vt:lpstr>
      <vt:lpstr>Microsoft YaHei</vt:lpstr>
      <vt:lpstr>Times New Roman</vt:lpstr>
      <vt:lpstr>隶书</vt:lpstr>
      <vt:lpstr>Coiny</vt:lpstr>
      <vt:lpstr>Yu Gothic UI Semibold</vt:lpstr>
      <vt:lpstr>华康雅宋体W9</vt:lpstr>
      <vt:lpstr>Arial-Rounded</vt:lpstr>
      <vt:lpstr>Segoe UI Symbol</vt:lpstr>
      <vt:lpstr>思源黑体 CN Bold</vt:lpstr>
      <vt:lpstr>Calibri</vt:lpstr>
      <vt:lpstr>等线 Light</vt:lpstr>
      <vt:lpstr>等线</vt:lpstr>
      <vt:lpstr>等线</vt:lpstr>
      <vt:lpstr>Arial Unicode MS</vt:lpstr>
      <vt:lpstr>Calibri Light</vt:lpstr>
      <vt:lpstr>Office Theme</vt:lpstr>
      <vt:lpstr>Office 主题​​</vt:lpstr>
      <vt:lpstr>1_SlidesMania</vt:lpstr>
      <vt:lpstr>2_Office Theme</vt:lpstr>
      <vt:lpstr>第一PPT，www.1ppt.com</vt:lpstr>
      <vt:lpstr>PowerPoint 演示文稿</vt:lpstr>
      <vt:lpstr>PowerPoint 演示文稿</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Lê Thị Lắm Trường TH V</cp:lastModifiedBy>
  <cp:revision>57</cp:revision>
  <dcterms:created xsi:type="dcterms:W3CDTF">2022-06-09T15:25:00Z</dcterms:created>
  <dcterms:modified xsi:type="dcterms:W3CDTF">2025-01-11T09:26:49Z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ACAC2ED686A647BF8944ECF952E81841_13</vt:lpwstr>
  </property>
  <property fmtid="{D5CDD505-2E9C-101B-9397-08002B2CF9AE}" pid="3" name="KSOProductBuildVer">
    <vt:lpwstr>1033-12.2.0.19307</vt:lpwstr>
  </property>
</Properties>
</file>