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80" r:id="rId3"/>
    <p:sldId id="278" r:id="rId4"/>
    <p:sldId id="256" r:id="rId5"/>
    <p:sldId id="258" r:id="rId6"/>
    <p:sldId id="257" r:id="rId7"/>
    <p:sldId id="260" r:id="rId8"/>
    <p:sldId id="259" r:id="rId9"/>
    <p:sldId id="262" r:id="rId10"/>
    <p:sldId id="279" r:id="rId11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CCBD4-BF48-4700-BC29-0A27111733E1}" type="datetimeFigureOut">
              <a:rPr lang="vi-VN" smtClean="0"/>
              <a:t>04/02/2025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E8C2-B08D-4D38-866C-242A7A2F3966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237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221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526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059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040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596273"/>
      </p:ext>
    </p:extLst>
  </p:cSld>
  <p:clrMapOvr>
    <a:masterClrMapping/>
  </p:clrMapOvr>
  <p:transition spd="slow" advClick="0" advTm="4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028" indent="0" algn="ctr">
              <a:buNone/>
              <a:defRPr/>
            </a:lvl2pPr>
            <a:lvl3pPr marL="806055" indent="0" algn="ctr">
              <a:buNone/>
              <a:defRPr/>
            </a:lvl3pPr>
            <a:lvl4pPr marL="1209083" indent="0" algn="ctr">
              <a:buNone/>
              <a:defRPr/>
            </a:lvl4pPr>
            <a:lvl5pPr marL="1612111" indent="0" algn="ctr">
              <a:buNone/>
              <a:defRPr/>
            </a:lvl5pPr>
            <a:lvl6pPr marL="2015138" indent="0" algn="ctr">
              <a:buNone/>
              <a:defRPr/>
            </a:lvl6pPr>
            <a:lvl7pPr marL="2418166" indent="0" algn="ctr">
              <a:buNone/>
              <a:defRPr/>
            </a:lvl7pPr>
            <a:lvl8pPr marL="2821195" indent="0" algn="ctr">
              <a:buNone/>
              <a:defRPr/>
            </a:lvl8pPr>
            <a:lvl9pPr marL="32242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29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00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29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266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535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739"/>
            </a:lvl1pPr>
            <a:lvl2pPr marL="403028" indent="0">
              <a:buNone/>
              <a:defRPr sz="1571"/>
            </a:lvl2pPr>
            <a:lvl3pPr marL="806055" indent="0">
              <a:buNone/>
              <a:defRPr sz="1403"/>
            </a:lvl3pPr>
            <a:lvl4pPr marL="1209083" indent="0">
              <a:buNone/>
              <a:defRPr sz="1235"/>
            </a:lvl4pPr>
            <a:lvl5pPr marL="1612111" indent="0">
              <a:buNone/>
              <a:defRPr sz="1235"/>
            </a:lvl5pPr>
            <a:lvl6pPr marL="2015138" indent="0">
              <a:buNone/>
              <a:defRPr sz="1235"/>
            </a:lvl6pPr>
            <a:lvl7pPr marL="2418166" indent="0">
              <a:buNone/>
              <a:defRPr sz="1235"/>
            </a:lvl7pPr>
            <a:lvl8pPr marL="2821195" indent="0">
              <a:buNone/>
              <a:defRPr sz="1235"/>
            </a:lvl8pPr>
            <a:lvl9pPr marL="3224222" indent="0">
              <a:buNone/>
              <a:defRPr sz="123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29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229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469"/>
            </a:lvl1pPr>
            <a:lvl2pPr>
              <a:defRPr sz="2132"/>
            </a:lvl2pPr>
            <a:lvl3pPr>
              <a:defRPr sz="1739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469"/>
            </a:lvl1pPr>
            <a:lvl2pPr>
              <a:defRPr sz="2132"/>
            </a:lvl2pPr>
            <a:lvl3pPr>
              <a:defRPr sz="1739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29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76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132" b="1"/>
            </a:lvl1pPr>
            <a:lvl2pPr marL="403028" indent="0">
              <a:buNone/>
              <a:defRPr sz="1739" b="1"/>
            </a:lvl2pPr>
            <a:lvl3pPr marL="806055" indent="0">
              <a:buNone/>
              <a:defRPr sz="1571" b="1"/>
            </a:lvl3pPr>
            <a:lvl4pPr marL="1209083" indent="0">
              <a:buNone/>
              <a:defRPr sz="1403" b="1"/>
            </a:lvl4pPr>
            <a:lvl5pPr marL="1612111" indent="0">
              <a:buNone/>
              <a:defRPr sz="1403" b="1"/>
            </a:lvl5pPr>
            <a:lvl6pPr marL="2015138" indent="0">
              <a:buNone/>
              <a:defRPr sz="1403" b="1"/>
            </a:lvl6pPr>
            <a:lvl7pPr marL="2418166" indent="0">
              <a:buNone/>
              <a:defRPr sz="1403" b="1"/>
            </a:lvl7pPr>
            <a:lvl8pPr marL="2821195" indent="0">
              <a:buNone/>
              <a:defRPr sz="1403" b="1"/>
            </a:lvl8pPr>
            <a:lvl9pPr marL="3224222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132"/>
            </a:lvl1pPr>
            <a:lvl2pPr>
              <a:defRPr sz="1739"/>
            </a:lvl2pPr>
            <a:lvl3pPr>
              <a:defRPr sz="1571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132" b="1"/>
            </a:lvl1pPr>
            <a:lvl2pPr marL="403028" indent="0">
              <a:buNone/>
              <a:defRPr sz="1739" b="1"/>
            </a:lvl2pPr>
            <a:lvl3pPr marL="806055" indent="0">
              <a:buNone/>
              <a:defRPr sz="1571" b="1"/>
            </a:lvl3pPr>
            <a:lvl4pPr marL="1209083" indent="0">
              <a:buNone/>
              <a:defRPr sz="1403" b="1"/>
            </a:lvl4pPr>
            <a:lvl5pPr marL="1612111" indent="0">
              <a:buNone/>
              <a:defRPr sz="1403" b="1"/>
            </a:lvl5pPr>
            <a:lvl6pPr marL="2015138" indent="0">
              <a:buNone/>
              <a:defRPr sz="1403" b="1"/>
            </a:lvl6pPr>
            <a:lvl7pPr marL="2418166" indent="0">
              <a:buNone/>
              <a:defRPr sz="1403" b="1"/>
            </a:lvl7pPr>
            <a:lvl8pPr marL="2821195" indent="0">
              <a:buNone/>
              <a:defRPr sz="1403" b="1"/>
            </a:lvl8pPr>
            <a:lvl9pPr marL="3224222" indent="0">
              <a:buNone/>
              <a:defRPr sz="140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132"/>
            </a:lvl1pPr>
            <a:lvl2pPr>
              <a:defRPr sz="1739"/>
            </a:lvl2pPr>
            <a:lvl3pPr>
              <a:defRPr sz="1571"/>
            </a:lvl3pPr>
            <a:lvl4pPr>
              <a:defRPr sz="1403"/>
            </a:lvl4pPr>
            <a:lvl5pPr>
              <a:defRPr sz="1403"/>
            </a:lvl5pPr>
            <a:lvl6pPr>
              <a:defRPr sz="1403"/>
            </a:lvl6pPr>
            <a:lvl7pPr>
              <a:defRPr sz="1403"/>
            </a:lvl7pPr>
            <a:lvl8pPr>
              <a:defRPr sz="1403"/>
            </a:lvl8pPr>
            <a:lvl9pPr>
              <a:defRPr sz="140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29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1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29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06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29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5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9435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739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805"/>
            </a:lvl1pPr>
            <a:lvl2pPr>
              <a:defRPr sz="2469"/>
            </a:lvl2pPr>
            <a:lvl3pPr>
              <a:defRPr sz="2132"/>
            </a:lvl3pPr>
            <a:lvl4pPr>
              <a:defRPr sz="1739"/>
            </a:lvl4pPr>
            <a:lvl5pPr>
              <a:defRPr sz="1739"/>
            </a:lvl5pPr>
            <a:lvl6pPr>
              <a:defRPr sz="1739"/>
            </a:lvl6pPr>
            <a:lvl7pPr>
              <a:defRPr sz="1739"/>
            </a:lvl7pPr>
            <a:lvl8pPr>
              <a:defRPr sz="1739"/>
            </a:lvl8pPr>
            <a:lvl9pPr>
              <a:defRPr sz="17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235"/>
            </a:lvl1pPr>
            <a:lvl2pPr marL="403028" indent="0">
              <a:buNone/>
              <a:defRPr sz="1066"/>
            </a:lvl2pPr>
            <a:lvl3pPr marL="806055" indent="0">
              <a:buNone/>
              <a:defRPr sz="897"/>
            </a:lvl3pPr>
            <a:lvl4pPr marL="1209083" indent="0">
              <a:buNone/>
              <a:defRPr sz="786"/>
            </a:lvl4pPr>
            <a:lvl5pPr marL="1612111" indent="0">
              <a:buNone/>
              <a:defRPr sz="786"/>
            </a:lvl5pPr>
            <a:lvl6pPr marL="2015138" indent="0">
              <a:buNone/>
              <a:defRPr sz="786"/>
            </a:lvl6pPr>
            <a:lvl7pPr marL="2418166" indent="0">
              <a:buNone/>
              <a:defRPr sz="786"/>
            </a:lvl7pPr>
            <a:lvl8pPr marL="2821195" indent="0">
              <a:buNone/>
              <a:defRPr sz="786"/>
            </a:lvl8pPr>
            <a:lvl9pPr marL="3224222" indent="0">
              <a:buNone/>
              <a:defRPr sz="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29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27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1"/>
            <a:ext cx="5486400" cy="425054"/>
          </a:xfrm>
        </p:spPr>
        <p:txBody>
          <a:bodyPr anchor="b"/>
          <a:lstStyle>
            <a:lvl1pPr algn="l">
              <a:defRPr sz="1739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2805"/>
            </a:lvl1pPr>
            <a:lvl2pPr marL="403028" indent="0">
              <a:buNone/>
              <a:defRPr sz="2469"/>
            </a:lvl2pPr>
            <a:lvl3pPr marL="806055" indent="0">
              <a:buNone/>
              <a:defRPr sz="2132"/>
            </a:lvl3pPr>
            <a:lvl4pPr marL="1209083" indent="0">
              <a:buNone/>
              <a:defRPr sz="1739"/>
            </a:lvl4pPr>
            <a:lvl5pPr marL="1612111" indent="0">
              <a:buNone/>
              <a:defRPr sz="1739"/>
            </a:lvl5pPr>
            <a:lvl6pPr marL="2015138" indent="0">
              <a:buNone/>
              <a:defRPr sz="1739"/>
            </a:lvl6pPr>
            <a:lvl7pPr marL="2418166" indent="0">
              <a:buNone/>
              <a:defRPr sz="1739"/>
            </a:lvl7pPr>
            <a:lvl8pPr marL="2821195" indent="0">
              <a:buNone/>
              <a:defRPr sz="1739"/>
            </a:lvl8pPr>
            <a:lvl9pPr marL="3224222" indent="0">
              <a:buNone/>
              <a:defRPr sz="1739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5"/>
            <a:ext cx="5486400" cy="603647"/>
          </a:xfrm>
        </p:spPr>
        <p:txBody>
          <a:bodyPr/>
          <a:lstStyle>
            <a:lvl1pPr marL="0" indent="0">
              <a:buNone/>
              <a:defRPr sz="1235"/>
            </a:lvl1pPr>
            <a:lvl2pPr marL="403028" indent="0">
              <a:buNone/>
              <a:defRPr sz="1066"/>
            </a:lvl2pPr>
            <a:lvl3pPr marL="806055" indent="0">
              <a:buNone/>
              <a:defRPr sz="897"/>
            </a:lvl3pPr>
            <a:lvl4pPr marL="1209083" indent="0">
              <a:buNone/>
              <a:defRPr sz="786"/>
            </a:lvl4pPr>
            <a:lvl5pPr marL="1612111" indent="0">
              <a:buNone/>
              <a:defRPr sz="786"/>
            </a:lvl5pPr>
            <a:lvl6pPr marL="2015138" indent="0">
              <a:buNone/>
              <a:defRPr sz="786"/>
            </a:lvl6pPr>
            <a:lvl7pPr marL="2418166" indent="0">
              <a:buNone/>
              <a:defRPr sz="786"/>
            </a:lvl7pPr>
            <a:lvl8pPr marL="2821195" indent="0">
              <a:buNone/>
              <a:defRPr sz="786"/>
            </a:lvl8pPr>
            <a:lvl9pPr marL="3224222" indent="0">
              <a:buNone/>
              <a:defRPr sz="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29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24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29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345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29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8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967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04/02/2025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416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04/02/2025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11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04/02/2025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846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04/02/2025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837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04/02/2025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283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390F-70FE-446F-BC1F-6728D3687241}" type="datetimeFigureOut">
              <a:rPr lang="vi-VN" smtClean="0"/>
              <a:pPr/>
              <a:t>04/02/2025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835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390F-70FE-446F-BC1F-6728D3687241}" type="datetimeFigureOut">
              <a:rPr lang="vi-VN" smtClean="0"/>
              <a:pPr/>
              <a:t>04/02/2025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711E-5936-44DA-95DC-CBD336170B80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73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2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5">
                <a:latin typeface="Arial" charset="0"/>
              </a:defRPr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2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5">
                <a:latin typeface="Arial" charset="0"/>
              </a:defRPr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2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5"/>
            </a:lvl1pPr>
          </a:lstStyle>
          <a:p>
            <a:pPr defTabSz="512954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2954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24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1">
          <a:solidFill>
            <a:schemeClr val="tx2"/>
          </a:solidFill>
          <a:latin typeface="Arial" charset="0"/>
        </a:defRPr>
      </a:lvl5pPr>
      <a:lvl6pPr marL="403028" algn="ctr" rtl="0" fontAlgn="base">
        <a:spcBef>
          <a:spcPct val="0"/>
        </a:spcBef>
        <a:spcAft>
          <a:spcPct val="0"/>
        </a:spcAft>
        <a:defRPr sz="3871">
          <a:solidFill>
            <a:schemeClr val="tx2"/>
          </a:solidFill>
          <a:latin typeface="Arial" charset="0"/>
        </a:defRPr>
      </a:lvl6pPr>
      <a:lvl7pPr marL="806055" algn="ctr" rtl="0" fontAlgn="base">
        <a:spcBef>
          <a:spcPct val="0"/>
        </a:spcBef>
        <a:spcAft>
          <a:spcPct val="0"/>
        </a:spcAft>
        <a:defRPr sz="3871">
          <a:solidFill>
            <a:schemeClr val="tx2"/>
          </a:solidFill>
          <a:latin typeface="Arial" charset="0"/>
        </a:defRPr>
      </a:lvl7pPr>
      <a:lvl8pPr marL="1209083" algn="ctr" rtl="0" fontAlgn="base">
        <a:spcBef>
          <a:spcPct val="0"/>
        </a:spcBef>
        <a:spcAft>
          <a:spcPct val="0"/>
        </a:spcAft>
        <a:defRPr sz="3871">
          <a:solidFill>
            <a:schemeClr val="tx2"/>
          </a:solidFill>
          <a:latin typeface="Arial" charset="0"/>
        </a:defRPr>
      </a:lvl8pPr>
      <a:lvl9pPr marL="1612111" algn="ctr" rtl="0" fontAlgn="base">
        <a:spcBef>
          <a:spcPct val="0"/>
        </a:spcBef>
        <a:spcAft>
          <a:spcPct val="0"/>
        </a:spcAft>
        <a:defRPr sz="3871">
          <a:solidFill>
            <a:schemeClr val="tx2"/>
          </a:solidFill>
          <a:latin typeface="Arial" charset="0"/>
        </a:defRPr>
      </a:lvl9pPr>
    </p:titleStyle>
    <p:bodyStyle>
      <a:lvl1pPr marL="301895" indent="-301895" algn="l" rtl="0" eaLnBrk="0" fontAlgn="base" hangingPunct="0">
        <a:spcBef>
          <a:spcPct val="20000"/>
        </a:spcBef>
        <a:spcAft>
          <a:spcPct val="0"/>
        </a:spcAft>
        <a:buChar char="•"/>
        <a:defRPr sz="2805">
          <a:solidFill>
            <a:schemeClr val="tx1"/>
          </a:solidFill>
          <a:latin typeface="+mn-lt"/>
          <a:ea typeface="+mn-ea"/>
          <a:cs typeface="+mn-cs"/>
        </a:defRPr>
      </a:lvl1pPr>
      <a:lvl2pPr marL="654551" indent="-251134" algn="l" rtl="0" eaLnBrk="0" fontAlgn="base" hangingPunct="0">
        <a:spcBef>
          <a:spcPct val="20000"/>
        </a:spcBef>
        <a:spcAft>
          <a:spcPct val="0"/>
        </a:spcAft>
        <a:buChar char="–"/>
        <a:defRPr sz="2469">
          <a:solidFill>
            <a:schemeClr val="tx1"/>
          </a:solidFill>
          <a:latin typeface="+mn-lt"/>
        </a:defRPr>
      </a:lvl2pPr>
      <a:lvl3pPr marL="1007207" indent="-201263" algn="l" rtl="0" eaLnBrk="0" fontAlgn="base" hangingPunct="0">
        <a:spcBef>
          <a:spcPct val="20000"/>
        </a:spcBef>
        <a:spcAft>
          <a:spcPct val="0"/>
        </a:spcAft>
        <a:buChar char="•"/>
        <a:defRPr sz="2132">
          <a:solidFill>
            <a:schemeClr val="tx1"/>
          </a:solidFill>
          <a:latin typeface="+mn-lt"/>
        </a:defRPr>
      </a:lvl3pPr>
      <a:lvl4pPr marL="1409733" indent="-201263" algn="l" rtl="0" eaLnBrk="0" fontAlgn="base" hangingPunct="0">
        <a:spcBef>
          <a:spcPct val="20000"/>
        </a:spcBef>
        <a:spcAft>
          <a:spcPct val="0"/>
        </a:spcAft>
        <a:buChar char="–"/>
        <a:defRPr sz="1739">
          <a:solidFill>
            <a:schemeClr val="tx1"/>
          </a:solidFill>
          <a:latin typeface="+mn-lt"/>
        </a:defRPr>
      </a:lvl4pPr>
      <a:lvl5pPr marL="1813148" indent="-201263" algn="l" rtl="0" eaLnBrk="0" fontAlgn="base" hangingPunct="0">
        <a:spcBef>
          <a:spcPct val="20000"/>
        </a:spcBef>
        <a:spcAft>
          <a:spcPct val="0"/>
        </a:spcAft>
        <a:buChar char="»"/>
        <a:defRPr sz="1739">
          <a:solidFill>
            <a:schemeClr val="tx1"/>
          </a:solidFill>
          <a:latin typeface="+mn-lt"/>
        </a:defRPr>
      </a:lvl5pPr>
      <a:lvl6pPr marL="2216653" indent="-201514" algn="l" rtl="0" fontAlgn="base">
        <a:spcBef>
          <a:spcPct val="20000"/>
        </a:spcBef>
        <a:spcAft>
          <a:spcPct val="0"/>
        </a:spcAft>
        <a:buChar char="»"/>
        <a:defRPr sz="1739">
          <a:solidFill>
            <a:schemeClr val="tx1"/>
          </a:solidFill>
          <a:latin typeface="+mn-lt"/>
        </a:defRPr>
      </a:lvl6pPr>
      <a:lvl7pPr marL="2619680" indent="-201514" algn="l" rtl="0" fontAlgn="base">
        <a:spcBef>
          <a:spcPct val="20000"/>
        </a:spcBef>
        <a:spcAft>
          <a:spcPct val="0"/>
        </a:spcAft>
        <a:buChar char="»"/>
        <a:defRPr sz="1739">
          <a:solidFill>
            <a:schemeClr val="tx1"/>
          </a:solidFill>
          <a:latin typeface="+mn-lt"/>
        </a:defRPr>
      </a:lvl7pPr>
      <a:lvl8pPr marL="3022709" indent="-201514" algn="l" rtl="0" fontAlgn="base">
        <a:spcBef>
          <a:spcPct val="20000"/>
        </a:spcBef>
        <a:spcAft>
          <a:spcPct val="0"/>
        </a:spcAft>
        <a:buChar char="»"/>
        <a:defRPr sz="1739">
          <a:solidFill>
            <a:schemeClr val="tx1"/>
          </a:solidFill>
          <a:latin typeface="+mn-lt"/>
        </a:defRPr>
      </a:lvl8pPr>
      <a:lvl9pPr marL="3425736" indent="-201514" algn="l" rtl="0" fontAlgn="base">
        <a:spcBef>
          <a:spcPct val="20000"/>
        </a:spcBef>
        <a:spcAft>
          <a:spcPct val="0"/>
        </a:spcAft>
        <a:buChar char="»"/>
        <a:defRPr sz="1739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6055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403028" algn="l" defTabSz="806055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2pPr>
      <a:lvl3pPr marL="806055" algn="l" defTabSz="806055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3pPr>
      <a:lvl4pPr marL="1209083" algn="l" defTabSz="806055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111" algn="l" defTabSz="806055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2015138" algn="l" defTabSz="806055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418166" algn="l" defTabSz="806055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821195" algn="l" defTabSz="806055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224222" algn="l" defTabSz="806055" rtl="0" eaLnBrk="1" latinLnBrk="0" hangingPunct="1"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2520583"/>
            <a:ext cx="1745080" cy="2022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386026" y="1252001"/>
            <a:ext cx="8403790" cy="96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621" tIns="40310" rIns="80621" bIns="403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2954" eaLnBrk="1" fontAlgn="base" hangingPunct="1">
              <a:spcBef>
                <a:spcPts val="1010"/>
              </a:spcBef>
              <a:spcAft>
                <a:spcPct val="0"/>
              </a:spcAft>
              <a:defRPr/>
            </a:pPr>
            <a:r>
              <a:rPr lang="en-US" sz="2244" b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244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44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4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</a:p>
          <a:p>
            <a:pPr algn="ctr" defTabSz="512954" eaLnBrk="1" fontAlgn="base" hangingPunct="1">
              <a:spcBef>
                <a:spcPts val="1010"/>
              </a:spcBef>
              <a:spcAft>
                <a:spcPct val="0"/>
              </a:spcAft>
              <a:defRPr/>
            </a:pPr>
            <a:r>
              <a:rPr lang="en-US" sz="26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6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48: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TRÒN CÁC SỐ ĐẾN HÀNG CHỤC, HÀNG TRĂM</a:t>
            </a:r>
            <a:endParaRPr lang="en-US" sz="2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400" y="2157511"/>
            <a:ext cx="3151043" cy="11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43405" y="14797"/>
            <a:ext cx="1663148" cy="213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22823" y="183465"/>
            <a:ext cx="1669154" cy="199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6990829" y="723481"/>
            <a:ext cx="1199640" cy="133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15473" y="2716257"/>
            <a:ext cx="1019708" cy="74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443" y="2732083"/>
            <a:ext cx="2987915" cy="21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2108824" y="583106"/>
            <a:ext cx="5190037" cy="244521"/>
          </a:xfrm>
          <a:prstGeom prst="rect">
            <a:avLst/>
          </a:prstGeom>
        </p:spPr>
        <p:txBody>
          <a:bodyPr wrap="none" lIns="68486" tIns="34243" rIns="68486" bIns="34243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6476">
              <a:defRPr/>
            </a:pPr>
            <a:r>
              <a:rPr lang="vi-VN" sz="2022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2022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TỊNH KỲ</a:t>
            </a: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1337675" y="4242275"/>
            <a:ext cx="3868410" cy="294929"/>
          </a:xfrm>
          <a:prstGeom prst="rect">
            <a:avLst/>
          </a:prstGeom>
        </p:spPr>
        <p:txBody>
          <a:bodyPr wrap="none" lIns="68486" tIns="34243" rIns="68486" bIns="34243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6476">
              <a:defRPr/>
            </a:pPr>
            <a:r>
              <a:rPr lang="en-US" sz="2022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VIÊN:NGUYỄN THỊ HÙNG.</a:t>
            </a:r>
          </a:p>
        </p:txBody>
      </p:sp>
    </p:spTree>
    <p:extLst>
      <p:ext uri="{BB962C8B-B14F-4D97-AF65-F5344CB8AC3E}">
        <p14:creationId xmlns:p14="http://schemas.microsoft.com/office/powerpoint/2010/main" val="87997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9144000" cy="5264034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88" y="1704907"/>
            <a:ext cx="2372147" cy="3499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237644" y="1205498"/>
            <a:ext cx="4405794" cy="904500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r>
              <a:rPr lang="en-US" altLang="zh-CN" sz="5500" b="1" dirty="0">
                <a:solidFill>
                  <a:srgbClr val="FF0000"/>
                </a:solidFill>
                <a:latin typeface="Times New Roman" pitchFamily="18" charset="0"/>
                <a:ea typeface="inpin heiti" charset="-122"/>
                <a:cs typeface="Times New Roman" pitchFamily="18" charset="0"/>
              </a:rPr>
              <a:t>KHỞI ĐỘNG</a:t>
            </a:r>
            <a:endParaRPr lang="zh-CN" altLang="en-US" sz="5500" b="1" dirty="0">
              <a:solidFill>
                <a:srgbClr val="FF0000"/>
              </a:solidFill>
              <a:latin typeface="Times New Roman" pitchFamily="18" charset="0"/>
              <a:ea typeface="inpin heiti" charset="-122"/>
              <a:cs typeface="Times New Roman" pitchFamily="18" charset="0"/>
            </a:endParaRPr>
          </a:p>
        </p:txBody>
      </p:sp>
      <p:pic>
        <p:nvPicPr>
          <p:cNvPr id="2" name="nhạc  1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3131" y="5009751"/>
            <a:ext cx="114155" cy="642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428610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Thứ Tư ngày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tháng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năm 2024</a:t>
            </a:r>
          </a:p>
        </p:txBody>
      </p:sp>
    </p:spTree>
    <p:extLst>
      <p:ext uri="{BB962C8B-B14F-4D97-AF65-F5344CB8AC3E}">
        <p14:creationId xmlns:p14="http://schemas.microsoft.com/office/powerpoint/2010/main" val="371987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62">
        <p:circle/>
      </p:transition>
    </mc:Choice>
    <mc:Fallback xmlns="">
      <p:transition spd="slow" advTm="69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29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42"/>
            <a:ext cx="4500562" cy="263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85734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img.loigiaihay.com/picture/2022/0728/cau-2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643056"/>
            <a:ext cx="4786314" cy="237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000114"/>
            <a:ext cx="5000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Làm tròn số đến hàng chục.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71948"/>
            <a:ext cx="91440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3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* Khi làm tròn số đến hàng chục, ta so sánh chữ số hàng đơn vị với 5. Nếu chữ số hàng đơn vị bé hơn 5 thì làm tròn xuống, còn lại thì làm tròn lên.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Thứ Tư ngày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tháng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năm 2024</a:t>
            </a:r>
          </a:p>
        </p:txBody>
      </p:sp>
    </p:spTree>
    <p:extLst>
      <p:ext uri="{BB962C8B-B14F-4D97-AF65-F5344CB8AC3E}">
        <p14:creationId xmlns:p14="http://schemas.microsoft.com/office/powerpoint/2010/main" val="46403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04"/>
            <a:ext cx="9144000" cy="2651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9290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* Khi làm tròn số đến hàng chục, ta so sánh chữ số hàng đơn vị với 5. Nếu chữ số hàng đơn vị bé hơn 5 thì làm tròn xuống, còn lại thì làm tròn lên.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142990"/>
            <a:ext cx="4153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b. 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Làm tròn số đến hàng trăm</a:t>
            </a:r>
            <a:endParaRPr lang="vi-VN" sz="24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29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85734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Thứ Tư ngày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tháng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năm 2024</a:t>
            </a: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143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57172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42874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00FF"/>
                </a:solidFill>
                <a:effectLst/>
                <a:latin typeface="+mj-lt"/>
              </a:rPr>
              <a:t>1. Làm tròn các số 2 864, 3 058 và 4 315 đến hàng chục, hàng trăm.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650" y="1785932"/>
            <a:ext cx="3648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* Làm tròn đến hàng chục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2285998"/>
            <a:ext cx="4289562" cy="285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76056" y="1785932"/>
            <a:ext cx="3682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+mj-lt"/>
              </a:rPr>
              <a:t>* Làm </a:t>
            </a:r>
            <a:r>
              <a:rPr lang="vi-VN" sz="2400" b="1" dirty="0">
                <a:solidFill>
                  <a:srgbClr val="008000"/>
                </a:solidFill>
                <a:latin typeface="+mj-lt"/>
              </a:rPr>
              <a:t>tròn đến hàng trăm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285998"/>
            <a:ext cx="4357686" cy="285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1071552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Hoạt động.</a:t>
            </a:r>
            <a:endParaRPr lang="vi-VN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Thứ Tư ngày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tháng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năm 2024</a:t>
            </a: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1442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     2. Rô-bốt</a:t>
            </a:r>
            <a:r>
              <a:rPr lang="vi-VN" sz="2400" b="1" dirty="0">
                <a:solidFill>
                  <a:srgbClr val="0000FF"/>
                </a:solidFill>
                <a:latin typeface="+mj-lt"/>
              </a:rPr>
              <a:t>, Việt và Mai cùng ghé thăm một trang trại, Rô-bốt đếm được có 1 242 con gà. Khi làm tròn số đến hàng chục:</a:t>
            </a:r>
          </a:p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Mai nói: “Trang trại có khoảng 1 240 con gà”.</a:t>
            </a:r>
          </a:p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Việt nói: “Trang trại có khoảng 1 250 con gà”.</a:t>
            </a:r>
          </a:p>
          <a:p>
            <a:r>
              <a:rPr lang="vi-VN" sz="2400" b="1" dirty="0">
                <a:solidFill>
                  <a:srgbClr val="0000FF"/>
                </a:solidFill>
                <a:latin typeface="+mj-lt"/>
              </a:rPr>
              <a:t>Theo em, bạn nào nói đúng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?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14758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* Ta có: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3143254"/>
            <a:ext cx="6143668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4429138"/>
            <a:ext cx="3429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i="0" dirty="0" smtClean="0">
                <a:solidFill>
                  <a:srgbClr val="0000FF"/>
                </a:solidFill>
                <a:effectLst/>
                <a:latin typeface="+mj-lt"/>
              </a:rPr>
              <a:t>* Vậy bạn Mai nói đúng.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1436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57172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Thứ Tư ngày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tháng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năm 2024</a:t>
            </a: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429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85734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71552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Luyện tập.</a:t>
            </a:r>
            <a:endParaRPr lang="vi-VN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571618"/>
            <a:ext cx="34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00FF"/>
                </a:solidFill>
                <a:effectLst/>
                <a:latin typeface="+mj-lt"/>
              </a:rPr>
              <a:t>      1. Trong thư viện có 6 745 cuốn sách. Hỏi mỗi bạn đã làm tròn số sách đó đến hàng nào?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142991"/>
            <a:ext cx="5715008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3752" y="3573840"/>
            <a:ext cx="9090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- Bạn nam nói trong thư viện có khoảng 6 750 cuốn sách. Bạn nam đã làm tròn số sách đến hàng chục.</a:t>
            </a:r>
          </a:p>
          <a:p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- Bạn nữ nói trong thư viện có khoảng 6 700 cuốn sách. Bạn nữ đã làm tròn số sách đến hàng trăm.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Thứ Tư ngày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tháng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năm 2024</a:t>
            </a: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1500180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8000"/>
                </a:solidFill>
                <a:effectLst/>
                <a:latin typeface="+mj-lt"/>
              </a:rPr>
              <a:t>   Quan sát các máy “làm tròn số” rồi tìm số thích hợp với máy cuối cùng.</a:t>
            </a:r>
            <a:endParaRPr lang="vi-VN" sz="2400" b="1" dirty="0">
              <a:solidFill>
                <a:srgbClr val="008000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2143122"/>
            <a:ext cx="6232760" cy="204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183663"/>
            <a:ext cx="9090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dirty="0" smtClean="0">
                <a:solidFill>
                  <a:srgbClr val="0000FF"/>
                </a:solidFill>
                <a:effectLst/>
                <a:latin typeface="+mj-lt"/>
              </a:rPr>
              <a:t>- Quan sát ta thấy các số được làm tròn đến hàng trăm. </a:t>
            </a:r>
          </a:p>
          <a:p>
            <a:r>
              <a:rPr lang="vi-VN" sz="2400" b="1" i="0" dirty="0" smtClean="0">
                <a:solidFill>
                  <a:srgbClr val="0000FF"/>
                </a:solidFill>
                <a:effectLst/>
                <a:latin typeface="+mj-lt"/>
              </a:rPr>
              <a:t>* Vậy số 4516 làm tròn đến hàng trăm được số 4500.</a:t>
            </a:r>
            <a:endParaRPr lang="vi-VN" sz="24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214559"/>
            <a:ext cx="6143636" cy="196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1500180"/>
            <a:ext cx="1643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Số?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429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Bài 48: Làm tròn số đến hàng chục, hàng trăm.</a:t>
            </a:r>
            <a:endParaRPr lang="vi-VN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285734"/>
            <a:ext cx="9144000" cy="412057"/>
          </a:xfrm>
          <a:prstGeom prst="rect">
            <a:avLst/>
          </a:prstGeom>
          <a:noFill/>
        </p:spPr>
        <p:txBody>
          <a:bodyPr wrap="square" lIns="57552" tIns="28776" rIns="57552" bIns="28776" rtlCol="0">
            <a:spAutoFit/>
          </a:bodyPr>
          <a:lstStyle/>
          <a:p>
            <a:pPr algn="ctr"/>
            <a:r>
              <a:rPr lang="en-US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3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000114"/>
            <a:ext cx="2143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Luyện tập.</a:t>
            </a:r>
            <a:endParaRPr lang="vi-VN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Thứ Tư ngày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tháng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</a:rPr>
              <a:t>năm 2024</a:t>
            </a:r>
          </a:p>
        </p:txBody>
      </p:sp>
    </p:spTree>
    <p:extLst>
      <p:ext uri="{BB962C8B-B14F-4D97-AF65-F5344CB8AC3E}">
        <p14:creationId xmlns:p14="http://schemas.microsoft.com/office/powerpoint/2010/main" val="41515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985750" y="2058053"/>
            <a:ext cx="5158853" cy="889161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32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32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  <a:endParaRPr lang="en-US" sz="32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512</Words>
  <Application>Microsoft Office PowerPoint</Application>
  <PresentationFormat>On-screen Show (16:9)</PresentationFormat>
  <Paragraphs>51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宋体</vt:lpstr>
      <vt:lpstr>Arial</vt:lpstr>
      <vt:lpstr>Calibri</vt:lpstr>
      <vt:lpstr>inpin heiti</vt:lpstr>
      <vt:lpstr>Times New Roman</vt:lpstr>
      <vt:lpstr>Office Theme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8</cp:revision>
  <dcterms:created xsi:type="dcterms:W3CDTF">2023-02-01T00:38:25Z</dcterms:created>
  <dcterms:modified xsi:type="dcterms:W3CDTF">2025-02-04T14:05:15Z</dcterms:modified>
</cp:coreProperties>
</file>