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72" r:id="rId2"/>
    <p:sldId id="273" r:id="rId3"/>
    <p:sldId id="275" r:id="rId4"/>
    <p:sldId id="274" r:id="rId5"/>
    <p:sldId id="276" r:id="rId6"/>
    <p:sldId id="277" r:id="rId7"/>
    <p:sldId id="279" r:id="rId8"/>
    <p:sldId id="281" r:id="rId9"/>
    <p:sldId id="280" r:id="rId10"/>
    <p:sldId id="282" r:id="rId11"/>
    <p:sldId id="283" r:id="rId12"/>
    <p:sldId id="266" r:id="rId13"/>
    <p:sldId id="267" r:id="rId14"/>
    <p:sldId id="268" r:id="rId15"/>
    <p:sldId id="269" r:id="rId16"/>
    <p:sldId id="270" r:id="rId17"/>
    <p:sldId id="292" r:id="rId18"/>
    <p:sldId id="284" r:id="rId19"/>
    <p:sldId id="285" r:id="rId20"/>
    <p:sldId id="287" r:id="rId21"/>
    <p:sldId id="288" r:id="rId22"/>
    <p:sldId id="289" r:id="rId23"/>
    <p:sldId id="290" r:id="rId24"/>
    <p:sldId id="308" r:id="rId25"/>
    <p:sldId id="309" r:id="rId26"/>
    <p:sldId id="310" r:id="rId27"/>
    <p:sldId id="311" r:id="rId28"/>
    <p:sldId id="312" r:id="rId29"/>
    <p:sldId id="313" r:id="rId30"/>
    <p:sldId id="314" r:id="rId31"/>
    <p:sldId id="315" r:id="rId32"/>
    <p:sldId id="305" r:id="rId33"/>
    <p:sldId id="306" r:id="rId34"/>
    <p:sldId id="31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660" y="-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187FA-5B97-4031-92DB-4EDCFBB278C6}" type="datetimeFigureOut">
              <a:rPr lang="en-US" smtClean="0"/>
              <a:pPr/>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39D93-B3E4-4294-8B05-99604F46AADA}" type="slidenum">
              <a:rPr lang="en-US" smtClean="0"/>
              <a:pPr/>
              <a:t>‹#›</a:t>
            </a:fld>
            <a:endParaRPr lang="en-US"/>
          </a:p>
        </p:txBody>
      </p:sp>
    </p:spTree>
    <p:extLst>
      <p:ext uri="{BB962C8B-B14F-4D97-AF65-F5344CB8AC3E}">
        <p14:creationId xmlns:p14="http://schemas.microsoft.com/office/powerpoint/2010/main" val="694005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26556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23</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694411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6999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27699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34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112920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181AB7-0681-4656-91CA-11AFE4E9BCFC}"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7239E-20DF-4423-B125-88D365CEB6BB}" type="slidenum">
              <a:rPr lang="en-US" smtClean="0"/>
              <a:pPr/>
              <a:t>‹#›</a:t>
            </a:fld>
            <a:endParaRPr lang="en-US"/>
          </a:p>
        </p:txBody>
      </p:sp>
    </p:spTree>
    <p:extLst>
      <p:ext uri="{BB962C8B-B14F-4D97-AF65-F5344CB8AC3E}">
        <p14:creationId xmlns:p14="http://schemas.microsoft.com/office/powerpoint/2010/main" val="617685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181AB7-0681-4656-91CA-11AFE4E9BCFC}"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7239E-20DF-4423-B125-88D365CEB6BB}" type="slidenum">
              <a:rPr lang="en-US" smtClean="0"/>
              <a:pPr/>
              <a:t>‹#›</a:t>
            </a:fld>
            <a:endParaRPr lang="en-US"/>
          </a:p>
        </p:txBody>
      </p:sp>
    </p:spTree>
    <p:extLst>
      <p:ext uri="{BB962C8B-B14F-4D97-AF65-F5344CB8AC3E}">
        <p14:creationId xmlns:p14="http://schemas.microsoft.com/office/powerpoint/2010/main" val="542694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181AB7-0681-4656-91CA-11AFE4E9BCFC}"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7239E-20DF-4423-B125-88D365CEB6BB}" type="slidenum">
              <a:rPr lang="en-US" smtClean="0"/>
              <a:pPr/>
              <a:t>‹#›</a:t>
            </a:fld>
            <a:endParaRPr lang="en-US"/>
          </a:p>
        </p:txBody>
      </p:sp>
    </p:spTree>
    <p:extLst>
      <p:ext uri="{BB962C8B-B14F-4D97-AF65-F5344CB8AC3E}">
        <p14:creationId xmlns:p14="http://schemas.microsoft.com/office/powerpoint/2010/main" val="1983069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9335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7835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181AB7-0681-4656-91CA-11AFE4E9BCFC}"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7239E-20DF-4423-B125-88D365CEB6BB}" type="slidenum">
              <a:rPr lang="en-US" smtClean="0"/>
              <a:pPr/>
              <a:t>‹#›</a:t>
            </a:fld>
            <a:endParaRPr lang="en-US"/>
          </a:p>
        </p:txBody>
      </p:sp>
    </p:spTree>
    <p:extLst>
      <p:ext uri="{BB962C8B-B14F-4D97-AF65-F5344CB8AC3E}">
        <p14:creationId xmlns:p14="http://schemas.microsoft.com/office/powerpoint/2010/main" val="3149296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181AB7-0681-4656-91CA-11AFE4E9BCFC}"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7239E-20DF-4423-B125-88D365CEB6BB}" type="slidenum">
              <a:rPr lang="en-US" smtClean="0"/>
              <a:pPr/>
              <a:t>‹#›</a:t>
            </a:fld>
            <a:endParaRPr lang="en-US"/>
          </a:p>
        </p:txBody>
      </p:sp>
    </p:spTree>
    <p:extLst>
      <p:ext uri="{BB962C8B-B14F-4D97-AF65-F5344CB8AC3E}">
        <p14:creationId xmlns:p14="http://schemas.microsoft.com/office/powerpoint/2010/main" val="2375299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181AB7-0681-4656-91CA-11AFE4E9BCFC}"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7239E-20DF-4423-B125-88D365CEB6BB}" type="slidenum">
              <a:rPr lang="en-US" smtClean="0"/>
              <a:pPr/>
              <a:t>‹#›</a:t>
            </a:fld>
            <a:endParaRPr lang="en-US"/>
          </a:p>
        </p:txBody>
      </p:sp>
    </p:spTree>
    <p:extLst>
      <p:ext uri="{BB962C8B-B14F-4D97-AF65-F5344CB8AC3E}">
        <p14:creationId xmlns:p14="http://schemas.microsoft.com/office/powerpoint/2010/main" val="266320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181AB7-0681-4656-91CA-11AFE4E9BCFC}" type="datetimeFigureOut">
              <a:rPr lang="en-US" smtClean="0"/>
              <a:pPr/>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87239E-20DF-4423-B125-88D365CEB6BB}" type="slidenum">
              <a:rPr lang="en-US" smtClean="0"/>
              <a:pPr/>
              <a:t>‹#›</a:t>
            </a:fld>
            <a:endParaRPr lang="en-US"/>
          </a:p>
        </p:txBody>
      </p:sp>
    </p:spTree>
    <p:extLst>
      <p:ext uri="{BB962C8B-B14F-4D97-AF65-F5344CB8AC3E}">
        <p14:creationId xmlns:p14="http://schemas.microsoft.com/office/powerpoint/2010/main" val="2219268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181AB7-0681-4656-91CA-11AFE4E9BCFC}" type="datetimeFigureOut">
              <a:rPr lang="en-US" smtClean="0"/>
              <a:pPr/>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87239E-20DF-4423-B125-88D365CEB6BB}" type="slidenum">
              <a:rPr lang="en-US" smtClean="0"/>
              <a:pPr/>
              <a:t>‹#›</a:t>
            </a:fld>
            <a:endParaRPr lang="en-US"/>
          </a:p>
        </p:txBody>
      </p:sp>
    </p:spTree>
    <p:extLst>
      <p:ext uri="{BB962C8B-B14F-4D97-AF65-F5344CB8AC3E}">
        <p14:creationId xmlns:p14="http://schemas.microsoft.com/office/powerpoint/2010/main" val="3981518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181AB7-0681-4656-91CA-11AFE4E9BCFC}" type="datetimeFigureOut">
              <a:rPr lang="en-US" smtClean="0"/>
              <a:pPr/>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87239E-20DF-4423-B125-88D365CEB6BB}" type="slidenum">
              <a:rPr lang="en-US" smtClean="0"/>
              <a:pPr/>
              <a:t>‹#›</a:t>
            </a:fld>
            <a:endParaRPr lang="en-US"/>
          </a:p>
        </p:txBody>
      </p:sp>
    </p:spTree>
    <p:extLst>
      <p:ext uri="{BB962C8B-B14F-4D97-AF65-F5344CB8AC3E}">
        <p14:creationId xmlns:p14="http://schemas.microsoft.com/office/powerpoint/2010/main" val="2279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181AB7-0681-4656-91CA-11AFE4E9BCFC}"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7239E-20DF-4423-B125-88D365CEB6BB}" type="slidenum">
              <a:rPr lang="en-US" smtClean="0"/>
              <a:pPr/>
              <a:t>‹#›</a:t>
            </a:fld>
            <a:endParaRPr lang="en-US"/>
          </a:p>
        </p:txBody>
      </p:sp>
    </p:spTree>
    <p:extLst>
      <p:ext uri="{BB962C8B-B14F-4D97-AF65-F5344CB8AC3E}">
        <p14:creationId xmlns:p14="http://schemas.microsoft.com/office/powerpoint/2010/main" val="1317489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181AB7-0681-4656-91CA-11AFE4E9BCFC}"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7239E-20DF-4423-B125-88D365CEB6BB}" type="slidenum">
              <a:rPr lang="en-US" smtClean="0"/>
              <a:pPr/>
              <a:t>‹#›</a:t>
            </a:fld>
            <a:endParaRPr lang="en-US"/>
          </a:p>
        </p:txBody>
      </p:sp>
    </p:spTree>
    <p:extLst>
      <p:ext uri="{BB962C8B-B14F-4D97-AF65-F5344CB8AC3E}">
        <p14:creationId xmlns:p14="http://schemas.microsoft.com/office/powerpoint/2010/main" val="3007539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81AB7-0681-4656-91CA-11AFE4E9BCFC}" type="datetimeFigureOut">
              <a:rPr lang="en-US" smtClean="0"/>
              <a:pPr/>
              <a:t>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7239E-20DF-4423-B125-88D365CEB6BB}" type="slidenum">
              <a:rPr lang="en-US" smtClean="0"/>
              <a:pPr/>
              <a:t>‹#›</a:t>
            </a:fld>
            <a:endParaRPr lang="en-US"/>
          </a:p>
        </p:txBody>
      </p:sp>
    </p:spTree>
    <p:extLst>
      <p:ext uri="{BB962C8B-B14F-4D97-AF65-F5344CB8AC3E}">
        <p14:creationId xmlns:p14="http://schemas.microsoft.com/office/powerpoint/2010/main" val="2981213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3.mp4"/><Relationship Id="rId7"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32.png"/><Relationship Id="rId5" Type="http://schemas.microsoft.com/office/2007/relationships/media" Target="../media/media4.mp4"/><Relationship Id="rId10" Type="http://schemas.openxmlformats.org/officeDocument/2006/relationships/image" Target="../media/image31.png"/><Relationship Id="rId4" Type="http://schemas.openxmlformats.org/officeDocument/2006/relationships/video" Target="../media/media3.mp4"/><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8.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6698760" y="1142990"/>
            <a:ext cx="4144737" cy="1623615"/>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3A1.</a:t>
            </a:r>
          </a:p>
        </p:txBody>
      </p:sp>
      <p:sp>
        <p:nvSpPr>
          <p:cNvPr id="2051" name="WordArt 3"/>
          <p:cNvSpPr>
            <a:spLocks noChangeArrowheads="1" noChangeShapeType="1" noTextEdit="1"/>
          </p:cNvSpPr>
          <p:nvPr/>
        </p:nvSpPr>
        <p:spPr bwMode="auto">
          <a:xfrm>
            <a:off x="464024" y="3500444"/>
            <a:ext cx="7083188" cy="1581413"/>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ĐỌC: MƯA</a:t>
            </a:r>
          </a:p>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( 4 </a:t>
            </a:r>
            <a:r>
              <a:rPr lang="en-US" sz="27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p>
        </p:txBody>
      </p:sp>
      <p:sp>
        <p:nvSpPr>
          <p:cNvPr id="2052" name="WordArt 4"/>
          <p:cNvSpPr>
            <a:spLocks noChangeArrowheads="1" noChangeShapeType="1" noTextEdit="1"/>
          </p:cNvSpPr>
          <p:nvPr/>
        </p:nvSpPr>
        <p:spPr bwMode="auto">
          <a:xfrm>
            <a:off x="2483894" y="5858673"/>
            <a:ext cx="7929348" cy="833023"/>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VŨ THỊ THÚY VINH.</a:t>
            </a:r>
          </a:p>
        </p:txBody>
      </p:sp>
      <p:grpSp>
        <p:nvGrpSpPr>
          <p:cNvPr id="2" name="Group 18"/>
          <p:cNvGrpSpPr>
            <a:grpSpLocks/>
          </p:cNvGrpSpPr>
          <p:nvPr/>
        </p:nvGrpSpPr>
        <p:grpSpPr bwMode="auto">
          <a:xfrm>
            <a:off x="3174578" y="971554"/>
            <a:ext cx="2133266" cy="1997610"/>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dirty="0">
                <a:latin typeface="VNI-Times" pitchFamily="2" charset="0"/>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600" b="1"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00"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grpSp>
      <p:sp>
        <p:nvSpPr>
          <p:cNvPr id="2054" name="WordArt 16"/>
          <p:cNvSpPr>
            <a:spLocks noChangeArrowheads="1" noChangeShapeType="1" noTextEdit="1"/>
          </p:cNvSpPr>
          <p:nvPr/>
        </p:nvSpPr>
        <p:spPr bwMode="auto">
          <a:xfrm>
            <a:off x="1625605" y="48579"/>
            <a:ext cx="8965058" cy="519955"/>
          </a:xfrm>
          <a:prstGeom prst="rect">
            <a:avLst/>
          </a:prstGeom>
        </p:spPr>
        <p:txBody>
          <a:bodyPr wrap="none" lIns="91438" tIns="45720" rIns="91438" bIns="45720" numCol="1" fromWordArt="1">
            <a:prstTxWarp prst="textPlain">
              <a:avLst>
                <a:gd name="adj" fmla="val 50000"/>
              </a:avLst>
            </a:prstTxWarp>
          </a:bodyPr>
          <a:lstStyle/>
          <a:p>
            <a:pPr algn="ct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TIÊN CÁT</a:t>
            </a: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386" y="135666"/>
            <a:ext cx="568088"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45056" y="83158"/>
            <a:ext cx="439498"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825096"/>
            <a:ext cx="162560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9961410">
            <a:off x="5735193" y="1078787"/>
            <a:ext cx="621166"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417220" flipH="1">
            <a:off x="2065462" y="5052682"/>
            <a:ext cx="596673"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52949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457200"/>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5" name="TextBox 4"/>
          <p:cNvSpPr txBox="1"/>
          <p:nvPr/>
        </p:nvSpPr>
        <p:spPr>
          <a:xfrm>
            <a:off x="0" y="914401"/>
            <a:ext cx="12192000"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Mưa</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Ôn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hoa</a:t>
            </a:r>
            <a:r>
              <a:rPr lang="en-US" sz="2800" b="1" dirty="0">
                <a:solidFill>
                  <a:srgbClr val="FF0000"/>
                </a:solidFill>
                <a:latin typeface="Times New Roman" pitchFamily="18" charset="0"/>
                <a:cs typeface="Times New Roman" pitchFamily="18" charset="0"/>
              </a:rPr>
              <a:t> O, Ô, Ơ.</a:t>
            </a:r>
            <a:endParaRPr lang="vi-VN" sz="2800" dirty="0">
              <a:solidFill>
                <a:srgbClr val="FF0000"/>
              </a:solidFill>
              <a:latin typeface="Times New Roman" pitchFamily="18" charset="0"/>
              <a:cs typeface="Times New Roman" pitchFamily="18" charset="0"/>
            </a:endParaRPr>
          </a:p>
        </p:txBody>
      </p:sp>
      <p:sp>
        <p:nvSpPr>
          <p:cNvPr id="6" name="TextBox 5"/>
          <p:cNvSpPr txBox="1"/>
          <p:nvPr/>
        </p:nvSpPr>
        <p:spPr>
          <a:xfrm>
            <a:off x="1524000" y="6"/>
            <a:ext cx="9144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Tư</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17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1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2024</a:t>
            </a:r>
            <a:endParaRPr lang="vi-VN" sz="3200" b="1" dirty="0">
              <a:solidFill>
                <a:srgbClr val="0000CC"/>
              </a:solidFill>
              <a:latin typeface="Times New Roman" pitchFamily="18" charset="0"/>
              <a:cs typeface="Times New Roman" pitchFamily="18" charset="0"/>
            </a:endParaRPr>
          </a:p>
        </p:txBody>
      </p:sp>
      <p:sp>
        <p:nvSpPr>
          <p:cNvPr id="7" name="TextBox 6"/>
          <p:cNvSpPr txBox="1"/>
          <p:nvPr/>
        </p:nvSpPr>
        <p:spPr>
          <a:xfrm>
            <a:off x="0" y="1624373"/>
            <a:ext cx="3429000" cy="482593"/>
          </a:xfrm>
          <a:prstGeom prst="rect">
            <a:avLst/>
          </a:prstGeom>
          <a:noFill/>
        </p:spPr>
        <p:txBody>
          <a:bodyPr wrap="square" lIns="51206" tIns="25603" rIns="51206" bIns="25603" rtlCol="0">
            <a:spAutoFit/>
          </a:bodyPr>
          <a:lstStyle/>
          <a:p>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Tìm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hiểu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endParaRPr lang="en-US" sz="2800" b="1" dirty="0">
              <a:solidFill>
                <a:srgbClr val="0000FF"/>
              </a:solidFill>
              <a:latin typeface="Times New Roman" pitchFamily="18" charset="0"/>
              <a:cs typeface="Times New Roman" pitchFamily="18" charset="0"/>
            </a:endParaRPr>
          </a:p>
        </p:txBody>
      </p:sp>
      <p:sp>
        <p:nvSpPr>
          <p:cNvPr id="8" name="Rectangle 7"/>
          <p:cNvSpPr/>
          <p:nvPr/>
        </p:nvSpPr>
        <p:spPr>
          <a:xfrm>
            <a:off x="0" y="2052885"/>
            <a:ext cx="11762904" cy="507190"/>
          </a:xfrm>
          <a:prstGeom prst="rect">
            <a:avLst/>
          </a:prstGeom>
        </p:spPr>
        <p:txBody>
          <a:bodyPr wrap="square">
            <a:spAutoFit/>
          </a:bodyPr>
          <a:lstStyle/>
          <a:p>
            <a:pPr algn="just"/>
            <a:r>
              <a:rPr lang="en-US" sz="2696" b="1" dirty="0">
                <a:solidFill>
                  <a:srgbClr val="008000"/>
                </a:solidFill>
                <a:latin typeface="Times New Roman" pitchFamily="18" charset="0"/>
                <a:cs typeface="Times New Roman" pitchFamily="18" charset="0"/>
              </a:rPr>
              <a:t>3. </a:t>
            </a:r>
            <a:r>
              <a:rPr lang="en-US" sz="2696" b="1" dirty="0" err="1">
                <a:solidFill>
                  <a:srgbClr val="008000"/>
                </a:solidFill>
                <a:latin typeface="Times New Roman" pitchFamily="18" charset="0"/>
                <a:cs typeface="Times New Roman" pitchFamily="18" charset="0"/>
              </a:rPr>
              <a:t>Buổi</a:t>
            </a:r>
            <a:r>
              <a:rPr lang="en-US" sz="2696" b="1" dirty="0">
                <a:solidFill>
                  <a:srgbClr val="008000"/>
                </a:solidFill>
                <a:latin typeface="Times New Roman" pitchFamily="18" charset="0"/>
                <a:cs typeface="Times New Roman"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chiều</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mưa</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mọi</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người</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trong</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gia</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đình</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làm</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gì</a:t>
            </a:r>
            <a:r>
              <a:rPr lang="en-US" sz="2696" b="1" dirty="0">
                <a:solidFill>
                  <a:srgbClr val="00800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12498" y="2467650"/>
            <a:ext cx="12204498" cy="2166619"/>
          </a:xfrm>
          <a:prstGeom prst="rect">
            <a:avLst/>
          </a:prstGeom>
        </p:spPr>
        <p:txBody>
          <a:bodyPr wrap="square">
            <a:spAutoFit/>
          </a:bodyPr>
          <a:lstStyle/>
          <a:p>
            <a:r>
              <a:rPr lang="nl-NL" sz="2696" b="1" dirty="0">
                <a:solidFill>
                  <a:srgbClr val="0000CC"/>
                </a:solidFill>
                <a:latin typeface="Times New Roman" panose="02020603050405020304" pitchFamily="18" charset="0"/>
                <a:cs typeface="Times New Roman" panose="02020603050405020304" pitchFamily="18" charset="0"/>
              </a:rPr>
              <a:t>- Cả nhà ngồi bên bếp lửa.</a:t>
            </a:r>
          </a:p>
          <a:p>
            <a:r>
              <a:rPr lang="nl-NL" sz="2696" b="1" dirty="0">
                <a:solidFill>
                  <a:srgbClr val="0000CC"/>
                </a:solidFill>
                <a:latin typeface="Times New Roman" panose="02020603050405020304" pitchFamily="18" charset="0"/>
                <a:cs typeface="Times New Roman" panose="02020603050405020304" pitchFamily="18" charset="0"/>
              </a:rPr>
              <a:t>- Bà xâu kim.</a:t>
            </a:r>
          </a:p>
          <a:p>
            <a:r>
              <a:rPr lang="nl-NL" sz="2696" b="1" dirty="0">
                <a:solidFill>
                  <a:srgbClr val="0000CC"/>
                </a:solidFill>
                <a:latin typeface="Times New Roman" panose="02020603050405020304" pitchFamily="18" charset="0"/>
                <a:cs typeface="Times New Roman" panose="02020603050405020304" pitchFamily="18" charset="0"/>
              </a:rPr>
              <a:t>- Chị ngồi đọc sách.</a:t>
            </a:r>
          </a:p>
          <a:p>
            <a:r>
              <a:rPr lang="nl-NL" sz="2696" b="1" dirty="0">
                <a:solidFill>
                  <a:srgbClr val="0000CC"/>
                </a:solidFill>
                <a:latin typeface="Times New Roman" panose="02020603050405020304" pitchFamily="18" charset="0"/>
                <a:cs typeface="Times New Roman" panose="02020603050405020304" pitchFamily="18" charset="0"/>
              </a:rPr>
              <a:t>- Mẹ làm bánh khoai.</a:t>
            </a:r>
          </a:p>
          <a:p>
            <a:r>
              <a:rPr lang="en-US" sz="2696" b="1" dirty="0">
                <a:solidFill>
                  <a:srgbClr val="0000CC"/>
                </a:solidFill>
                <a:latin typeface="Times New Roman" panose="02020603050405020304" pitchFamily="18" charset="0"/>
                <a:cs typeface="Times New Roman" panose="02020603050405020304" pitchFamily="18" charset="0"/>
              </a:rPr>
              <a:t> * </a:t>
            </a:r>
            <a:r>
              <a:rPr lang="en-US" sz="2696" b="1" dirty="0" err="1">
                <a:solidFill>
                  <a:srgbClr val="0000CC"/>
                </a:solidFill>
                <a:latin typeface="Times New Roman" panose="02020603050405020304" pitchFamily="18" charset="0"/>
                <a:cs typeface="Times New Roman" panose="02020603050405020304" pitchFamily="18" charset="0"/>
              </a:rPr>
              <a:t>Khung</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cảnh</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gia</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đình</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thật</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ấm</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áp</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mặc</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dù</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bên</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ngoài</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trời</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mưa</a:t>
            </a:r>
            <a:r>
              <a:rPr lang="en-US" sz="2696" b="1" dirty="0">
                <a:solidFill>
                  <a:srgbClr val="0000CC"/>
                </a:solidFill>
                <a:latin typeface="Times New Roman" panose="02020603050405020304" pitchFamily="18" charset="0"/>
                <a:cs typeface="Times New Roman" panose="02020603050405020304" pitchFamily="18" charset="0"/>
              </a:rPr>
              <a:t> </a:t>
            </a:r>
            <a:r>
              <a:rPr lang="en-US" sz="2696" b="1" dirty="0" err="1">
                <a:solidFill>
                  <a:srgbClr val="0000CC"/>
                </a:solidFill>
                <a:latin typeface="Times New Roman" panose="02020603050405020304" pitchFamily="18" charset="0"/>
                <a:cs typeface="Times New Roman" panose="02020603050405020304" pitchFamily="18" charset="0"/>
              </a:rPr>
              <a:t>gió</a:t>
            </a:r>
            <a:r>
              <a:rPr lang="en-US" sz="2696" dirty="0">
                <a:solidFill>
                  <a:srgbClr val="0000CC"/>
                </a:solidFill>
                <a:latin typeface="Times New Roman" panose="02020603050405020304" pitchFamily="18" charset="0"/>
                <a:cs typeface="Times New Roman" panose="02020603050405020304" pitchFamily="18" charset="0"/>
              </a:rPr>
              <a:t>.</a:t>
            </a:r>
            <a:endParaRPr lang="en-US" sz="2696" b="1" dirty="0">
              <a:solidFill>
                <a:srgbClr val="0000CC"/>
              </a:solidFill>
              <a:latin typeface="Times New Roman" pitchFamily="18" charset="0"/>
              <a:cs typeface="Times New Roman" pitchFamily="18" charset="0"/>
            </a:endParaRPr>
          </a:p>
        </p:txBody>
      </p:sp>
      <p:sp>
        <p:nvSpPr>
          <p:cNvPr id="10" name="Rectangle 9"/>
          <p:cNvSpPr/>
          <p:nvPr/>
        </p:nvSpPr>
        <p:spPr>
          <a:xfrm>
            <a:off x="0" y="4519075"/>
            <a:ext cx="11596472" cy="507190"/>
          </a:xfrm>
          <a:prstGeom prst="rect">
            <a:avLst/>
          </a:prstGeom>
        </p:spPr>
        <p:txBody>
          <a:bodyPr wrap="square">
            <a:spAutoFit/>
          </a:bodyPr>
          <a:lstStyle/>
          <a:p>
            <a:r>
              <a:rPr lang="en-US" sz="2696" b="1" dirty="0">
                <a:solidFill>
                  <a:srgbClr val="008000"/>
                </a:solidFill>
                <a:latin typeface="Times New Roman" pitchFamily="18" charset="0"/>
                <a:cs typeface="Times New Roman" pitchFamily="18" charset="0"/>
              </a:rPr>
              <a:t>4.</a:t>
            </a:r>
            <a:r>
              <a:rPr lang="nl-NL" sz="2696" b="1" dirty="0">
                <a:solidFill>
                  <a:srgbClr val="008000"/>
                </a:solidFill>
                <a:latin typeface="Times New Roman" panose="02020603050405020304" pitchFamily="18" charset="0"/>
                <a:cs typeface="Times New Roman" panose="02020603050405020304" pitchFamily="18" charset="0"/>
              </a:rPr>
              <a:t>Vì sao mọi  người lại thương bác ếch?</a:t>
            </a:r>
            <a:endParaRPr lang="en-US" sz="2696" b="1" dirty="0">
              <a:solidFill>
                <a:srgbClr val="008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23980" y="4979816"/>
            <a:ext cx="11571476" cy="507190"/>
          </a:xfrm>
          <a:prstGeom prst="rect">
            <a:avLst/>
          </a:prstGeom>
        </p:spPr>
        <p:txBody>
          <a:bodyPr wrap="square">
            <a:spAutoFit/>
          </a:bodyPr>
          <a:lstStyle/>
          <a:p>
            <a:r>
              <a:rPr lang="nl-NL" sz="2696" b="1" dirty="0">
                <a:solidFill>
                  <a:srgbClr val="0000CC"/>
                </a:solidFill>
                <a:latin typeface="Times New Roman" pitchFamily="18" charset="0"/>
                <a:cs typeface="Times New Roman" pitchFamily="18" charset="0"/>
              </a:rPr>
              <a:t>    - Vì bác lặn lội trong mưa gió để xem từng cụm lúa đã phất cờ chưa.</a:t>
            </a:r>
            <a:endParaRPr lang="en-US" sz="2696" b="1" dirty="0">
              <a:solidFill>
                <a:srgbClr val="0000CC"/>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0" y="5371812"/>
            <a:ext cx="12192000" cy="507190"/>
          </a:xfrm>
          <a:prstGeom prst="rect">
            <a:avLst/>
          </a:prstGeom>
          <a:noFill/>
        </p:spPr>
        <p:txBody>
          <a:bodyPr wrap="square" rtlCol="0">
            <a:spAutoFit/>
          </a:bodyPr>
          <a:lstStyle/>
          <a:p>
            <a:pPr algn="just"/>
            <a:r>
              <a:rPr lang="en-US" sz="2696" b="1" dirty="0">
                <a:solidFill>
                  <a:srgbClr val="008000"/>
                </a:solidFill>
                <a:latin typeface="Times New Roman" panose="02020603050405020304" pitchFamily="18" charset="0"/>
                <a:cs typeface="Times New Roman" panose="02020603050405020304" pitchFamily="18" charset="0"/>
              </a:rPr>
              <a:t>5. </a:t>
            </a:r>
            <a:r>
              <a:rPr lang="nl-NL" sz="2696" b="1" dirty="0">
                <a:solidFill>
                  <a:srgbClr val="008000"/>
                </a:solidFill>
                <a:latin typeface="Times New Roman" panose="02020603050405020304" pitchFamily="18" charset="0"/>
                <a:cs typeface="Times New Roman" panose="02020603050405020304" pitchFamily="18" charset="0"/>
              </a:rPr>
              <a:t>Hình ảnh của bác ếch gợi cho em nhớ tới ai ?</a:t>
            </a:r>
            <a:endParaRPr lang="en-US" sz="2696" b="1" dirty="0">
              <a:solidFill>
                <a:srgbClr val="008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6751" y="5879002"/>
            <a:ext cx="11633223" cy="507190"/>
          </a:xfrm>
          <a:prstGeom prst="rect">
            <a:avLst/>
          </a:prstGeom>
          <a:noFill/>
        </p:spPr>
        <p:txBody>
          <a:bodyPr wrap="square" rtlCol="0">
            <a:spAutoFit/>
          </a:bodyPr>
          <a:lstStyle/>
          <a:p>
            <a:r>
              <a:rPr lang="nl-NL" sz="2696" b="1" dirty="0">
                <a:solidFill>
                  <a:srgbClr val="0000CC"/>
                </a:solidFill>
                <a:latin typeface="Times New Roman" panose="02020603050405020304" pitchFamily="18" charset="0"/>
                <a:cs typeface="Times New Roman" panose="02020603050405020304" pitchFamily="18" charset="0"/>
              </a:rPr>
              <a:t>- Đến các bác nông dân đang lặn lội làm việc ngoài đồng trong gió mưa. </a:t>
            </a:r>
            <a:endParaRPr lang="en-US" sz="2696" b="1" dirty="0">
              <a:solidFill>
                <a:srgbClr val="0000CC"/>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23980" y="6329533"/>
            <a:ext cx="5322483" cy="507190"/>
          </a:xfrm>
          <a:prstGeom prst="rect">
            <a:avLst/>
          </a:prstGeom>
          <a:noFill/>
        </p:spPr>
        <p:txBody>
          <a:bodyPr wrap="none" rtlCol="0">
            <a:spAutoFit/>
          </a:bodyPr>
          <a:lstStyle/>
          <a:p>
            <a:r>
              <a:rPr lang="en-US" sz="2696" b="1" dirty="0">
                <a:solidFill>
                  <a:srgbClr val="008000"/>
                </a:solidFill>
                <a:latin typeface="Times New Roman" panose="02020603050405020304" pitchFamily="18" charset="0"/>
                <a:cs typeface="Times New Roman" panose="02020603050405020304" pitchFamily="18" charset="0"/>
              </a:rPr>
              <a:t>6.  </a:t>
            </a:r>
            <a:r>
              <a:rPr lang="en-US" sz="2696" b="1" dirty="0" err="1">
                <a:solidFill>
                  <a:srgbClr val="008000"/>
                </a:solidFill>
                <a:latin typeface="Times New Roman" panose="02020603050405020304" pitchFamily="18" charset="0"/>
                <a:cs typeface="Times New Roman" panose="02020603050405020304" pitchFamily="18" charset="0"/>
              </a:rPr>
              <a:t>thích</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khổ</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thơ</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nào</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nhất</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Vì</a:t>
            </a:r>
            <a:r>
              <a:rPr lang="en-US" sz="2696" b="1" dirty="0">
                <a:solidFill>
                  <a:srgbClr val="008000"/>
                </a:solidFill>
                <a:latin typeface="Times New Roman" panose="02020603050405020304" pitchFamily="18" charset="0"/>
                <a:cs typeface="Times New Roman" panose="02020603050405020304" pitchFamily="18" charset="0"/>
              </a:rPr>
              <a:t> </a:t>
            </a:r>
            <a:r>
              <a:rPr lang="en-US" sz="2696" b="1" dirty="0" err="1">
                <a:solidFill>
                  <a:srgbClr val="008000"/>
                </a:solidFill>
                <a:latin typeface="Times New Roman" panose="02020603050405020304" pitchFamily="18" charset="0"/>
                <a:cs typeface="Times New Roman" panose="02020603050405020304" pitchFamily="18" charset="0"/>
              </a:rPr>
              <a:t>sao</a:t>
            </a:r>
            <a:r>
              <a:rPr lang="en-US" sz="2696" b="1" dirty="0">
                <a:solidFill>
                  <a:srgbClr val="008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8256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14"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9">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9">
                                            <p:txEl>
                                              <p:pRg st="1" end="1"/>
                                            </p:txEl>
                                          </p:spTgt>
                                        </p:tgtEl>
                                        <p:attrNameLst>
                                          <p:attrName>style.visibility</p:attrName>
                                        </p:attrNameLst>
                                      </p:cBhvr>
                                      <p:to>
                                        <p:strVal val="visible"/>
                                      </p:to>
                                    </p:set>
                                    <p:anim calcmode="discrete" valueType="clr">
                                      <p:cBhvr override="childStyle">
                                        <p:cTn id="21" dur="80"/>
                                        <p:tgtEl>
                                          <p:spTgt spid="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9">
                                            <p:txEl>
                                              <p:pRg st="1" end="1"/>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9">
                                            <p:txEl>
                                              <p:pRg st="2" end="2"/>
                                            </p:txEl>
                                          </p:spTgt>
                                        </p:tgtEl>
                                        <p:attrNameLst>
                                          <p:attrName>style.visibility</p:attrName>
                                        </p:attrNameLst>
                                      </p:cBhvr>
                                      <p:to>
                                        <p:strVal val="visible"/>
                                      </p:to>
                                    </p:set>
                                    <p:anim calcmode="discrete" valueType="clr">
                                      <p:cBhvr override="childStyle">
                                        <p:cTn id="28" dur="80"/>
                                        <p:tgtEl>
                                          <p:spTgt spid="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9">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9">
                                            <p:txEl>
                                              <p:pRg st="2" end="2"/>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9">
                                            <p:txEl>
                                              <p:pRg st="3" end="3"/>
                                            </p:txEl>
                                          </p:spTgt>
                                        </p:tgtEl>
                                        <p:attrNameLst>
                                          <p:attrName>style.visibility</p:attrName>
                                        </p:attrNameLst>
                                      </p:cBhvr>
                                      <p:to>
                                        <p:strVal val="visible"/>
                                      </p:to>
                                    </p:set>
                                    <p:anim calcmode="discrete" valueType="clr">
                                      <p:cBhvr override="childStyle">
                                        <p:cTn id="35" dur="80"/>
                                        <p:tgtEl>
                                          <p:spTgt spid="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9">
                                            <p:txEl>
                                              <p:pRg st="3" end="3"/>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9">
                                            <p:txEl>
                                              <p:pRg st="4" end="4"/>
                                            </p:txEl>
                                          </p:spTgt>
                                        </p:tgtEl>
                                        <p:attrNameLst>
                                          <p:attrName>style.visibility</p:attrName>
                                        </p:attrNameLst>
                                      </p:cBhvr>
                                      <p:to>
                                        <p:strVal val="visible"/>
                                      </p:to>
                                    </p:set>
                                    <p:anim calcmode="discrete" valueType="clr">
                                      <p:cBhvr override="childStyle">
                                        <p:cTn id="42" dur="80"/>
                                        <p:tgtEl>
                                          <p:spTgt spid="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9">
                                            <p:txEl>
                                              <p:pRg st="4" end="4"/>
                                            </p:txEl>
                                          </p:spTgt>
                                        </p:tgtEl>
                                        <p:attrNameLst>
                                          <p:attrName>fillcolor</p:attrName>
                                        </p:attrNameLst>
                                      </p:cBhvr>
                                      <p:tavLst>
                                        <p:tav tm="0">
                                          <p:val>
                                            <p:clrVal>
                                              <a:schemeClr val="accent2"/>
                                            </p:clrVal>
                                          </p:val>
                                        </p:tav>
                                        <p:tav tm="50000">
                                          <p:val>
                                            <p:clrVal>
                                              <a:schemeClr val="hlink"/>
                                            </p:clrVal>
                                          </p:val>
                                        </p:tav>
                                      </p:tavLst>
                                    </p:anim>
                                    <p:set>
                                      <p:cBhvr>
                                        <p:cTn id="44" dur="80"/>
                                        <p:tgtEl>
                                          <p:spTgt spid="9">
                                            <p:txEl>
                                              <p:pRg st="4" end="4"/>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0"/>
                                        </p:tgtEl>
                                        <p:attrNameLst>
                                          <p:attrName>style.visibility</p:attrName>
                                        </p:attrNameLst>
                                      </p:cBhvr>
                                      <p:to>
                                        <p:strVal val="visible"/>
                                      </p:to>
                                    </p:set>
                                    <p:anim calcmode="discrete" valueType="clr">
                                      <p:cBhvr override="childStyle">
                                        <p:cTn id="4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0"/>
                                        </p:tgtEl>
                                        <p:attrNameLst>
                                          <p:attrName>fillcolor</p:attrName>
                                        </p:attrNameLst>
                                      </p:cBhvr>
                                      <p:tavLst>
                                        <p:tav tm="0">
                                          <p:val>
                                            <p:clrVal>
                                              <a:schemeClr val="accent2"/>
                                            </p:clrVal>
                                          </p:val>
                                        </p:tav>
                                        <p:tav tm="50000">
                                          <p:val>
                                            <p:clrVal>
                                              <a:schemeClr val="hlink"/>
                                            </p:clrVal>
                                          </p:val>
                                        </p:tav>
                                      </p:tavLst>
                                    </p:anim>
                                    <p:set>
                                      <p:cBhvr>
                                        <p:cTn id="51" dur="80"/>
                                        <p:tgtEl>
                                          <p:spTgt spid="10"/>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1"/>
                                        </p:tgtEl>
                                        <p:attrNameLst>
                                          <p:attrName>style.visibility</p:attrName>
                                        </p:attrNameLst>
                                      </p:cBhvr>
                                      <p:to>
                                        <p:strVal val="visible"/>
                                      </p:to>
                                    </p:set>
                                    <p:anim calcmode="discrete" valueType="clr">
                                      <p:cBhvr override="childStyle">
                                        <p:cTn id="56"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1"/>
                                        </p:tgtEl>
                                        <p:attrNameLst>
                                          <p:attrName>fillcolor</p:attrName>
                                        </p:attrNameLst>
                                      </p:cBhvr>
                                      <p:tavLst>
                                        <p:tav tm="0">
                                          <p:val>
                                            <p:clrVal>
                                              <a:schemeClr val="accent2"/>
                                            </p:clrVal>
                                          </p:val>
                                        </p:tav>
                                        <p:tav tm="50000">
                                          <p:val>
                                            <p:clrVal>
                                              <a:schemeClr val="hlink"/>
                                            </p:clrVal>
                                          </p:val>
                                        </p:tav>
                                      </p:tavLst>
                                    </p:anim>
                                    <p:set>
                                      <p:cBhvr>
                                        <p:cTn id="58" dur="80"/>
                                        <p:tgtEl>
                                          <p:spTgt spid="11"/>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12"/>
                                        </p:tgtEl>
                                        <p:attrNameLst>
                                          <p:attrName>style.visibility</p:attrName>
                                        </p:attrNameLst>
                                      </p:cBhvr>
                                      <p:to>
                                        <p:strVal val="visible"/>
                                      </p:to>
                                    </p:set>
                                    <p:anim calcmode="discrete" valueType="clr">
                                      <p:cBhvr override="childStyle">
                                        <p:cTn id="63"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12"/>
                                        </p:tgtEl>
                                        <p:attrNameLst>
                                          <p:attrName>fillcolor</p:attrName>
                                        </p:attrNameLst>
                                      </p:cBhvr>
                                      <p:tavLst>
                                        <p:tav tm="0">
                                          <p:val>
                                            <p:clrVal>
                                              <a:schemeClr val="accent2"/>
                                            </p:clrVal>
                                          </p:val>
                                        </p:tav>
                                        <p:tav tm="50000">
                                          <p:val>
                                            <p:clrVal>
                                              <a:schemeClr val="hlink"/>
                                            </p:clrVal>
                                          </p:val>
                                        </p:tav>
                                      </p:tavLst>
                                    </p:anim>
                                    <p:set>
                                      <p:cBhvr>
                                        <p:cTn id="65" dur="80"/>
                                        <p:tgtEl>
                                          <p:spTgt spid="12"/>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13"/>
                                        </p:tgtEl>
                                        <p:attrNameLst>
                                          <p:attrName>style.visibility</p:attrName>
                                        </p:attrNameLst>
                                      </p:cBhvr>
                                      <p:to>
                                        <p:strVal val="visible"/>
                                      </p:to>
                                    </p:set>
                                    <p:anim calcmode="discrete" valueType="clr">
                                      <p:cBhvr override="childStyle">
                                        <p:cTn id="7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13"/>
                                        </p:tgtEl>
                                        <p:attrNameLst>
                                          <p:attrName>fillcolor</p:attrName>
                                        </p:attrNameLst>
                                      </p:cBhvr>
                                      <p:tavLst>
                                        <p:tav tm="0">
                                          <p:val>
                                            <p:clrVal>
                                              <a:schemeClr val="accent2"/>
                                            </p:clrVal>
                                          </p:val>
                                        </p:tav>
                                        <p:tav tm="50000">
                                          <p:val>
                                            <p:clrVal>
                                              <a:schemeClr val="hlink"/>
                                            </p:clrVal>
                                          </p:val>
                                        </p:tav>
                                      </p:tavLst>
                                    </p:anim>
                                    <p:set>
                                      <p:cBhvr>
                                        <p:cTn id="72" dur="80"/>
                                        <p:tgtEl>
                                          <p:spTgt spid="13"/>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14"/>
                                        </p:tgtEl>
                                        <p:attrNameLst>
                                          <p:attrName>style.visibility</p:attrName>
                                        </p:attrNameLst>
                                      </p:cBhvr>
                                      <p:to>
                                        <p:strVal val="visible"/>
                                      </p:to>
                                    </p:set>
                                    <p:anim calcmode="discrete" valueType="clr">
                                      <p:cBhvr override="childStyle">
                                        <p:cTn id="7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4"/>
                                        </p:tgtEl>
                                        <p:attrNameLst>
                                          <p:attrName>fillcolor</p:attrName>
                                        </p:attrNameLst>
                                      </p:cBhvr>
                                      <p:tavLst>
                                        <p:tav tm="0">
                                          <p:val>
                                            <p:clrVal>
                                              <a:schemeClr val="accent2"/>
                                            </p:clrVal>
                                          </p:val>
                                        </p:tav>
                                        <p:tav tm="50000">
                                          <p:val>
                                            <p:clrVal>
                                              <a:schemeClr val="hlink"/>
                                            </p:clrVal>
                                          </p:val>
                                        </p:tav>
                                      </p:tavLst>
                                    </p:anim>
                                    <p:set>
                                      <p:cBhvr>
                                        <p:cTn id="79"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02943" y="4797180"/>
            <a:ext cx="3222059" cy="2060823"/>
            <a:chOff x="0" y="180975"/>
            <a:chExt cx="15274946" cy="4121645"/>
          </a:xfrm>
        </p:grpSpPr>
        <p:sp>
          <p:nvSpPr>
            <p:cNvPr id="3" name="TextBox 3"/>
            <p:cNvSpPr txBox="1"/>
            <p:nvPr/>
          </p:nvSpPr>
          <p:spPr>
            <a:xfrm>
              <a:off x="0" y="180975"/>
              <a:ext cx="15274946" cy="1436290"/>
            </a:xfrm>
            <a:prstGeom prst="rect">
              <a:avLst/>
            </a:prstGeom>
          </p:spPr>
          <p:txBody>
            <a:bodyPr lIns="0" tIns="0" rIns="0" bIns="0" rtlCol="0" anchor="t">
              <a:spAutoFit/>
            </a:bodyPr>
            <a:lstStyle/>
            <a:p>
              <a:pPr algn="ctr" defTabSz="512089">
                <a:lnSpc>
                  <a:spcPts val="5557"/>
                </a:lnSpc>
              </a:pPr>
              <a:endParaRPr>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7413" y="3926198"/>
            <a:ext cx="1187516" cy="1361562"/>
          </a:xfrm>
          <a:prstGeom prst="rect">
            <a:avLst/>
          </a:prstGeom>
        </p:spPr>
      </p:pic>
      <p:pic>
        <p:nvPicPr>
          <p:cNvPr id="9" name="Picture 9"/>
          <p:cNvPicPr>
            <a:picLocks noChangeAspect="1"/>
          </p:cNvPicPr>
          <p:nvPr/>
        </p:nvPicPr>
        <p:blipFill>
          <a:blip r:embed="rId5" cstate="print"/>
          <a:srcRect/>
          <a:stretch>
            <a:fillRect/>
          </a:stretch>
        </p:blipFill>
        <p:spPr>
          <a:xfrm>
            <a:off x="1412058" y="1863715"/>
            <a:ext cx="1135688" cy="1298890"/>
          </a:xfrm>
          <a:prstGeom prst="rect">
            <a:avLst/>
          </a:prstGeom>
        </p:spPr>
      </p:pic>
      <p:sp>
        <p:nvSpPr>
          <p:cNvPr id="18" name="TextBox 17"/>
          <p:cNvSpPr txBox="1"/>
          <p:nvPr/>
        </p:nvSpPr>
        <p:spPr>
          <a:xfrm>
            <a:off x="5167306" y="2031953"/>
            <a:ext cx="5250692"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LẠI BÀI</a:t>
            </a:r>
            <a:endParaRPr lang="vi-VN" sz="5000" b="1" dirty="0">
              <a:solidFill>
                <a:srgbClr val="0000FF"/>
              </a:solidFill>
              <a:latin typeface="Times New Roman" pitchFamily="18" charset="0"/>
              <a:cs typeface="Times New Roman" pitchFamily="18" charset="0"/>
            </a:endParaRPr>
          </a:p>
        </p:txBody>
      </p:sp>
      <p:pic>
        <p:nvPicPr>
          <p:cNvPr id="19"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374" y="2632711"/>
            <a:ext cx="1638206" cy="16564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181600" y="2895601"/>
            <a:ext cx="4357718" cy="508447"/>
          </a:xfrm>
          <a:prstGeom prst="rect">
            <a:avLst/>
          </a:prstGeom>
          <a:noFill/>
        </p:spPr>
        <p:txBody>
          <a:bodyPr wrap="square" lIns="76810" tIns="38405" rIns="76810" bIns="38405" rtlCol="0">
            <a:spAutoFit/>
          </a:bodyPr>
          <a:lstStyle/>
          <a:p>
            <a:pPr algn="ct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Nội</a:t>
            </a:r>
            <a:r>
              <a:rPr lang="en-US" sz="2800" b="1" dirty="0">
                <a:solidFill>
                  <a:srgbClr val="008000"/>
                </a:solidFill>
                <a:latin typeface="Times New Roman" pitchFamily="18" charset="0"/>
                <a:cs typeface="Times New Roman" pitchFamily="18" charset="0"/>
              </a:rPr>
              <a:t> dung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gì</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25" name="TextBox 24"/>
          <p:cNvSpPr txBox="1"/>
          <p:nvPr/>
        </p:nvSpPr>
        <p:spPr>
          <a:xfrm>
            <a:off x="3657600" y="3505201"/>
            <a:ext cx="7010400" cy="1801109"/>
          </a:xfrm>
          <a:prstGeom prst="rect">
            <a:avLst/>
          </a:prstGeom>
          <a:noFill/>
        </p:spPr>
        <p:txBody>
          <a:bodyPr wrap="square" lIns="76810" tIns="38405" rIns="76810" bIns="38405"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Nội</a:t>
            </a:r>
            <a:r>
              <a:rPr lang="en-US" sz="2800" b="1" dirty="0">
                <a:solidFill>
                  <a:srgbClr val="0000FF"/>
                </a:solidFill>
                <a:latin typeface="Times New Roman" pitchFamily="18" charset="0"/>
                <a:cs typeface="Times New Roman" pitchFamily="18" charset="0"/>
              </a:rPr>
              <a:t> dung: </a:t>
            </a:r>
            <a:r>
              <a:rPr lang="nl-NL" sz="2800" b="1" i="1" dirty="0">
                <a:solidFill>
                  <a:srgbClr val="0000FF"/>
                </a:solidFill>
                <a:latin typeface="Times New Roman" panose="02020603050405020304" pitchFamily="18" charset="0"/>
                <a:cs typeface="Times New Roman" panose="02020603050405020304" pitchFamily="18" charset="0"/>
              </a:rPr>
              <a:t>Tả cảnh trời mưa và khung cảnh sinh hoạt ấm cúng của gia đình trong cơn mưa thể hiện tình yêu thiên nhiên, yêu cuộc sống gia đình của tác giả</a:t>
            </a:r>
            <a:r>
              <a:rPr lang="en-US" sz="2800" b="1" i="1" dirty="0">
                <a:solidFill>
                  <a:srgbClr val="0000FF"/>
                </a:solidFill>
                <a:latin typeface="Times New Roman" panose="02020603050405020304" pitchFamily="18" charset="0"/>
                <a:cs typeface="Times New Roman" panose="02020603050405020304" pitchFamily="18" charset="0"/>
              </a:rPr>
              <a:t>.</a:t>
            </a:r>
          </a:p>
        </p:txBody>
      </p:sp>
      <p:sp>
        <p:nvSpPr>
          <p:cNvPr id="29" name="TextBox 28"/>
          <p:cNvSpPr txBox="1"/>
          <p:nvPr/>
        </p:nvSpPr>
        <p:spPr>
          <a:xfrm>
            <a:off x="-71994" y="1806402"/>
            <a:ext cx="2606002" cy="508447"/>
          </a:xfrm>
          <a:prstGeom prst="rect">
            <a:avLst/>
          </a:prstGeom>
          <a:noFill/>
        </p:spPr>
        <p:txBody>
          <a:bodyPr wrap="square" lIns="76810" tIns="38405" rIns="76810" bIns="38405"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II. </a:t>
            </a:r>
            <a:r>
              <a:rPr lang="en-US" sz="2800" b="1" dirty="0" err="1">
                <a:solidFill>
                  <a:srgbClr val="008000"/>
                </a:solidFill>
                <a:latin typeface="Times New Roman" panose="02020603050405020304" pitchFamily="18" charset="0"/>
                <a:cs typeface="Times New Roman" panose="02020603050405020304" pitchFamily="18" charset="0"/>
              </a:rPr>
              <a:t>Tìm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hiểu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0" y="6094574"/>
            <a:ext cx="6858000" cy="523220"/>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III. Luyện 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thuộc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lòng</a:t>
            </a:r>
            <a:r>
              <a:rPr lang="vi-VN" sz="2800" b="1" dirty="0">
                <a:solidFill>
                  <a:srgbClr val="008000"/>
                </a:solidFill>
                <a:latin typeface="Times New Roman" pitchFamily="18" charset="0"/>
                <a:cs typeface="Times New Roman" pitchFamily="18" charset="0"/>
              </a:rPr>
              <a:t>.</a:t>
            </a:r>
          </a:p>
        </p:txBody>
      </p:sp>
      <p:sp>
        <p:nvSpPr>
          <p:cNvPr id="22" name="TextBox 21"/>
          <p:cNvSpPr txBox="1"/>
          <p:nvPr/>
        </p:nvSpPr>
        <p:spPr>
          <a:xfrm>
            <a:off x="2590800" y="457200"/>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3" name="TextBox 22"/>
          <p:cNvSpPr txBox="1"/>
          <p:nvPr/>
        </p:nvSpPr>
        <p:spPr>
          <a:xfrm>
            <a:off x="0" y="914401"/>
            <a:ext cx="12192000"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Mưa</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Ôn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hoa</a:t>
            </a:r>
            <a:r>
              <a:rPr lang="en-US" sz="2800" b="1" dirty="0">
                <a:solidFill>
                  <a:srgbClr val="FF0000"/>
                </a:solidFill>
                <a:latin typeface="Times New Roman" pitchFamily="18" charset="0"/>
                <a:cs typeface="Times New Roman" pitchFamily="18" charset="0"/>
              </a:rPr>
              <a:t> O, Ô, Ơ.</a:t>
            </a:r>
            <a:endParaRPr lang="vi-VN" sz="2800" dirty="0">
              <a:solidFill>
                <a:srgbClr val="FF0000"/>
              </a:solidFill>
              <a:latin typeface="Times New Roman" pitchFamily="18" charset="0"/>
              <a:cs typeface="Times New Roman" pitchFamily="18" charset="0"/>
            </a:endParaRPr>
          </a:p>
        </p:txBody>
      </p:sp>
      <p:sp>
        <p:nvSpPr>
          <p:cNvPr id="24" name="TextBox 23"/>
          <p:cNvSpPr txBox="1"/>
          <p:nvPr/>
        </p:nvSpPr>
        <p:spPr>
          <a:xfrm>
            <a:off x="1524000" y="6"/>
            <a:ext cx="9144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Tư</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17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1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2024</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82569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5"/>
                                        </p:tgtEl>
                                        <p:attrNameLst>
                                          <p:attrName>style.visibility</p:attrName>
                                        </p:attrNameLst>
                                      </p:cBhvr>
                                      <p:to>
                                        <p:strVal val="visible"/>
                                      </p:to>
                                    </p:set>
                                    <p:anim calcmode="discrete" valueType="clr">
                                      <p:cBhvr override="childStyle">
                                        <p:cTn id="19"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5"/>
                                        </p:tgtEl>
                                        <p:attrNameLst>
                                          <p:attrName>fillcolor</p:attrName>
                                        </p:attrNameLst>
                                      </p:cBhvr>
                                      <p:tavLst>
                                        <p:tav tm="0">
                                          <p:val>
                                            <p:clrVal>
                                              <a:schemeClr val="accent2"/>
                                            </p:clrVal>
                                          </p:val>
                                        </p:tav>
                                        <p:tav tm="50000">
                                          <p:val>
                                            <p:clrVal>
                                              <a:schemeClr val="hlink"/>
                                            </p:clrVal>
                                          </p:val>
                                        </p:tav>
                                      </p:tavLst>
                                    </p:anim>
                                    <p:set>
                                      <p:cBhvr>
                                        <p:cTn id="21" dur="80"/>
                                        <p:tgtEl>
                                          <p:spTgt spid="2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381388" y="2173294"/>
            <a:ext cx="4223738" cy="2305246"/>
          </a:xfrm>
          <a:prstGeom prst="rect">
            <a:avLst/>
          </a:prstGeom>
        </p:spPr>
        <p:txBody>
          <a:bodyPr wrap="square">
            <a:spAutoFit/>
          </a:bodyPr>
          <a:lstStyle/>
          <a:p>
            <a:pPr fontAlgn="t">
              <a:lnSpc>
                <a:spcPct val="120000"/>
              </a:lnSpc>
            </a:pPr>
            <a:r>
              <a:rPr lang="vi-VN" sz="2996" b="1" dirty="0">
                <a:solidFill>
                  <a:srgbClr val="0000CC"/>
                </a:solidFill>
                <a:latin typeface="Times New Roman" panose="02020603050405020304" pitchFamily="18" charset="0"/>
                <a:cs typeface="Times New Roman" panose="02020603050405020304" pitchFamily="18" charset="0"/>
              </a:rPr>
              <a:t>Gió reo gió hát</a:t>
            </a:r>
            <a:br>
              <a:rPr lang="vi-VN" sz="2996" b="1" dirty="0">
                <a:solidFill>
                  <a:srgbClr val="0000CC"/>
                </a:solidFill>
                <a:latin typeface="Times New Roman" panose="02020603050405020304" pitchFamily="18" charset="0"/>
                <a:cs typeface="Times New Roman" panose="02020603050405020304" pitchFamily="18" charset="0"/>
              </a:rPr>
            </a:br>
            <a:r>
              <a:rPr lang="vi-VN" sz="2996" b="1" dirty="0">
                <a:solidFill>
                  <a:srgbClr val="0000CC"/>
                </a:solidFill>
                <a:latin typeface="Times New Roman" panose="02020603050405020304" pitchFamily="18" charset="0"/>
                <a:cs typeface="Times New Roman" panose="02020603050405020304" pitchFamily="18" charset="0"/>
              </a:rPr>
              <a:t>Giọng trầm giọng cao</a:t>
            </a:r>
            <a:br>
              <a:rPr lang="vi-VN" sz="2996" b="1" dirty="0">
                <a:solidFill>
                  <a:srgbClr val="0000CC"/>
                </a:solidFill>
                <a:latin typeface="Times New Roman" panose="02020603050405020304" pitchFamily="18" charset="0"/>
                <a:cs typeface="Times New Roman" panose="02020603050405020304" pitchFamily="18" charset="0"/>
              </a:rPr>
            </a:br>
            <a:r>
              <a:rPr lang="vi-VN" sz="2996" b="1" dirty="0">
                <a:solidFill>
                  <a:srgbClr val="0000CC"/>
                </a:solidFill>
                <a:latin typeface="Times New Roman" panose="02020603050405020304" pitchFamily="18" charset="0"/>
                <a:cs typeface="Times New Roman" panose="02020603050405020304" pitchFamily="18" charset="0"/>
              </a:rPr>
              <a:t>Chớp dồn tiếng sấm</a:t>
            </a:r>
            <a:br>
              <a:rPr lang="vi-VN" sz="2996" b="1" dirty="0">
                <a:solidFill>
                  <a:srgbClr val="0000CC"/>
                </a:solidFill>
                <a:latin typeface="Times New Roman" panose="02020603050405020304" pitchFamily="18" charset="0"/>
                <a:cs typeface="Times New Roman" panose="02020603050405020304" pitchFamily="18" charset="0"/>
              </a:rPr>
            </a:br>
            <a:r>
              <a:rPr lang="vi-VN" sz="2996" b="1" dirty="0">
                <a:solidFill>
                  <a:srgbClr val="0000CC"/>
                </a:solidFill>
                <a:latin typeface="Times New Roman" panose="02020603050405020304" pitchFamily="18" charset="0"/>
                <a:cs typeface="Times New Roman" panose="02020603050405020304" pitchFamily="18" charset="0"/>
              </a:rPr>
              <a:t>Chạy trong mưa rào.</a:t>
            </a:r>
            <a:endParaRPr lang="vi-VN" sz="2846" b="1" dirty="0">
              <a:solidFill>
                <a:srgbClr val="0000CC"/>
              </a:solidFill>
              <a:latin typeface="Times New Roman" pitchFamily="18" charset="0"/>
              <a:cs typeface="Times New Roman" pitchFamily="18" charset="0"/>
            </a:endParaRPr>
          </a:p>
        </p:txBody>
      </p:sp>
      <p:sp>
        <p:nvSpPr>
          <p:cNvPr id="11" name="Rectangle 10"/>
          <p:cNvSpPr/>
          <p:nvPr/>
        </p:nvSpPr>
        <p:spPr>
          <a:xfrm>
            <a:off x="1136412" y="4570551"/>
            <a:ext cx="4103425" cy="2305246"/>
          </a:xfrm>
          <a:prstGeom prst="rect">
            <a:avLst/>
          </a:prstGeom>
        </p:spPr>
        <p:txBody>
          <a:bodyPr wrap="square">
            <a:spAutoFit/>
          </a:bodyPr>
          <a:lstStyle/>
          <a:p>
            <a:pPr fontAlgn="t">
              <a:lnSpc>
                <a:spcPct val="120000"/>
              </a:lnSpc>
            </a:pPr>
            <a:r>
              <a:rPr lang="vi-VN" sz="2996" b="1" dirty="0">
                <a:solidFill>
                  <a:srgbClr val="0000CC"/>
                </a:solidFill>
                <a:latin typeface="Times New Roman" panose="02020603050405020304" pitchFamily="18" charset="0"/>
                <a:cs typeface="Times New Roman" panose="02020603050405020304" pitchFamily="18" charset="0"/>
              </a:rPr>
              <a:t>Chớp đông chớp tây</a:t>
            </a:r>
            <a:br>
              <a:rPr lang="vi-VN" sz="2996" b="1" dirty="0">
                <a:solidFill>
                  <a:srgbClr val="0000CC"/>
                </a:solidFill>
                <a:latin typeface="Times New Roman" panose="02020603050405020304" pitchFamily="18" charset="0"/>
                <a:cs typeface="Times New Roman" panose="02020603050405020304" pitchFamily="18" charset="0"/>
              </a:rPr>
            </a:br>
            <a:r>
              <a:rPr lang="vi-VN" sz="2996" b="1" dirty="0">
                <a:solidFill>
                  <a:srgbClr val="0000CC"/>
                </a:solidFill>
                <a:latin typeface="Times New Roman" panose="02020603050405020304" pitchFamily="18" charset="0"/>
                <a:cs typeface="Times New Roman" panose="02020603050405020304" pitchFamily="18" charset="0"/>
              </a:rPr>
              <a:t>Rồi mưa nặng hạt</a:t>
            </a:r>
            <a:br>
              <a:rPr lang="vi-VN" sz="2996" b="1" dirty="0">
                <a:solidFill>
                  <a:srgbClr val="0000CC"/>
                </a:solidFill>
                <a:latin typeface="Times New Roman" panose="02020603050405020304" pitchFamily="18" charset="0"/>
                <a:cs typeface="Times New Roman" panose="02020603050405020304" pitchFamily="18" charset="0"/>
              </a:rPr>
            </a:br>
            <a:r>
              <a:rPr lang="vi-VN" sz="2996" b="1" dirty="0">
                <a:solidFill>
                  <a:srgbClr val="0000CC"/>
                </a:solidFill>
                <a:latin typeface="Times New Roman" panose="02020603050405020304" pitchFamily="18" charset="0"/>
                <a:cs typeface="Times New Roman" panose="02020603050405020304" pitchFamily="18" charset="0"/>
              </a:rPr>
              <a:t>Cây lá xòe tay</a:t>
            </a:r>
            <a:br>
              <a:rPr lang="vi-VN" sz="2996" b="1" dirty="0">
                <a:solidFill>
                  <a:srgbClr val="0000CC"/>
                </a:solidFill>
                <a:latin typeface="Times New Roman" panose="02020603050405020304" pitchFamily="18" charset="0"/>
                <a:cs typeface="Times New Roman" panose="02020603050405020304" pitchFamily="18" charset="0"/>
              </a:rPr>
            </a:br>
            <a:r>
              <a:rPr lang="vi-VN" sz="2996" b="1" dirty="0">
                <a:solidFill>
                  <a:srgbClr val="0000CC"/>
                </a:solidFill>
                <a:latin typeface="Times New Roman" panose="02020603050405020304" pitchFamily="18" charset="0"/>
                <a:cs typeface="Times New Roman" panose="02020603050405020304" pitchFamily="18" charset="0"/>
              </a:rPr>
              <a:t>Hứng làn nước mát.</a:t>
            </a:r>
            <a:endParaRPr lang="vi-VN" sz="2846" b="1" dirty="0">
              <a:solidFill>
                <a:srgbClr val="0000CC"/>
              </a:solidFill>
              <a:latin typeface="Times New Roman" pitchFamily="18" charset="0"/>
              <a:cs typeface="Times New Roman" pitchFamily="18" charset="0"/>
            </a:endParaRPr>
          </a:p>
        </p:txBody>
      </p:sp>
      <p:sp>
        <p:nvSpPr>
          <p:cNvPr id="12" name="Rectangle 11"/>
          <p:cNvSpPr/>
          <p:nvPr/>
        </p:nvSpPr>
        <p:spPr>
          <a:xfrm>
            <a:off x="1209858" y="2173294"/>
            <a:ext cx="3956533" cy="2305246"/>
          </a:xfrm>
          <a:prstGeom prst="rect">
            <a:avLst/>
          </a:prstGeom>
        </p:spPr>
        <p:txBody>
          <a:bodyPr wrap="square">
            <a:spAutoFit/>
          </a:bodyPr>
          <a:lstStyle/>
          <a:p>
            <a:pPr fontAlgn="t">
              <a:lnSpc>
                <a:spcPct val="120000"/>
              </a:lnSpc>
            </a:pPr>
            <a:r>
              <a:rPr lang="vi-VN" sz="2996" b="1" dirty="0">
                <a:solidFill>
                  <a:srgbClr val="0000CC"/>
                </a:solidFill>
                <a:latin typeface="Times New Roman" panose="02020603050405020304" pitchFamily="18" charset="0"/>
                <a:cs typeface="Times New Roman" panose="02020603050405020304" pitchFamily="18" charset="0"/>
              </a:rPr>
              <a:t>Mây đen lũ lượt</a:t>
            </a:r>
            <a:br>
              <a:rPr lang="vi-VN" sz="2996" b="1" dirty="0">
                <a:solidFill>
                  <a:srgbClr val="0000CC"/>
                </a:solidFill>
                <a:latin typeface="Times New Roman" panose="02020603050405020304" pitchFamily="18" charset="0"/>
                <a:cs typeface="Times New Roman" panose="02020603050405020304" pitchFamily="18" charset="0"/>
              </a:rPr>
            </a:br>
            <a:r>
              <a:rPr lang="vi-VN" sz="2996" b="1" dirty="0">
                <a:solidFill>
                  <a:srgbClr val="0000CC"/>
                </a:solidFill>
                <a:latin typeface="Times New Roman" panose="02020603050405020304" pitchFamily="18" charset="0"/>
                <a:cs typeface="Times New Roman" panose="02020603050405020304" pitchFamily="18" charset="0"/>
              </a:rPr>
              <a:t>Kéo về chiều nay</a:t>
            </a:r>
            <a:br>
              <a:rPr lang="vi-VN" sz="2996" b="1" dirty="0">
                <a:solidFill>
                  <a:srgbClr val="0000CC"/>
                </a:solidFill>
                <a:latin typeface="Times New Roman" panose="02020603050405020304" pitchFamily="18" charset="0"/>
                <a:cs typeface="Times New Roman" panose="02020603050405020304" pitchFamily="18" charset="0"/>
              </a:rPr>
            </a:br>
            <a:r>
              <a:rPr lang="vi-VN" sz="2996" b="1" dirty="0">
                <a:solidFill>
                  <a:srgbClr val="0000CC"/>
                </a:solidFill>
                <a:latin typeface="Times New Roman" panose="02020603050405020304" pitchFamily="18" charset="0"/>
                <a:cs typeface="Times New Roman" panose="02020603050405020304" pitchFamily="18" charset="0"/>
              </a:rPr>
              <a:t>Mặt trời lật đật</a:t>
            </a:r>
            <a:br>
              <a:rPr lang="vi-VN" sz="2996" b="1" dirty="0">
                <a:solidFill>
                  <a:srgbClr val="0000CC"/>
                </a:solidFill>
                <a:latin typeface="Times New Roman" panose="02020603050405020304" pitchFamily="18" charset="0"/>
                <a:cs typeface="Times New Roman" panose="02020603050405020304" pitchFamily="18" charset="0"/>
              </a:rPr>
            </a:br>
            <a:r>
              <a:rPr lang="vi-VN" sz="2996" b="1" dirty="0">
                <a:solidFill>
                  <a:srgbClr val="0000CC"/>
                </a:solidFill>
                <a:latin typeface="Times New Roman" panose="02020603050405020304" pitchFamily="18" charset="0"/>
                <a:cs typeface="Times New Roman" panose="02020603050405020304" pitchFamily="18" charset="0"/>
              </a:rPr>
              <a:t>Chui vào trong mây</a:t>
            </a:r>
            <a:r>
              <a:rPr lang="en-US" sz="2996" b="1" dirty="0">
                <a:solidFill>
                  <a:srgbClr val="0000CC"/>
                </a:solidFill>
                <a:latin typeface="Times New Roman" panose="02020603050405020304" pitchFamily="18" charset="0"/>
                <a:cs typeface="Times New Roman" panose="02020603050405020304" pitchFamily="18" charset="0"/>
              </a:rPr>
              <a:t>.</a:t>
            </a:r>
            <a:endParaRPr lang="vi-VN" sz="2846" b="1" dirty="0">
              <a:solidFill>
                <a:srgbClr val="0000CC"/>
              </a:solidFill>
              <a:latin typeface="Times New Roman" pitchFamily="18" charset="0"/>
              <a:cs typeface="Times New Roman" pitchFamily="18" charset="0"/>
            </a:endParaRPr>
          </a:p>
        </p:txBody>
      </p:sp>
      <p:sp>
        <p:nvSpPr>
          <p:cNvPr id="13" name="Rectangle 12"/>
          <p:cNvSpPr/>
          <p:nvPr/>
        </p:nvSpPr>
        <p:spPr>
          <a:xfrm>
            <a:off x="1166735" y="2745438"/>
            <a:ext cx="2911602" cy="1254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5" name="Rectangle 24"/>
          <p:cNvSpPr/>
          <p:nvPr/>
        </p:nvSpPr>
        <p:spPr>
          <a:xfrm>
            <a:off x="1226167" y="5020866"/>
            <a:ext cx="3157507" cy="12620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6" name="Rectangle 25"/>
          <p:cNvSpPr/>
          <p:nvPr/>
        </p:nvSpPr>
        <p:spPr>
          <a:xfrm>
            <a:off x="6381389" y="2745437"/>
            <a:ext cx="3652962" cy="11401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 name="TextBox 1"/>
          <p:cNvSpPr txBox="1"/>
          <p:nvPr/>
        </p:nvSpPr>
        <p:spPr>
          <a:xfrm>
            <a:off x="6495543" y="4865329"/>
            <a:ext cx="4280815" cy="1936428"/>
          </a:xfrm>
          <a:prstGeom prst="rect">
            <a:avLst/>
          </a:prstGeom>
          <a:noFill/>
        </p:spPr>
        <p:txBody>
          <a:bodyPr wrap="square" rtlCol="0">
            <a:spAutoFit/>
          </a:bodyPr>
          <a:lstStyle/>
          <a:p>
            <a:r>
              <a:rPr lang="vi-VN" sz="2996" b="1" dirty="0">
                <a:solidFill>
                  <a:srgbClr val="0000CC"/>
                </a:solidFill>
                <a:latin typeface="Times New Roman" panose="02020603050405020304" pitchFamily="18" charset="0"/>
                <a:cs typeface="Times New Roman" panose="02020603050405020304" pitchFamily="18" charset="0"/>
              </a:rPr>
              <a:t>Bà xỏ kim khâu</a:t>
            </a:r>
          </a:p>
          <a:p>
            <a:r>
              <a:rPr lang="vi-VN" sz="2996" b="1" dirty="0">
                <a:solidFill>
                  <a:srgbClr val="0000CC"/>
                </a:solidFill>
                <a:latin typeface="Times New Roman" panose="02020603050405020304" pitchFamily="18" charset="0"/>
                <a:cs typeface="Times New Roman" panose="02020603050405020304" pitchFamily="18" charset="0"/>
              </a:rPr>
              <a:t>Chị ngồi đọc sách</a:t>
            </a:r>
          </a:p>
          <a:p>
            <a:r>
              <a:rPr lang="vi-VN" sz="2996" b="1" dirty="0">
                <a:solidFill>
                  <a:srgbClr val="0000CC"/>
                </a:solidFill>
                <a:latin typeface="Times New Roman" panose="02020603050405020304" pitchFamily="18" charset="0"/>
                <a:cs typeface="Times New Roman" panose="02020603050405020304" pitchFamily="18" charset="0"/>
              </a:rPr>
              <a:t>Mẹ làm bánh khoai.</a:t>
            </a:r>
          </a:p>
          <a:p>
            <a:r>
              <a:rPr lang="vi-VN" sz="2996" b="1" dirty="0">
                <a:solidFill>
                  <a:srgbClr val="0000CC"/>
                </a:solidFill>
                <a:latin typeface="Times New Roman" panose="02020603050405020304" pitchFamily="18" charset="0"/>
                <a:cs typeface="Times New Roman" panose="02020603050405020304" pitchFamily="18" charset="0"/>
              </a:rPr>
              <a:t>Lửa reo tí </a:t>
            </a:r>
            <a:r>
              <a:rPr lang="vi-VN" sz="2996" b="1">
                <a:solidFill>
                  <a:srgbClr val="0000CC"/>
                </a:solidFill>
                <a:latin typeface="Times New Roman" panose="02020603050405020304" pitchFamily="18" charset="0"/>
                <a:cs typeface="Times New Roman" panose="02020603050405020304" pitchFamily="18" charset="0"/>
              </a:rPr>
              <a:t>tách</a:t>
            </a:r>
            <a:r>
              <a:rPr lang="vi-VN" sz="2996">
                <a:latin typeface="Times New Roman" panose="02020603050405020304" pitchFamily="18" charset="0"/>
                <a:cs typeface="Times New Roman" panose="02020603050405020304" pitchFamily="18" charset="0"/>
              </a:rPr>
              <a:t>.</a:t>
            </a:r>
            <a:endParaRPr lang="vi-VN" sz="1348" dirty="0"/>
          </a:p>
        </p:txBody>
      </p:sp>
      <p:sp>
        <p:nvSpPr>
          <p:cNvPr id="3" name="Rectangle 2"/>
          <p:cNvSpPr/>
          <p:nvPr/>
        </p:nvSpPr>
        <p:spPr>
          <a:xfrm>
            <a:off x="6516352" y="5369636"/>
            <a:ext cx="3424652" cy="9132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8"/>
          </a:p>
        </p:txBody>
      </p:sp>
      <p:sp>
        <p:nvSpPr>
          <p:cNvPr id="20" name="TextBox 19"/>
          <p:cNvSpPr txBox="1"/>
          <p:nvPr/>
        </p:nvSpPr>
        <p:spPr>
          <a:xfrm>
            <a:off x="2590800" y="457200"/>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1" name="TextBox 20"/>
          <p:cNvSpPr txBox="1"/>
          <p:nvPr/>
        </p:nvSpPr>
        <p:spPr>
          <a:xfrm>
            <a:off x="0" y="914401"/>
            <a:ext cx="12192000"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Mưa</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Ôn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hoa</a:t>
            </a:r>
            <a:r>
              <a:rPr lang="en-US" sz="2800" b="1" dirty="0">
                <a:solidFill>
                  <a:srgbClr val="FF0000"/>
                </a:solidFill>
                <a:latin typeface="Times New Roman" pitchFamily="18" charset="0"/>
                <a:cs typeface="Times New Roman" pitchFamily="18" charset="0"/>
              </a:rPr>
              <a:t> O, Ô, Ơ.</a:t>
            </a:r>
            <a:endParaRPr lang="vi-VN" sz="2800" dirty="0">
              <a:solidFill>
                <a:srgbClr val="FF0000"/>
              </a:solidFill>
              <a:latin typeface="Times New Roman" pitchFamily="18" charset="0"/>
              <a:cs typeface="Times New Roman" pitchFamily="18" charset="0"/>
            </a:endParaRPr>
          </a:p>
        </p:txBody>
      </p:sp>
      <p:sp>
        <p:nvSpPr>
          <p:cNvPr id="22" name="TextBox 21"/>
          <p:cNvSpPr txBox="1"/>
          <p:nvPr/>
        </p:nvSpPr>
        <p:spPr>
          <a:xfrm>
            <a:off x="1524000" y="6"/>
            <a:ext cx="9144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Tư</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17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1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2024</a:t>
            </a:r>
            <a:endParaRPr lang="vi-VN" sz="3200" b="1" dirty="0">
              <a:solidFill>
                <a:srgbClr val="0000CC"/>
              </a:solidFill>
              <a:latin typeface="Times New Roman" pitchFamily="18" charset="0"/>
              <a:cs typeface="Times New Roman" pitchFamily="18" charset="0"/>
            </a:endParaRPr>
          </a:p>
        </p:txBody>
      </p:sp>
      <p:sp>
        <p:nvSpPr>
          <p:cNvPr id="23" name="TextBox 22"/>
          <p:cNvSpPr txBox="1"/>
          <p:nvPr/>
        </p:nvSpPr>
        <p:spPr>
          <a:xfrm>
            <a:off x="0" y="1698909"/>
            <a:ext cx="6858000" cy="523220"/>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III. Luyện 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thuộc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lòng</a:t>
            </a:r>
            <a:r>
              <a:rPr lang="vi-VN" sz="2800" b="1" dirty="0">
                <a:solidFill>
                  <a:srgbClr val="008000"/>
                </a:solidFill>
                <a:latin typeface="Times New Roman" pitchFamily="18" charset="0"/>
                <a:cs typeface="Times New Roman" pitchFamily="18" charset="0"/>
              </a:rPr>
              <a:t>.</a:t>
            </a:r>
          </a:p>
        </p:txBody>
      </p:sp>
    </p:spTree>
    <p:extLst>
      <p:ext uri="{BB962C8B-B14F-4D97-AF65-F5344CB8AC3E}">
        <p14:creationId xmlns:p14="http://schemas.microsoft.com/office/powerpoint/2010/main" val="40094763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heel(1)">
                                      <p:cBhvr>
                                        <p:cTn id="39" dur="20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randombar(horizontal)">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animBg="1"/>
      <p:bldP spid="25" grpId="0" animBg="1"/>
      <p:bldP spid="26" grpId="0" animBg="1"/>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2563368"/>
            <a:ext cx="4996359" cy="584775"/>
          </a:xfrm>
          <a:prstGeom prst="rect">
            <a:avLst/>
          </a:prstGeom>
        </p:spPr>
        <p:txBody>
          <a:bodyPr wrap="square">
            <a:spAutoFit/>
          </a:bodyPr>
          <a:lstStyle/>
          <a:p>
            <a:pPr algn="ct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Viết</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chữ</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hoa</a:t>
            </a:r>
            <a:r>
              <a:rPr lang="en-US" sz="3200" b="1" dirty="0">
                <a:solidFill>
                  <a:srgbClr val="008000"/>
                </a:solidFill>
                <a:latin typeface="Times New Roman" pitchFamily="18" charset="0"/>
                <a:cs typeface="Times New Roman" pitchFamily="18" charset="0"/>
              </a:rPr>
              <a:t> O, Ô, Ơ</a:t>
            </a:r>
          </a:p>
        </p:txBody>
      </p:sp>
      <p:pic>
        <p:nvPicPr>
          <p:cNvPr id="2" name="Hướng dẫn viết chữ O h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31168" y="3487004"/>
            <a:ext cx="3367576" cy="2739722"/>
          </a:xfrm>
          <a:prstGeom prst="rect">
            <a:avLst/>
          </a:prstGeom>
        </p:spPr>
      </p:pic>
      <p:pic>
        <p:nvPicPr>
          <p:cNvPr id="8" name="Hướng dẫn viết chữ Ô hoa.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160445" y="3487004"/>
            <a:ext cx="3388172" cy="2739721"/>
          </a:xfrm>
          <a:prstGeom prst="rect">
            <a:avLst/>
          </a:prstGeom>
        </p:spPr>
      </p:pic>
      <p:pic>
        <p:nvPicPr>
          <p:cNvPr id="9" name="Hướng dẫn viết chữ Ơ hoa.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cstate="print"/>
          <a:stretch>
            <a:fillRect/>
          </a:stretch>
        </p:blipFill>
        <p:spPr>
          <a:xfrm>
            <a:off x="6049031" y="3393327"/>
            <a:ext cx="92751" cy="71347"/>
          </a:xfrm>
          <a:prstGeom prst="rect">
            <a:avLst/>
          </a:prstGeom>
        </p:spPr>
      </p:pic>
      <p:pic>
        <p:nvPicPr>
          <p:cNvPr id="12" name="Hướng dẫn viết chữ Ơ hoa.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22024" y="3487004"/>
            <a:ext cx="2968032" cy="2739721"/>
          </a:xfrm>
          <a:prstGeom prst="rect">
            <a:avLst/>
          </a:prstGeom>
        </p:spPr>
      </p:pic>
      <p:sp>
        <p:nvSpPr>
          <p:cNvPr id="20" name="TextBox 19"/>
          <p:cNvSpPr txBox="1"/>
          <p:nvPr/>
        </p:nvSpPr>
        <p:spPr>
          <a:xfrm>
            <a:off x="2620031" y="520991"/>
            <a:ext cx="6858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
        <p:nvSpPr>
          <p:cNvPr id="21" name="TextBox 20"/>
          <p:cNvSpPr txBox="1"/>
          <p:nvPr/>
        </p:nvSpPr>
        <p:spPr>
          <a:xfrm>
            <a:off x="0" y="1017659"/>
            <a:ext cx="12192000" cy="584775"/>
          </a:xfrm>
          <a:prstGeom prst="rect">
            <a:avLst/>
          </a:prstGeom>
          <a:noFill/>
        </p:spPr>
        <p:txBody>
          <a:bodyPr wrap="square" rtlCol="0">
            <a:spAutoFit/>
          </a:bodyPr>
          <a:lstStyle/>
          <a:p>
            <a:pPr algn="ctr"/>
            <a:r>
              <a:rPr lang="en-US" sz="3200" b="1" dirty="0" err="1">
                <a:solidFill>
                  <a:srgbClr val="FF0000"/>
                </a:solidFill>
                <a:latin typeface="Times New Roman" pitchFamily="18" charset="0"/>
                <a:cs typeface="Times New Roman" pitchFamily="18" charset="0"/>
              </a:rPr>
              <a:t>Ôn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chữ</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hoa</a:t>
            </a:r>
            <a:r>
              <a:rPr lang="en-US" sz="3200" b="1" dirty="0">
                <a:solidFill>
                  <a:srgbClr val="FF0000"/>
                </a:solidFill>
                <a:latin typeface="Times New Roman" pitchFamily="18" charset="0"/>
                <a:cs typeface="Times New Roman" pitchFamily="18" charset="0"/>
              </a:rPr>
              <a:t> O, Ô, Ơ.</a:t>
            </a:r>
            <a:endParaRPr lang="vi-VN" sz="3200" dirty="0">
              <a:solidFill>
                <a:srgbClr val="FF0000"/>
              </a:solidFill>
              <a:latin typeface="Times New Roman" pitchFamily="18" charset="0"/>
              <a:cs typeface="Times New Roman" pitchFamily="18" charset="0"/>
            </a:endParaRPr>
          </a:p>
        </p:txBody>
      </p:sp>
      <p:sp>
        <p:nvSpPr>
          <p:cNvPr id="23" name="TextBox 22"/>
          <p:cNvSpPr txBox="1"/>
          <p:nvPr/>
        </p:nvSpPr>
        <p:spPr>
          <a:xfrm>
            <a:off x="0" y="6"/>
            <a:ext cx="11668124"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9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1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2025</a:t>
            </a:r>
            <a:endParaRPr lang="vi-VN" sz="3200" b="1" dirty="0">
              <a:solidFill>
                <a:srgbClr val="0000CC"/>
              </a:solidFill>
              <a:latin typeface="Times New Roman" pitchFamily="18" charset="0"/>
              <a:cs typeface="Times New Roman" pitchFamily="18" charset="0"/>
            </a:endParaRPr>
          </a:p>
        </p:txBody>
      </p:sp>
      <p:sp>
        <p:nvSpPr>
          <p:cNvPr id="3" name="TextBox 2"/>
          <p:cNvSpPr txBox="1"/>
          <p:nvPr/>
        </p:nvSpPr>
        <p:spPr>
          <a:xfrm>
            <a:off x="0" y="1959158"/>
            <a:ext cx="3875964" cy="584775"/>
          </a:xfrm>
          <a:prstGeom prst="rect">
            <a:avLst/>
          </a:prstGeom>
          <a:noFill/>
        </p:spPr>
        <p:txBody>
          <a:bodyPr wrap="square" rtlCol="0">
            <a:spAutoFit/>
          </a:bodyPr>
          <a:lstStyle/>
          <a:p>
            <a:r>
              <a:rPr lang="en-US" sz="3200" b="1" dirty="0">
                <a:solidFill>
                  <a:srgbClr val="0000FF"/>
                </a:solidFill>
                <a:latin typeface="Times New Roman" pitchFamily="18" charset="0"/>
                <a:cs typeface="Times New Roman" pitchFamily="18" charset="0"/>
              </a:rPr>
              <a:t>IV. </a:t>
            </a:r>
            <a:r>
              <a:rPr lang="en-US" sz="3200" b="1" dirty="0" err="1">
                <a:solidFill>
                  <a:srgbClr val="0000FF"/>
                </a:solidFill>
                <a:latin typeface="Times New Roman" pitchFamily="18" charset="0"/>
                <a:cs typeface="Times New Roman" pitchFamily="18" charset="0"/>
              </a:rPr>
              <a:t>Ôn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chữ</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viết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hoa</a:t>
            </a:r>
            <a:r>
              <a:rPr lang="en-US" sz="3200" b="1"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183637993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2"/>
                                        </p:tgtEl>
                                      </p:cBhvr>
                                    </p:cmd>
                                  </p:childTnLst>
                                </p:cTn>
                              </p:par>
                            </p:childTnLst>
                          </p:cTn>
                        </p:par>
                      </p:childTnLst>
                    </p:cTn>
                  </p:par>
                </p:childTnLst>
              </p:cTn>
              <p:nextCondLst>
                <p:cond evt="onClick" delay="0">
                  <p:tgtEl>
                    <p:spTgt spid="12"/>
                  </p:tgtEl>
                </p:cond>
              </p:nextCondLst>
            </p:seq>
            <p:video>
              <p:cMediaNode vol="80000">
                <p:cTn id="25" fill="hold" display="0">
                  <p:stCondLst>
                    <p:cond delay="indefinite"/>
                  </p:stCondLst>
                </p:cTn>
                <p:tgtEl>
                  <p:spTgt spid="1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196542" y="3036376"/>
            <a:ext cx="9874414" cy="393834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2225152"/>
            <a:ext cx="3472821" cy="523220"/>
            <a:chOff x="1508918" y="1888664"/>
            <a:chExt cx="6172201" cy="1170500"/>
          </a:xfrm>
        </p:grpSpPr>
        <p:sp>
          <p:nvSpPr>
            <p:cNvPr id="10" name="Rectangle 9"/>
            <p:cNvSpPr/>
            <p:nvPr/>
          </p:nvSpPr>
          <p:spPr>
            <a:xfrm>
              <a:off x="1508918" y="1888664"/>
              <a:ext cx="6172201" cy="1170500"/>
            </a:xfrm>
            <a:prstGeom prst="rect">
              <a:avLst/>
            </a:prstGeom>
          </p:spPr>
          <p:txBody>
            <a:bodyPr wrap="square">
              <a:spAutoFit/>
            </a:bodyPr>
            <a:lstStyle/>
            <a:p>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Viết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ứng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dụng</a:t>
              </a:r>
              <a:r>
                <a:rPr lang="en-US" sz="2800" b="1" dirty="0">
                  <a:solidFill>
                    <a:srgbClr val="008000"/>
                  </a:solidFill>
                  <a:latin typeface="Times New Roman" pitchFamily="18" charset="0"/>
                  <a:cs typeface="Times New Roman" pitchFamily="18" charset="0"/>
                </a:rPr>
                <a:t>.</a:t>
              </a: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3458460" y="2209213"/>
            <a:ext cx="2539950" cy="523220"/>
          </a:xfrm>
          <a:prstGeom prst="rect">
            <a:avLst/>
          </a:prstGeom>
        </p:spPr>
        <p:txBody>
          <a:bodyPr wrap="square">
            <a:spAutoFit/>
          </a:bodyPr>
          <a:lstStyle/>
          <a:p>
            <a:pPr algn="just"/>
            <a:r>
              <a:rPr lang="en-US" sz="2800" b="1" i="1" dirty="0">
                <a:solidFill>
                  <a:srgbClr val="0000CC"/>
                </a:solidFill>
                <a:latin typeface="Times New Roman" pitchFamily="18" charset="0"/>
                <a:cs typeface="Times New Roman" pitchFamily="18" charset="0"/>
              </a:rPr>
              <a:t>a. </a:t>
            </a:r>
            <a:r>
              <a:rPr lang="en-US" sz="2800" b="1" i="1" dirty="0" err="1">
                <a:solidFill>
                  <a:srgbClr val="0000CC"/>
                </a:solidFill>
                <a:latin typeface="Times New Roman" pitchFamily="18" charset="0"/>
                <a:cs typeface="Times New Roman" pitchFamily="18" charset="0"/>
              </a:rPr>
              <a:t>Viết</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tên</a:t>
            </a:r>
            <a:r>
              <a:rPr lang="en-US" sz="2800" b="1" i="1" dirty="0">
                <a:solidFill>
                  <a:srgbClr val="0000CC"/>
                </a:solidFill>
                <a:latin typeface="Times New Roman" pitchFamily="18" charset="0"/>
                <a:cs typeface="Times New Roman" pitchFamily="18" charset="0"/>
              </a:rPr>
              <a:t> </a:t>
            </a:r>
            <a:r>
              <a:rPr lang="en-US" sz="2800" b="1" i="1" dirty="0" err="1">
                <a:solidFill>
                  <a:srgbClr val="0000CC"/>
                </a:solidFill>
                <a:latin typeface="Times New Roman" pitchFamily="18" charset="0"/>
                <a:cs typeface="Times New Roman" pitchFamily="18" charset="0"/>
              </a:rPr>
              <a:t>riêng</a:t>
            </a:r>
            <a:endParaRPr lang="en-US" sz="2800" b="1" dirty="0">
              <a:solidFill>
                <a:srgbClr val="0000CC"/>
              </a:solidFill>
              <a:latin typeface="Times New Roman" pitchFamily="18" charset="0"/>
              <a:cs typeface="Times New Roman" pitchFamily="18" charset="0"/>
            </a:endParaRPr>
          </a:p>
        </p:txBody>
      </p:sp>
      <p:sp>
        <p:nvSpPr>
          <p:cNvPr id="21" name="Rectangle 20"/>
          <p:cNvSpPr/>
          <p:nvPr/>
        </p:nvSpPr>
        <p:spPr>
          <a:xfrm>
            <a:off x="1910329" y="3888341"/>
            <a:ext cx="3096262" cy="599523"/>
          </a:xfrm>
          <a:prstGeom prst="rect">
            <a:avLst/>
          </a:prstGeom>
        </p:spPr>
        <p:txBody>
          <a:bodyPr wrap="square">
            <a:spAutoFit/>
          </a:bodyPr>
          <a:lstStyle/>
          <a:p>
            <a:pPr algn="just"/>
            <a:r>
              <a:rPr lang="en-US" sz="3296" b="1" dirty="0" err="1">
                <a:solidFill>
                  <a:srgbClr val="008000"/>
                </a:solidFill>
                <a:latin typeface="Times New Roman" panose="02020603050405020304" pitchFamily="18" charset="0"/>
                <a:cs typeface="Times New Roman" panose="02020603050405020304" pitchFamily="18" charset="0"/>
              </a:rPr>
              <a:t>Ông</a:t>
            </a:r>
            <a:r>
              <a:rPr lang="en-US" sz="3296" b="1" dirty="0">
                <a:solidFill>
                  <a:srgbClr val="008000"/>
                </a:solidFill>
                <a:latin typeface="Times New Roman" panose="02020603050405020304" pitchFamily="18" charset="0"/>
                <a:cs typeface="Times New Roman" panose="02020603050405020304" pitchFamily="18" charset="0"/>
              </a:rPr>
              <a:t> </a:t>
            </a:r>
            <a:r>
              <a:rPr lang="en-US" sz="3296" b="1" dirty="0" err="1">
                <a:solidFill>
                  <a:srgbClr val="008000"/>
                </a:solidFill>
                <a:latin typeface="Times New Roman" panose="02020603050405020304" pitchFamily="18" charset="0"/>
                <a:cs typeface="Times New Roman" panose="02020603050405020304" pitchFamily="18" charset="0"/>
              </a:rPr>
              <a:t>Đốc</a:t>
            </a:r>
            <a:endParaRPr lang="en-US" sz="3296" b="1" dirty="0">
              <a:solidFill>
                <a:srgbClr val="008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2667000" y="514346"/>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3" name="TextBox 22"/>
          <p:cNvSpPr txBox="1"/>
          <p:nvPr/>
        </p:nvSpPr>
        <p:spPr>
          <a:xfrm>
            <a:off x="0" y="1109307"/>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Ôn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hoa</a:t>
            </a:r>
            <a:r>
              <a:rPr lang="en-US" sz="2800" b="1" dirty="0">
                <a:solidFill>
                  <a:srgbClr val="FF0000"/>
                </a:solidFill>
                <a:latin typeface="Times New Roman" pitchFamily="18" charset="0"/>
                <a:cs typeface="Times New Roman" pitchFamily="18" charset="0"/>
              </a:rPr>
              <a:t> O, Ô, Ơ.</a:t>
            </a:r>
            <a:endParaRPr lang="vi-VN" sz="2800" dirty="0">
              <a:solidFill>
                <a:srgbClr val="FF0000"/>
              </a:solidFill>
              <a:latin typeface="Times New Roman" pitchFamily="18" charset="0"/>
              <a:cs typeface="Times New Roman" pitchFamily="18" charset="0"/>
            </a:endParaRPr>
          </a:p>
        </p:txBody>
      </p:sp>
      <p:sp>
        <p:nvSpPr>
          <p:cNvPr id="25" name="TextBox 24"/>
          <p:cNvSpPr txBox="1"/>
          <p:nvPr/>
        </p:nvSpPr>
        <p:spPr>
          <a:xfrm>
            <a:off x="0" y="1655662"/>
            <a:ext cx="3875964"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IV. </a:t>
            </a:r>
            <a:r>
              <a:rPr lang="en-US" sz="2800" b="1" dirty="0" err="1">
                <a:solidFill>
                  <a:srgbClr val="0000FF"/>
                </a:solidFill>
                <a:latin typeface="Times New Roman" pitchFamily="18" charset="0"/>
                <a:cs typeface="Times New Roman" pitchFamily="18" charset="0"/>
              </a:rPr>
              <a:t>Ôn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chữ</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hoa</a:t>
            </a:r>
            <a:r>
              <a:rPr lang="en-US" sz="2800" b="1" dirty="0">
                <a:solidFill>
                  <a:srgbClr val="0000FF"/>
                </a:solidFill>
                <a:latin typeface="Times New Roman" pitchFamily="18" charset="0"/>
                <a:cs typeface="Times New Roman" pitchFamily="18" charset="0"/>
              </a:rPr>
              <a:t>: </a:t>
            </a:r>
          </a:p>
        </p:txBody>
      </p:sp>
      <p:pic>
        <p:nvPicPr>
          <p:cNvPr id="2" name="Picture 1">
            <a:extLst>
              <a:ext uri="{FF2B5EF4-FFF2-40B4-BE49-F238E27FC236}">
                <a16:creationId xmlns:a16="http://schemas.microsoft.com/office/drawing/2014/main" id="{1EEB0943-ED10-4A7E-BB90-C5CD033CC0CA}"/>
              </a:ext>
            </a:extLst>
          </p:cNvPr>
          <p:cNvPicPr>
            <a:picLocks noChangeAspect="1"/>
          </p:cNvPicPr>
          <p:nvPr/>
        </p:nvPicPr>
        <p:blipFill>
          <a:blip r:embed="rId3"/>
          <a:stretch>
            <a:fillRect/>
          </a:stretch>
        </p:blipFill>
        <p:spPr>
          <a:xfrm>
            <a:off x="77174" y="-121668"/>
            <a:ext cx="11668755" cy="859611"/>
          </a:xfrm>
          <a:prstGeom prst="rect">
            <a:avLst/>
          </a:prstGeom>
        </p:spPr>
      </p:pic>
    </p:spTree>
    <p:extLst>
      <p:ext uri="{BB962C8B-B14F-4D97-AF65-F5344CB8AC3E}">
        <p14:creationId xmlns:p14="http://schemas.microsoft.com/office/powerpoint/2010/main" val="45052123"/>
      </p:ext>
    </p:extLst>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207683" y="2684608"/>
            <a:ext cx="9874414" cy="393834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1166734" y="3519836"/>
            <a:ext cx="2945201"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20" name="Rectangle 19"/>
          <p:cNvSpPr/>
          <p:nvPr/>
        </p:nvSpPr>
        <p:spPr>
          <a:xfrm>
            <a:off x="494289" y="2121931"/>
            <a:ext cx="4585532" cy="507190"/>
          </a:xfrm>
          <a:prstGeom prst="rect">
            <a:avLst/>
          </a:prstGeom>
        </p:spPr>
        <p:txBody>
          <a:bodyPr wrap="square">
            <a:spAutoFit/>
          </a:bodyPr>
          <a:lstStyle/>
          <a:p>
            <a:pPr algn="just"/>
            <a:r>
              <a:rPr lang="en-US" sz="2696" b="1" dirty="0">
                <a:solidFill>
                  <a:srgbClr val="0000CC"/>
                </a:solidFill>
                <a:latin typeface="Times New Roman" pitchFamily="18" charset="0"/>
                <a:cs typeface="Times New Roman" pitchFamily="18" charset="0"/>
              </a:rPr>
              <a:t>b. </a:t>
            </a:r>
            <a:r>
              <a:rPr lang="en-US" sz="2696" b="1" dirty="0" err="1">
                <a:solidFill>
                  <a:srgbClr val="0000CC"/>
                </a:solidFill>
                <a:latin typeface="Times New Roman" pitchFamily="18" charset="0"/>
                <a:cs typeface="Times New Roman" pitchFamily="18" charset="0"/>
              </a:rPr>
              <a:t>Viết</a:t>
            </a:r>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ứng</a:t>
            </a:r>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dụng</a:t>
            </a:r>
            <a:endParaRPr lang="en-US" sz="2696" b="1" dirty="0">
              <a:solidFill>
                <a:srgbClr val="0000CC"/>
              </a:solidFill>
              <a:latin typeface="Times New Roman" pitchFamily="18" charset="0"/>
              <a:cs typeface="Times New Roman" pitchFamily="18" charset="0"/>
            </a:endParaRPr>
          </a:p>
        </p:txBody>
      </p:sp>
      <p:sp>
        <p:nvSpPr>
          <p:cNvPr id="21" name="Rectangle 20"/>
          <p:cNvSpPr/>
          <p:nvPr/>
        </p:nvSpPr>
        <p:spPr>
          <a:xfrm>
            <a:off x="2471575" y="3580160"/>
            <a:ext cx="6335607" cy="553357"/>
          </a:xfrm>
          <a:prstGeom prst="rect">
            <a:avLst/>
          </a:prstGeom>
        </p:spPr>
        <p:txBody>
          <a:bodyPr wrap="square">
            <a:spAutoFit/>
          </a:bodyPr>
          <a:lstStyle/>
          <a:p>
            <a:pPr algn="ctr"/>
            <a:r>
              <a:rPr lang="en-US" sz="2996" b="1" dirty="0" err="1">
                <a:solidFill>
                  <a:srgbClr val="008000"/>
                </a:solidFill>
                <a:latin typeface="Times New Roman" panose="02020603050405020304" pitchFamily="18" charset="0"/>
                <a:cs typeface="Times New Roman" panose="02020603050405020304" pitchFamily="18" charset="0"/>
              </a:rPr>
              <a:t>Ơn</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trời</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mưa</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nắng</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phải</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thì</a:t>
            </a:r>
            <a:endParaRPr lang="en-US" sz="2996" b="1" dirty="0">
              <a:solidFill>
                <a:srgbClr val="008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345073" y="4189004"/>
            <a:ext cx="6174040" cy="553357"/>
          </a:xfrm>
          <a:prstGeom prst="rect">
            <a:avLst/>
          </a:prstGeom>
          <a:noFill/>
        </p:spPr>
        <p:txBody>
          <a:bodyPr wrap="square" rtlCol="0">
            <a:spAutoFit/>
          </a:bodyPr>
          <a:lstStyle/>
          <a:p>
            <a:pPr algn="ctr"/>
            <a:r>
              <a:rPr lang="en-US" sz="2996" b="1" dirty="0" err="1">
                <a:solidFill>
                  <a:srgbClr val="008000"/>
                </a:solidFill>
                <a:latin typeface="Times New Roman" panose="02020603050405020304" pitchFamily="18" charset="0"/>
                <a:cs typeface="Times New Roman" panose="02020603050405020304" pitchFamily="18" charset="0"/>
              </a:rPr>
              <a:t>Nơi</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thì</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bừa</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cạn</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nơi</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thì</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cày</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sâu</a:t>
            </a:r>
            <a:r>
              <a:rPr lang="en-US" sz="2996" b="1" dirty="0">
                <a:solidFill>
                  <a:srgbClr val="008000"/>
                </a:solidFill>
                <a:latin typeface="Times New Roman" panose="02020603050405020304" pitchFamily="18" charset="0"/>
                <a:cs typeface="Times New Roman" panose="02020603050405020304" pitchFamily="18" charset="0"/>
              </a:rPr>
              <a:t>.</a:t>
            </a:r>
          </a:p>
        </p:txBody>
      </p:sp>
      <p:grpSp>
        <p:nvGrpSpPr>
          <p:cNvPr id="22" name="Group 21"/>
          <p:cNvGrpSpPr/>
          <p:nvPr/>
        </p:nvGrpSpPr>
        <p:grpSpPr>
          <a:xfrm>
            <a:off x="3998794" y="2088415"/>
            <a:ext cx="3472821" cy="523220"/>
            <a:chOff x="1508918" y="1888664"/>
            <a:chExt cx="6172201" cy="1170500"/>
          </a:xfrm>
        </p:grpSpPr>
        <p:sp>
          <p:nvSpPr>
            <p:cNvPr id="23" name="Rectangle 22"/>
            <p:cNvSpPr/>
            <p:nvPr/>
          </p:nvSpPr>
          <p:spPr>
            <a:xfrm>
              <a:off x="1508918" y="1888664"/>
              <a:ext cx="6172201" cy="1170500"/>
            </a:xfrm>
            <a:prstGeom prst="rect">
              <a:avLst/>
            </a:prstGeom>
          </p:spPr>
          <p:txBody>
            <a:bodyPr wrap="square">
              <a:spAutoFit/>
            </a:bodyPr>
            <a:lstStyle/>
            <a:p>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Viết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câu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ứng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dụng</a:t>
              </a:r>
              <a:r>
                <a:rPr lang="en-US" sz="2800" b="1" dirty="0">
                  <a:solidFill>
                    <a:srgbClr val="008000"/>
                  </a:solidFill>
                  <a:latin typeface="Times New Roman" pitchFamily="18" charset="0"/>
                  <a:cs typeface="Times New Roman" pitchFamily="18" charset="0"/>
                </a:rPr>
                <a:t>.</a:t>
              </a:r>
            </a:p>
          </p:txBody>
        </p:sp>
        <p:cxnSp>
          <p:nvCxnSpPr>
            <p:cNvPr id="24" name="Straight Connector 2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5" name="TextBox 24"/>
          <p:cNvSpPr txBox="1"/>
          <p:nvPr/>
        </p:nvSpPr>
        <p:spPr>
          <a:xfrm>
            <a:off x="2667000" y="861255"/>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6" name="TextBox 25"/>
          <p:cNvSpPr txBox="1"/>
          <p:nvPr/>
        </p:nvSpPr>
        <p:spPr>
          <a:xfrm>
            <a:off x="0" y="910331"/>
            <a:ext cx="12192000" cy="954107"/>
          </a:xfrm>
          <a:prstGeom prst="rect">
            <a:avLst/>
          </a:prstGeom>
          <a:noFill/>
        </p:spPr>
        <p:txBody>
          <a:bodyPr wrap="square" rtlCol="0">
            <a:spAutoFit/>
          </a:bodyPr>
          <a:lstStyle/>
          <a:p>
            <a:pPr algn="ctr"/>
            <a:endParaRPr lang="en-US" sz="28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Ôn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hoa</a:t>
            </a:r>
            <a:r>
              <a:rPr lang="en-US" sz="2800" b="1" dirty="0">
                <a:solidFill>
                  <a:srgbClr val="FF0000"/>
                </a:solidFill>
                <a:latin typeface="Times New Roman" pitchFamily="18" charset="0"/>
                <a:cs typeface="Times New Roman" pitchFamily="18" charset="0"/>
              </a:rPr>
              <a:t> O, Ô, Ơ.</a:t>
            </a:r>
            <a:endParaRPr lang="vi-VN" sz="2800" dirty="0">
              <a:solidFill>
                <a:srgbClr val="FF0000"/>
              </a:solidFill>
              <a:latin typeface="Times New Roman" pitchFamily="18" charset="0"/>
              <a:cs typeface="Times New Roman" pitchFamily="18" charset="0"/>
            </a:endParaRPr>
          </a:p>
        </p:txBody>
      </p:sp>
      <p:sp>
        <p:nvSpPr>
          <p:cNvPr id="28" name="TextBox 27"/>
          <p:cNvSpPr txBox="1"/>
          <p:nvPr/>
        </p:nvSpPr>
        <p:spPr>
          <a:xfrm>
            <a:off x="0" y="1655662"/>
            <a:ext cx="3875964"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IV. </a:t>
            </a:r>
            <a:r>
              <a:rPr lang="en-US" sz="2800" b="1" dirty="0" err="1">
                <a:solidFill>
                  <a:srgbClr val="0000FF"/>
                </a:solidFill>
                <a:latin typeface="Times New Roman" pitchFamily="18" charset="0"/>
                <a:cs typeface="Times New Roman" pitchFamily="18" charset="0"/>
              </a:rPr>
              <a:t>Ôn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chữ</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hoa</a:t>
            </a:r>
            <a:r>
              <a:rPr lang="en-US" sz="2800" b="1" dirty="0">
                <a:solidFill>
                  <a:srgbClr val="0000FF"/>
                </a:solidFill>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id="{2D8F183F-7DFD-4169-8F4D-2261B460B857}"/>
              </a:ext>
            </a:extLst>
          </p:cNvPr>
          <p:cNvPicPr>
            <a:picLocks noChangeAspect="1"/>
          </p:cNvPicPr>
          <p:nvPr/>
        </p:nvPicPr>
        <p:blipFill>
          <a:blip r:embed="rId3"/>
          <a:stretch>
            <a:fillRect/>
          </a:stretch>
        </p:blipFill>
        <p:spPr>
          <a:xfrm>
            <a:off x="310512" y="204381"/>
            <a:ext cx="11668755" cy="859611"/>
          </a:xfrm>
          <a:prstGeom prst="rect">
            <a:avLst/>
          </a:prstGeom>
        </p:spPr>
      </p:pic>
    </p:spTree>
    <p:extLst>
      <p:ext uri="{BB962C8B-B14F-4D97-AF65-F5344CB8AC3E}">
        <p14:creationId xmlns:p14="http://schemas.microsoft.com/office/powerpoint/2010/main" val="2664982530"/>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ưa Bóng Mây - Nhạc Cho Bé.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8564" y="1317131"/>
            <a:ext cx="8618708" cy="5251134"/>
          </a:xfrm>
          <a:prstGeom prst="rect">
            <a:avLst/>
          </a:prstGeom>
        </p:spPr>
      </p:pic>
    </p:spTree>
    <p:extLst>
      <p:ext uri="{BB962C8B-B14F-4D97-AF65-F5344CB8AC3E}">
        <p14:creationId xmlns:p14="http://schemas.microsoft.com/office/powerpoint/2010/main" val="1057933138"/>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95534" y="0"/>
            <a:ext cx="12287534" cy="6858000"/>
          </a:xfrm>
          <a:prstGeom prst="rect">
            <a:avLst/>
          </a:prstGeom>
        </p:spPr>
      </p:pic>
      <p:pic>
        <p:nvPicPr>
          <p:cNvPr id="9" name="Picture 8"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6065" y="863823"/>
            <a:ext cx="739232" cy="135077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95534" y="3786190"/>
            <a:ext cx="12287534" cy="3071810"/>
          </a:xfrm>
          <a:prstGeom prst="rect">
            <a:avLst/>
          </a:prstGeom>
        </p:spPr>
      </p:pic>
      <p:sp>
        <p:nvSpPr>
          <p:cNvPr id="5" name="TextBox 4"/>
          <p:cNvSpPr txBox="1"/>
          <p:nvPr/>
        </p:nvSpPr>
        <p:spPr>
          <a:xfrm>
            <a:off x="1524000" y="6"/>
            <a:ext cx="9144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8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1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2025</a:t>
            </a:r>
            <a:endParaRPr lang="vi-VN" sz="3200" b="1" dirty="0">
              <a:solidFill>
                <a:srgbClr val="0000CC"/>
              </a:solidFill>
              <a:latin typeface="Times New Roman" pitchFamily="18" charset="0"/>
              <a:cs typeface="Times New Roman" pitchFamily="18" charset="0"/>
            </a:endParaRPr>
          </a:p>
        </p:txBody>
      </p:sp>
      <p:sp>
        <p:nvSpPr>
          <p:cNvPr id="6" name="TextBox 5"/>
          <p:cNvSpPr txBox="1"/>
          <p:nvPr/>
        </p:nvSpPr>
        <p:spPr>
          <a:xfrm>
            <a:off x="2595538" y="500043"/>
            <a:ext cx="6858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pic>
        <p:nvPicPr>
          <p:cNvPr id="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4595804" y="3071810"/>
            <a:ext cx="1543495"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39B1E0D-B066-0B87-15F3-5E2EECF2D2A2}"/>
              </a:ext>
            </a:extLst>
          </p:cNvPr>
          <p:cNvPicPr>
            <a:picLocks noChangeAspect="1"/>
          </p:cNvPicPr>
          <p:nvPr/>
        </p:nvPicPr>
        <p:blipFill rotWithShape="1">
          <a:blip r:embed="rId7" cstate="print"/>
          <a:srcRect t="1505" r="-1" b="2635"/>
          <a:stretch/>
        </p:blipFill>
        <p:spPr>
          <a:xfrm>
            <a:off x="484109" y="1852466"/>
            <a:ext cx="1982405" cy="2624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2" name="TextBox 11">
            <a:extLst>
              <a:ext uri="{FF2B5EF4-FFF2-40B4-BE49-F238E27FC236}">
                <a16:creationId xmlns:a16="http://schemas.microsoft.com/office/drawing/2014/main" id="{133025F6-03E4-F7FE-A115-15A451327F80}"/>
              </a:ext>
            </a:extLst>
          </p:cNvPr>
          <p:cNvSpPr txBox="1"/>
          <p:nvPr/>
        </p:nvSpPr>
        <p:spPr>
          <a:xfrm>
            <a:off x="3352801" y="1500174"/>
            <a:ext cx="4296977" cy="1107996"/>
          </a:xfrm>
          <a:prstGeom prst="rect">
            <a:avLst/>
          </a:prstGeom>
          <a:noFill/>
        </p:spPr>
        <p:txBody>
          <a:bodyPr wrap="square" lIns="91438" tIns="45720" rIns="91438" bIns="45720" rtlCol="0">
            <a:spAutoFit/>
          </a:bodyPr>
          <a:lstStyle/>
          <a:p>
            <a:pPr>
              <a:defRPr/>
            </a:pPr>
            <a:r>
              <a:rPr lang="en-US" sz="6600" b="1" dirty="0" err="1">
                <a:solidFill>
                  <a:srgbClr val="008000"/>
                </a:solidFill>
                <a:latin typeface="Times New Roman" pitchFamily="18" charset="0"/>
                <a:cs typeface="Times New Roman" pitchFamily="18" charset="0"/>
              </a:rPr>
              <a:t>Khởi</a:t>
            </a:r>
            <a:r>
              <a:rPr lang="en-US" sz="6600" b="1" dirty="0">
                <a:solidFill>
                  <a:srgbClr val="008000"/>
                </a:solidFill>
                <a:latin typeface="Times New Roman" pitchFamily="18" charset="0"/>
                <a:cs typeface="Times New Roman" pitchFamily="18" charset="0"/>
              </a:rPr>
              <a:t> </a:t>
            </a:r>
            <a:r>
              <a:rPr lang="en-US" sz="6600" b="1" dirty="0" err="1">
                <a:solidFill>
                  <a:srgbClr val="008000"/>
                </a:solidFill>
                <a:latin typeface="Times New Roman" pitchFamily="18" charset="0"/>
                <a:cs typeface="Times New Roman" pitchFamily="18" charset="0"/>
              </a:rPr>
              <a:t>động</a:t>
            </a:r>
            <a:endParaRPr lang="en-US" sz="66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0750087"/>
      </p:ext>
    </p:extLst>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Yêu Biển Lắm - Bé Bảo 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186784780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453894"/>
            <a:ext cx="10461432" cy="553357"/>
          </a:xfrm>
          <a:prstGeom prst="rect">
            <a:avLst/>
          </a:prstGeom>
        </p:spPr>
        <p:txBody>
          <a:bodyPr wrap="square">
            <a:spAutoFit/>
          </a:bodyPr>
          <a:lstStyle/>
          <a:p>
            <a:pPr algn="just"/>
            <a:r>
              <a:rPr lang="nl-NL" sz="2996" b="1" dirty="0">
                <a:solidFill>
                  <a:srgbClr val="0000CC"/>
                </a:solidFill>
                <a:latin typeface="Times New Roman" panose="02020603050405020304" pitchFamily="18" charset="0"/>
                <a:cs typeface="Times New Roman" panose="02020603050405020304" pitchFamily="18" charset="0"/>
              </a:rPr>
              <a:t>* Bài 1: </a:t>
            </a:r>
            <a:r>
              <a:rPr lang="en-US" sz="2996" b="1" dirty="0" err="1">
                <a:solidFill>
                  <a:srgbClr val="0000CC"/>
                </a:solidFill>
                <a:latin typeface="Times New Roman" panose="02020603050405020304" pitchFamily="18" charset="0"/>
                <a:cs typeface="Times New Roman" panose="02020603050405020304" pitchFamily="18" charset="0"/>
              </a:rPr>
              <a:t>Sắp</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xếp</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các</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từ</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ngữ</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dưới</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đây</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vào</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nhóm</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thích</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hợp</a:t>
            </a:r>
            <a:r>
              <a:rPr lang="en-US" sz="2996" b="1" dirty="0">
                <a:solidFill>
                  <a:srgbClr val="0000CC"/>
                </a:solidFill>
                <a:latin typeface="Times New Roman" panose="02020603050405020304" pitchFamily="18" charset="0"/>
                <a:cs typeface="Times New Roman" panose="02020603050405020304" pitchFamily="18" charset="0"/>
              </a:rPr>
              <a:t>.</a:t>
            </a:r>
            <a:endParaRPr lang="en-US" sz="2846" b="1" dirty="0">
              <a:solidFill>
                <a:srgbClr val="0000CC"/>
              </a:solidFill>
              <a:latin typeface="Times New Roman" pitchFamily="18" charset="0"/>
              <a:cs typeface="Times New Roman" pitchFamily="18" charset="0"/>
            </a:endParaRPr>
          </a:p>
        </p:txBody>
      </p:sp>
      <p:pic>
        <p:nvPicPr>
          <p:cNvPr id="13" name="Picture 12"/>
          <p:cNvPicPr/>
          <p:nvPr/>
        </p:nvPicPr>
        <p:blipFill rotWithShape="1">
          <a:blip r:embed="rId2"/>
          <a:srcRect l="39187" t="57672" r="37500" b="24074"/>
          <a:stretch/>
        </p:blipFill>
        <p:spPr bwMode="auto">
          <a:xfrm>
            <a:off x="0" y="2019549"/>
            <a:ext cx="12091916" cy="3716304"/>
          </a:xfrm>
          <a:prstGeom prst="rect">
            <a:avLst/>
          </a:prstGeom>
          <a:ln>
            <a:noFill/>
          </a:ln>
          <a:extLst>
            <a:ext uri="{53640926-AAD7-44D8-BBD7-CCE9431645EC}">
              <a14:shadowObscured xmlns:a14="http://schemas.microsoft.com/office/drawing/2010/main"/>
            </a:ext>
          </a:extLst>
        </p:spPr>
      </p:pic>
      <p:sp>
        <p:nvSpPr>
          <p:cNvPr id="21" name="TextBox 20"/>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8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22" name="TextBox 21"/>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 name="TextBox 1"/>
          <p:cNvSpPr txBox="1"/>
          <p:nvPr/>
        </p:nvSpPr>
        <p:spPr>
          <a:xfrm>
            <a:off x="0" y="930674"/>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Mở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vốn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khiến</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169629" y="5735853"/>
            <a:ext cx="5507840"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Mưa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nắng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bão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lũ</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hạn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hán</a:t>
            </a:r>
            <a:r>
              <a:rPr lang="en-US" sz="2800" b="1" dirty="0">
                <a:solidFill>
                  <a:srgbClr val="0000CC"/>
                </a:solidFill>
                <a:latin typeface="Times New Roman" panose="02020603050405020304" pitchFamily="18" charset="0"/>
                <a:cs typeface="Times New Roman" panose="02020603050405020304" pitchFamily="18" charset="0"/>
              </a:rPr>
              <a:t>.</a:t>
            </a:r>
            <a:endParaRPr lang="en-US" sz="2800" b="1" dirty="0">
              <a:solidFill>
                <a:srgbClr val="0000CC"/>
              </a:solidFill>
              <a:latin typeface="Times New Roman" panose="02020603050405020304" pitchFamily="18" charset="0"/>
              <a:ea typeface="Times New Roman"/>
              <a:cs typeface="Times New Roman" panose="02020603050405020304" pitchFamily="18" charset="0"/>
            </a:endParaRPr>
          </a:p>
        </p:txBody>
      </p:sp>
      <p:sp>
        <p:nvSpPr>
          <p:cNvPr id="4" name="TextBox 3"/>
          <p:cNvSpPr txBox="1"/>
          <p:nvPr/>
        </p:nvSpPr>
        <p:spPr>
          <a:xfrm>
            <a:off x="6096000" y="5681601"/>
            <a:ext cx="5995916" cy="954107"/>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Nóng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mát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rượi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lạnh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nứt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nẻ</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chói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chang</a:t>
            </a:r>
            <a:r>
              <a:rPr lang="en-US" sz="2800" b="1" dirty="0">
                <a:solidFill>
                  <a:srgbClr val="0000CC"/>
                </a:solidFill>
                <a:latin typeface="Times New Roman" panose="02020603050405020304" pitchFamily="18" charset="0"/>
                <a:cs typeface="Times New Roman" panose="02020603050405020304" pitchFamily="18" charset="0"/>
              </a:rPr>
              <a:t>.</a:t>
            </a:r>
            <a:endParaRPr lang="en-US" sz="2800" b="1" dirty="0">
              <a:solidFill>
                <a:srgbClr val="0000CC"/>
              </a:solidFill>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21823083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3"/>
                                        </p:tgtEl>
                                        <p:attrNameLst>
                                          <p:attrName>style.visibility</p:attrName>
                                        </p:attrNameLst>
                                      </p:cBhvr>
                                      <p:to>
                                        <p:strVal val="visible"/>
                                      </p:to>
                                    </p:set>
                                    <p:anim calcmode="discrete" valueType="clr">
                                      <p:cBhvr override="childStyle">
                                        <p:cTn id="1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gtEl>
                                        <p:attrNameLst>
                                          <p:attrName>fillcolor</p:attrName>
                                        </p:attrNameLst>
                                      </p:cBhvr>
                                      <p:tavLst>
                                        <p:tav tm="0">
                                          <p:val>
                                            <p:clrVal>
                                              <a:schemeClr val="accent2"/>
                                            </p:clrVal>
                                          </p:val>
                                        </p:tav>
                                        <p:tav tm="50000">
                                          <p:val>
                                            <p:clrVal>
                                              <a:schemeClr val="hlink"/>
                                            </p:clrVal>
                                          </p:val>
                                        </p:tav>
                                      </p:tavLst>
                                    </p:anim>
                                    <p:set>
                                      <p:cBhvr>
                                        <p:cTn id="19" dur="80"/>
                                        <p:tgtEl>
                                          <p:spTgt spid="3"/>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4"/>
                                        </p:tgtEl>
                                        <p:attrNameLst>
                                          <p:attrName>style.visibility</p:attrName>
                                        </p:attrNameLst>
                                      </p:cBhvr>
                                      <p:to>
                                        <p:strVal val="visible"/>
                                      </p:to>
                                    </p:set>
                                    <p:anim calcmode="discrete" valueType="clr">
                                      <p:cBhvr override="childStyle">
                                        <p:cTn id="2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
                                        </p:tgtEl>
                                        <p:attrNameLst>
                                          <p:attrName>fillcolor</p:attrName>
                                        </p:attrNameLst>
                                      </p:cBhvr>
                                      <p:tavLst>
                                        <p:tav tm="0">
                                          <p:val>
                                            <p:clrVal>
                                              <a:schemeClr val="accent2"/>
                                            </p:clrVal>
                                          </p:val>
                                        </p:tav>
                                        <p:tav tm="50000">
                                          <p:val>
                                            <p:clrVal>
                                              <a:schemeClr val="hlink"/>
                                            </p:clrVal>
                                          </p:val>
                                        </p:tav>
                                      </p:tavLst>
                                    </p:anim>
                                    <p:set>
                                      <p:cBhvr>
                                        <p:cTn id="26"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95534" y="0"/>
            <a:ext cx="12287534" cy="6858000"/>
          </a:xfrm>
          <a:prstGeom prst="rect">
            <a:avLst/>
          </a:prstGeom>
        </p:spPr>
      </p:pic>
      <p:pic>
        <p:nvPicPr>
          <p:cNvPr id="9" name="Picture 8"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6065" y="863823"/>
            <a:ext cx="739232" cy="135077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95534" y="3786190"/>
            <a:ext cx="12287534" cy="3071810"/>
          </a:xfrm>
          <a:prstGeom prst="rect">
            <a:avLst/>
          </a:prstGeom>
        </p:spPr>
      </p:pic>
      <p:sp>
        <p:nvSpPr>
          <p:cNvPr id="5" name="TextBox 4"/>
          <p:cNvSpPr txBox="1"/>
          <p:nvPr/>
        </p:nvSpPr>
        <p:spPr>
          <a:xfrm>
            <a:off x="1524000" y="6"/>
            <a:ext cx="9144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Tư</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17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1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2024</a:t>
            </a:r>
            <a:endParaRPr lang="vi-VN" sz="3200" b="1" dirty="0">
              <a:solidFill>
                <a:srgbClr val="0000CC"/>
              </a:solidFill>
              <a:latin typeface="Times New Roman" pitchFamily="18" charset="0"/>
              <a:cs typeface="Times New Roman" pitchFamily="18" charset="0"/>
            </a:endParaRPr>
          </a:p>
        </p:txBody>
      </p:sp>
      <p:sp>
        <p:nvSpPr>
          <p:cNvPr id="6" name="TextBox 5"/>
          <p:cNvSpPr txBox="1"/>
          <p:nvPr/>
        </p:nvSpPr>
        <p:spPr>
          <a:xfrm>
            <a:off x="2595538" y="500043"/>
            <a:ext cx="6858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pic>
        <p:nvPicPr>
          <p:cNvPr id="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4595804" y="3071810"/>
            <a:ext cx="1543495"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39B1E0D-B066-0B87-15F3-5E2EECF2D2A2}"/>
              </a:ext>
            </a:extLst>
          </p:cNvPr>
          <p:cNvPicPr>
            <a:picLocks noChangeAspect="1"/>
          </p:cNvPicPr>
          <p:nvPr/>
        </p:nvPicPr>
        <p:blipFill rotWithShape="1">
          <a:blip r:embed="rId7" cstate="print"/>
          <a:srcRect t="1505" r="-1" b="2635"/>
          <a:stretch/>
        </p:blipFill>
        <p:spPr>
          <a:xfrm>
            <a:off x="484109" y="1852466"/>
            <a:ext cx="1982405" cy="2624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2" name="TextBox 11">
            <a:extLst>
              <a:ext uri="{FF2B5EF4-FFF2-40B4-BE49-F238E27FC236}">
                <a16:creationId xmlns:a16="http://schemas.microsoft.com/office/drawing/2014/main" id="{133025F6-03E4-F7FE-A115-15A451327F80}"/>
              </a:ext>
            </a:extLst>
          </p:cNvPr>
          <p:cNvSpPr txBox="1"/>
          <p:nvPr/>
        </p:nvSpPr>
        <p:spPr>
          <a:xfrm>
            <a:off x="3352801" y="1500174"/>
            <a:ext cx="4296977" cy="1107996"/>
          </a:xfrm>
          <a:prstGeom prst="rect">
            <a:avLst/>
          </a:prstGeom>
          <a:noFill/>
        </p:spPr>
        <p:txBody>
          <a:bodyPr wrap="square" lIns="91438" tIns="45720" rIns="91438" bIns="45720" rtlCol="0">
            <a:spAutoFit/>
          </a:bodyPr>
          <a:lstStyle/>
          <a:p>
            <a:pPr>
              <a:defRPr/>
            </a:pPr>
            <a:r>
              <a:rPr lang="en-US" sz="6600" b="1" dirty="0" err="1">
                <a:solidFill>
                  <a:srgbClr val="008000"/>
                </a:solidFill>
                <a:latin typeface="Times New Roman" pitchFamily="18" charset="0"/>
                <a:cs typeface="Times New Roman" pitchFamily="18" charset="0"/>
              </a:rPr>
              <a:t>Khởi</a:t>
            </a:r>
            <a:r>
              <a:rPr lang="en-US" sz="6600" b="1" dirty="0">
                <a:solidFill>
                  <a:srgbClr val="008000"/>
                </a:solidFill>
                <a:latin typeface="Times New Roman" pitchFamily="18" charset="0"/>
                <a:cs typeface="Times New Roman" pitchFamily="18" charset="0"/>
              </a:rPr>
              <a:t> </a:t>
            </a:r>
            <a:r>
              <a:rPr lang="en-US" sz="6600" b="1" dirty="0" err="1">
                <a:solidFill>
                  <a:srgbClr val="008000"/>
                </a:solidFill>
                <a:latin typeface="Times New Roman" pitchFamily="18" charset="0"/>
                <a:cs typeface="Times New Roman" pitchFamily="18" charset="0"/>
              </a:rPr>
              <a:t>động</a:t>
            </a:r>
            <a:endParaRPr lang="en-US" sz="6600" b="1" dirty="0">
              <a:solidFill>
                <a:srgbClr val="008000"/>
              </a:solidFill>
              <a:latin typeface="Times New Roman" pitchFamily="18" charset="0"/>
              <a:cs typeface="Times New Roman" pitchFamily="18" charset="0"/>
            </a:endParaRPr>
          </a:p>
        </p:txBody>
      </p:sp>
      <p:sp>
        <p:nvSpPr>
          <p:cNvPr id="13" name="TextBox 12"/>
          <p:cNvSpPr txBox="1"/>
          <p:nvPr/>
        </p:nvSpPr>
        <p:spPr>
          <a:xfrm>
            <a:off x="233260" y="2399118"/>
            <a:ext cx="4024842" cy="2858475"/>
          </a:xfrm>
          <a:prstGeom prst="rect">
            <a:avLst/>
          </a:prstGeom>
          <a:noFill/>
        </p:spPr>
        <p:txBody>
          <a:bodyPr wrap="square" rtlCol="0">
            <a:spAutoFit/>
          </a:bodyPr>
          <a:lstStyle/>
          <a:p>
            <a:r>
              <a:rPr lang="en-US" sz="2996" b="1" dirty="0" err="1">
                <a:solidFill>
                  <a:srgbClr val="0000CC"/>
                </a:solidFill>
                <a:latin typeface="Times New Roman" panose="02020603050405020304" pitchFamily="18" charset="0"/>
                <a:cs typeface="Times New Roman" panose="02020603050405020304" pitchFamily="18" charset="0"/>
              </a:rPr>
              <a:t>Tôi</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từ</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trời</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xuống</a:t>
            </a:r>
            <a:endParaRPr lang="en-US" sz="2996" b="1" dirty="0">
              <a:solidFill>
                <a:srgbClr val="0000CC"/>
              </a:solidFill>
              <a:latin typeface="Times New Roman" panose="02020603050405020304" pitchFamily="18" charset="0"/>
              <a:cs typeface="Times New Roman" panose="02020603050405020304" pitchFamily="18" charset="0"/>
            </a:endParaRPr>
          </a:p>
          <a:p>
            <a:r>
              <a:rPr lang="en-US" sz="2996" b="1" dirty="0" err="1">
                <a:solidFill>
                  <a:srgbClr val="0000CC"/>
                </a:solidFill>
                <a:latin typeface="Times New Roman" panose="02020603050405020304" pitchFamily="18" charset="0"/>
                <a:cs typeface="Times New Roman" panose="02020603050405020304" pitchFamily="18" charset="0"/>
              </a:rPr>
              <a:t>Tôi</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cho</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nước</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uống</a:t>
            </a:r>
            <a:endParaRPr lang="en-US" sz="2996" b="1" dirty="0">
              <a:solidFill>
                <a:srgbClr val="0000CC"/>
              </a:solidFill>
              <a:latin typeface="Times New Roman" panose="02020603050405020304" pitchFamily="18" charset="0"/>
              <a:cs typeface="Times New Roman" panose="02020603050405020304" pitchFamily="18" charset="0"/>
            </a:endParaRPr>
          </a:p>
          <a:p>
            <a:r>
              <a:rPr lang="en-US" sz="2996" b="1" dirty="0">
                <a:solidFill>
                  <a:srgbClr val="0000CC"/>
                </a:solidFill>
                <a:latin typeface="Times New Roman" panose="02020603050405020304" pitchFamily="18" charset="0"/>
                <a:cs typeface="Times New Roman" panose="02020603050405020304" pitchFamily="18" charset="0"/>
              </a:rPr>
              <a:t>Cho </a:t>
            </a:r>
            <a:r>
              <a:rPr lang="en-US" sz="2996" b="1" dirty="0" err="1">
                <a:solidFill>
                  <a:srgbClr val="0000CC"/>
                </a:solidFill>
                <a:latin typeface="Times New Roman" panose="02020603050405020304" pitchFamily="18" charset="0"/>
                <a:cs typeface="Times New Roman" panose="02020603050405020304" pitchFamily="18" charset="0"/>
              </a:rPr>
              <a:t>ruộng</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dễ</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cày</a:t>
            </a:r>
            <a:endParaRPr lang="en-US" sz="2996" b="1" dirty="0">
              <a:solidFill>
                <a:srgbClr val="0000CC"/>
              </a:solidFill>
              <a:latin typeface="Times New Roman" panose="02020603050405020304" pitchFamily="18" charset="0"/>
              <a:cs typeface="Times New Roman" panose="02020603050405020304" pitchFamily="18" charset="0"/>
            </a:endParaRPr>
          </a:p>
          <a:p>
            <a:r>
              <a:rPr lang="en-US" sz="2996" b="1" dirty="0">
                <a:solidFill>
                  <a:srgbClr val="0000CC"/>
                </a:solidFill>
                <a:latin typeface="Times New Roman" panose="02020603050405020304" pitchFamily="18" charset="0"/>
                <a:cs typeface="Times New Roman" panose="02020603050405020304" pitchFamily="18" charset="0"/>
              </a:rPr>
              <a:t>Cho </a:t>
            </a:r>
            <a:r>
              <a:rPr lang="en-US" sz="2996" b="1" dirty="0" err="1">
                <a:solidFill>
                  <a:srgbClr val="0000CC"/>
                </a:solidFill>
                <a:latin typeface="Times New Roman" panose="02020603050405020304" pitchFamily="18" charset="0"/>
                <a:cs typeface="Times New Roman" panose="02020603050405020304" pitchFamily="18" charset="0"/>
              </a:rPr>
              <a:t>đầy</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dòng</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sông</a:t>
            </a:r>
            <a:endParaRPr lang="en-US" sz="2996" b="1" dirty="0">
              <a:solidFill>
                <a:srgbClr val="0000CC"/>
              </a:solidFill>
              <a:latin typeface="Times New Roman" panose="02020603050405020304" pitchFamily="18" charset="0"/>
              <a:cs typeface="Times New Roman" panose="02020603050405020304" pitchFamily="18" charset="0"/>
            </a:endParaRPr>
          </a:p>
          <a:p>
            <a:r>
              <a:rPr lang="en-US" sz="2996" b="1" dirty="0">
                <a:solidFill>
                  <a:srgbClr val="0000CC"/>
                </a:solidFill>
                <a:latin typeface="Times New Roman" panose="02020603050405020304" pitchFamily="18" charset="0"/>
                <a:cs typeface="Times New Roman" panose="02020603050405020304" pitchFamily="18" charset="0"/>
              </a:rPr>
              <a:t>Cho </a:t>
            </a:r>
            <a:r>
              <a:rPr lang="en-US" sz="2996" b="1" dirty="0" err="1">
                <a:solidFill>
                  <a:srgbClr val="0000CC"/>
                </a:solidFill>
                <a:latin typeface="Times New Roman" panose="02020603050405020304" pitchFamily="18" charset="0"/>
                <a:cs typeface="Times New Roman" panose="02020603050405020304" pitchFamily="18" charset="0"/>
              </a:rPr>
              <a:t>lòng</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đất</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mát</a:t>
            </a:r>
            <a:r>
              <a:rPr lang="en-US" sz="2996" b="1" dirty="0">
                <a:solidFill>
                  <a:srgbClr val="0000CC"/>
                </a:solidFill>
                <a:latin typeface="Times New Roman" panose="02020603050405020304" pitchFamily="18" charset="0"/>
                <a:cs typeface="Times New Roman" panose="02020603050405020304" pitchFamily="18" charset="0"/>
              </a:rPr>
              <a:t>.</a:t>
            </a:r>
          </a:p>
          <a:p>
            <a:r>
              <a:rPr lang="en-US" sz="2996" b="1" i="1" dirty="0">
                <a:solidFill>
                  <a:srgbClr val="0000CC"/>
                </a:solidFill>
                <a:latin typeface="Times New Roman" panose="02020603050405020304" pitchFamily="18" charset="0"/>
                <a:cs typeface="Times New Roman" panose="02020603050405020304" pitchFamily="18" charset="0"/>
              </a:rPr>
              <a:t>                      (</a:t>
            </a:r>
            <a:r>
              <a:rPr lang="en-US" sz="2996" b="1" i="1" dirty="0" err="1">
                <a:solidFill>
                  <a:srgbClr val="0000CC"/>
                </a:solidFill>
                <a:latin typeface="Times New Roman" panose="02020603050405020304" pitchFamily="18" charset="0"/>
                <a:cs typeface="Times New Roman" panose="02020603050405020304" pitchFamily="18" charset="0"/>
              </a:rPr>
              <a:t>Tôi</a:t>
            </a:r>
            <a:r>
              <a:rPr lang="en-US" sz="2996" b="1" i="1" dirty="0">
                <a:solidFill>
                  <a:srgbClr val="0000CC"/>
                </a:solidFill>
                <a:latin typeface="Times New Roman" panose="02020603050405020304" pitchFamily="18" charset="0"/>
                <a:cs typeface="Times New Roman" panose="02020603050405020304" pitchFamily="18" charset="0"/>
              </a:rPr>
              <a:t> </a:t>
            </a:r>
            <a:r>
              <a:rPr lang="en-US" sz="2996" b="1" i="1" dirty="0" err="1">
                <a:solidFill>
                  <a:srgbClr val="0000CC"/>
                </a:solidFill>
                <a:latin typeface="Times New Roman" panose="02020603050405020304" pitchFamily="18" charset="0"/>
                <a:cs typeface="Times New Roman" panose="02020603050405020304" pitchFamily="18" charset="0"/>
              </a:rPr>
              <a:t>là</a:t>
            </a:r>
            <a:r>
              <a:rPr lang="en-US" sz="2996" b="1" i="1" dirty="0">
                <a:solidFill>
                  <a:srgbClr val="0000CC"/>
                </a:solidFill>
                <a:latin typeface="Times New Roman" panose="02020603050405020304" pitchFamily="18" charset="0"/>
                <a:cs typeface="Times New Roman" panose="02020603050405020304" pitchFamily="18" charset="0"/>
              </a:rPr>
              <a:t> </a:t>
            </a:r>
            <a:r>
              <a:rPr lang="en-US" sz="2996" b="1" i="1" dirty="0" err="1">
                <a:solidFill>
                  <a:srgbClr val="0000CC"/>
                </a:solidFill>
                <a:latin typeface="Times New Roman" panose="02020603050405020304" pitchFamily="18" charset="0"/>
                <a:cs typeface="Times New Roman" panose="02020603050405020304" pitchFamily="18" charset="0"/>
              </a:rPr>
              <a:t>gì</a:t>
            </a:r>
            <a:r>
              <a:rPr lang="en-US" sz="2996" b="1" i="1" dirty="0">
                <a:solidFill>
                  <a:srgbClr val="0000CC"/>
                </a:solidFill>
              </a:rPr>
              <a:t>)</a:t>
            </a:r>
            <a:endParaRPr lang="en-US" sz="2996" b="1" dirty="0">
              <a:solidFill>
                <a:srgbClr val="0000CC"/>
              </a:solidFill>
            </a:endParaRPr>
          </a:p>
        </p:txBody>
      </p:sp>
      <p:pic>
        <p:nvPicPr>
          <p:cNvPr id="14" name="Picture 13"/>
          <p:cNvPicPr/>
          <p:nvPr/>
        </p:nvPicPr>
        <p:blipFill rotWithShape="1">
          <a:blip r:embed="rId8"/>
          <a:srcRect l="59524" t="20900" r="3770" b="38624"/>
          <a:stretch/>
        </p:blipFill>
        <p:spPr bwMode="auto">
          <a:xfrm>
            <a:off x="5445457" y="2809004"/>
            <a:ext cx="6746543" cy="40489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87329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915" y="1493575"/>
            <a:ext cx="10461432" cy="553357"/>
          </a:xfrm>
          <a:prstGeom prst="rect">
            <a:avLst/>
          </a:prstGeom>
        </p:spPr>
        <p:txBody>
          <a:bodyPr wrap="square">
            <a:spAutoFit/>
          </a:bodyPr>
          <a:lstStyle/>
          <a:p>
            <a:pPr algn="just"/>
            <a:r>
              <a:rPr lang="nl-NL" sz="2996" b="1" dirty="0">
                <a:solidFill>
                  <a:srgbClr val="0000FF"/>
                </a:solidFill>
                <a:latin typeface="Times New Roman" panose="02020603050405020304" pitchFamily="18" charset="0"/>
                <a:cs typeface="Times New Roman" panose="02020603050405020304" pitchFamily="18" charset="0"/>
              </a:rPr>
              <a:t>* Bài 2: </a:t>
            </a:r>
            <a:r>
              <a:rPr lang="en-US" sz="2996" b="1" dirty="0" err="1">
                <a:solidFill>
                  <a:srgbClr val="0000FF"/>
                </a:solidFill>
                <a:latin typeface="Times New Roman" panose="02020603050405020304" pitchFamily="18" charset="0"/>
                <a:cs typeface="Times New Roman" panose="02020603050405020304" pitchFamily="18" charset="0"/>
              </a:rPr>
              <a:t>Ghép</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thẻ</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chữ</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để</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gọi</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tên</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các</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loại</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mưa</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và</a:t>
            </a:r>
            <a:r>
              <a:rPr lang="en-US" sz="2996" b="1" dirty="0">
                <a:solidFill>
                  <a:srgbClr val="0000FF"/>
                </a:solidFill>
                <a:latin typeface="Times New Roman" panose="02020603050405020304" pitchFamily="18" charset="0"/>
                <a:cs typeface="Times New Roman" panose="02020603050405020304" pitchFamily="18" charset="0"/>
              </a:rPr>
              <a:t> </a:t>
            </a:r>
            <a:r>
              <a:rPr lang="en-US" sz="2996" b="1" dirty="0" err="1">
                <a:solidFill>
                  <a:srgbClr val="0000FF"/>
                </a:solidFill>
                <a:latin typeface="Times New Roman" panose="02020603050405020304" pitchFamily="18" charset="0"/>
                <a:cs typeface="Times New Roman" panose="02020603050405020304" pitchFamily="18" charset="0"/>
              </a:rPr>
              <a:t>gió</a:t>
            </a:r>
            <a:r>
              <a:rPr lang="en-US" sz="2996" dirty="0">
                <a:solidFill>
                  <a:srgbClr val="0000FF"/>
                </a:solidFill>
                <a:latin typeface="Times New Roman" panose="02020603050405020304" pitchFamily="18" charset="0"/>
                <a:cs typeface="Times New Roman" panose="02020603050405020304" pitchFamily="18" charset="0"/>
              </a:rPr>
              <a:t> </a:t>
            </a:r>
            <a:endParaRPr lang="en-US" sz="2846" b="1" dirty="0">
              <a:solidFill>
                <a:srgbClr val="0000FF"/>
              </a:solidFill>
              <a:latin typeface="Times New Roman" pitchFamily="18" charset="0"/>
              <a:cs typeface="Times New Roman" pitchFamily="18" charset="0"/>
            </a:endParaRPr>
          </a:p>
        </p:txBody>
      </p:sp>
      <p:pic>
        <p:nvPicPr>
          <p:cNvPr id="23" name="Picture 22"/>
          <p:cNvPicPr/>
          <p:nvPr/>
        </p:nvPicPr>
        <p:blipFill>
          <a:blip r:embed="rId2"/>
          <a:stretch>
            <a:fillRect/>
          </a:stretch>
        </p:blipFill>
        <p:spPr>
          <a:xfrm>
            <a:off x="0" y="2287449"/>
            <a:ext cx="12192000" cy="3363238"/>
          </a:xfrm>
          <a:prstGeom prst="rect">
            <a:avLst/>
          </a:prstGeom>
          <a:noFill/>
          <a:ln>
            <a:noFill/>
          </a:ln>
        </p:spPr>
      </p:pic>
      <p:sp>
        <p:nvSpPr>
          <p:cNvPr id="3" name="TextBox 2"/>
          <p:cNvSpPr txBox="1"/>
          <p:nvPr/>
        </p:nvSpPr>
        <p:spPr>
          <a:xfrm>
            <a:off x="60873" y="5650687"/>
            <a:ext cx="7420080" cy="553357"/>
          </a:xfrm>
          <a:prstGeom prst="rect">
            <a:avLst/>
          </a:prstGeom>
          <a:noFill/>
        </p:spPr>
        <p:txBody>
          <a:bodyPr wrap="square" rtlCol="0">
            <a:spAutoFit/>
          </a:bodyPr>
          <a:lstStyle/>
          <a:p>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mưa</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phùn</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mưa</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rào</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mưa</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bóng</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mây</a:t>
            </a:r>
            <a:endParaRPr lang="en-US" sz="2996" b="1" dirty="0">
              <a:solidFill>
                <a:srgbClr val="008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0873" y="6204044"/>
            <a:ext cx="5524269" cy="553357"/>
          </a:xfrm>
          <a:prstGeom prst="rect">
            <a:avLst/>
          </a:prstGeom>
          <a:noFill/>
        </p:spPr>
        <p:txBody>
          <a:bodyPr wrap="none" rtlCol="0">
            <a:spAutoFit/>
          </a:bodyPr>
          <a:lstStyle/>
          <a:p>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gió</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mùa</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đông</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bắc</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gió</a:t>
            </a:r>
            <a:r>
              <a:rPr lang="en-US" sz="2996" b="1" dirty="0">
                <a:solidFill>
                  <a:srgbClr val="0000CC"/>
                </a:solidFill>
                <a:latin typeface="Times New Roman" panose="02020603050405020304" pitchFamily="18" charset="0"/>
                <a:cs typeface="Times New Roman" panose="02020603050405020304" pitchFamily="18" charset="0"/>
              </a:rPr>
              <a:t> </a:t>
            </a:r>
            <a:r>
              <a:rPr lang="en-US" sz="2996" b="1" dirty="0" err="1">
                <a:solidFill>
                  <a:srgbClr val="0000CC"/>
                </a:solidFill>
                <a:latin typeface="Times New Roman" panose="02020603050405020304" pitchFamily="18" charset="0"/>
                <a:cs typeface="Times New Roman" panose="02020603050405020304" pitchFamily="18" charset="0"/>
              </a:rPr>
              <a:t>heo</a:t>
            </a:r>
            <a:r>
              <a:rPr lang="en-US" sz="2996" b="1" dirty="0">
                <a:solidFill>
                  <a:srgbClr val="0000CC"/>
                </a:solidFill>
                <a:latin typeface="Times New Roman" panose="02020603050405020304" pitchFamily="18" charset="0"/>
                <a:cs typeface="Times New Roman" panose="02020603050405020304" pitchFamily="18" charset="0"/>
              </a:rPr>
              <a:t> may</a:t>
            </a:r>
          </a:p>
        </p:txBody>
      </p:sp>
      <p:sp>
        <p:nvSpPr>
          <p:cNvPr id="20" name="TextBox 19"/>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8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21" name="TextBox 20"/>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2" name="TextBox 21"/>
          <p:cNvSpPr txBox="1"/>
          <p:nvPr/>
        </p:nvSpPr>
        <p:spPr>
          <a:xfrm>
            <a:off x="0" y="930674"/>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Mở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vốn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khiến</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49124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9252" y="1502749"/>
            <a:ext cx="12191999" cy="553357"/>
          </a:xfrm>
          <a:prstGeom prst="rect">
            <a:avLst/>
          </a:prstGeom>
        </p:spPr>
        <p:txBody>
          <a:bodyPr wrap="square">
            <a:spAutoFit/>
          </a:bodyPr>
          <a:lstStyle/>
          <a:p>
            <a:r>
              <a:rPr lang="nl-NL" sz="2996" b="1" dirty="0">
                <a:solidFill>
                  <a:srgbClr val="008000"/>
                </a:solidFill>
                <a:latin typeface="Times New Roman" panose="02020603050405020304" pitchFamily="18" charset="0"/>
                <a:cs typeface="Times New Roman" panose="02020603050405020304" pitchFamily="18" charset="0"/>
              </a:rPr>
              <a:t>* Bài 3: </a:t>
            </a:r>
            <a:r>
              <a:rPr lang="en-US" sz="2996" b="1" dirty="0" err="1">
                <a:solidFill>
                  <a:srgbClr val="008000"/>
                </a:solidFill>
                <a:latin typeface="Times New Roman" panose="02020603050405020304" pitchFamily="18" charset="0"/>
                <a:cs typeface="Times New Roman" panose="02020603050405020304" pitchFamily="18" charset="0"/>
              </a:rPr>
              <a:t>Xếp</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các</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câu</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dưới</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đây</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vào</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kiểu</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câu</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thích</a:t>
            </a:r>
            <a:r>
              <a:rPr lang="en-US" sz="2996" b="1" dirty="0">
                <a:solidFill>
                  <a:srgbClr val="008000"/>
                </a:solidFill>
                <a:latin typeface="Times New Roman" panose="02020603050405020304" pitchFamily="18" charset="0"/>
                <a:cs typeface="Times New Roman" panose="02020603050405020304" pitchFamily="18" charset="0"/>
              </a:rPr>
              <a:t> </a:t>
            </a:r>
            <a:r>
              <a:rPr lang="en-US" sz="2996" b="1" dirty="0" err="1">
                <a:solidFill>
                  <a:srgbClr val="008000"/>
                </a:solidFill>
                <a:latin typeface="Times New Roman" panose="02020603050405020304" pitchFamily="18" charset="0"/>
                <a:cs typeface="Times New Roman" panose="02020603050405020304" pitchFamily="18" charset="0"/>
              </a:rPr>
              <a:t>hợp</a:t>
            </a:r>
            <a:r>
              <a:rPr lang="en-US" sz="2996" b="1" dirty="0">
                <a:solidFill>
                  <a:srgbClr val="008000"/>
                </a:solidFill>
                <a:latin typeface="Times New Roman" panose="02020603050405020304" pitchFamily="18" charset="0"/>
                <a:cs typeface="Times New Roman" panose="02020603050405020304" pitchFamily="18" charset="0"/>
              </a:rPr>
              <a:t>.</a:t>
            </a:r>
            <a:r>
              <a:rPr lang="nl-NL" sz="2996" b="1" dirty="0">
                <a:solidFill>
                  <a:srgbClr val="008000"/>
                </a:solidFill>
                <a:latin typeface="Times New Roman" panose="02020603050405020304" pitchFamily="18" charset="0"/>
                <a:cs typeface="Times New Roman" panose="02020603050405020304" pitchFamily="18" charset="0"/>
              </a:rPr>
              <a:t> </a:t>
            </a:r>
            <a:endParaRPr lang="en-US" sz="2996" b="1" dirty="0">
              <a:solidFill>
                <a:srgbClr val="008000"/>
              </a:solidFill>
              <a:latin typeface="Times New Roman" panose="02020603050405020304" pitchFamily="18" charset="0"/>
              <a:cs typeface="Times New Roman" panose="02020603050405020304" pitchFamily="18" charset="0"/>
            </a:endParaRPr>
          </a:p>
        </p:txBody>
      </p:sp>
      <p:pic>
        <p:nvPicPr>
          <p:cNvPr id="21" name="Picture 20"/>
          <p:cNvPicPr/>
          <p:nvPr/>
        </p:nvPicPr>
        <p:blipFill>
          <a:blip r:embed="rId2"/>
          <a:stretch>
            <a:fillRect/>
          </a:stretch>
        </p:blipFill>
        <p:spPr>
          <a:xfrm>
            <a:off x="198505" y="2090900"/>
            <a:ext cx="11993494" cy="3399937"/>
          </a:xfrm>
          <a:prstGeom prst="rect">
            <a:avLst/>
          </a:prstGeom>
          <a:noFill/>
          <a:ln>
            <a:noFill/>
          </a:ln>
        </p:spPr>
      </p:pic>
      <p:sp>
        <p:nvSpPr>
          <p:cNvPr id="4" name="TextBox 3"/>
          <p:cNvSpPr txBox="1"/>
          <p:nvPr/>
        </p:nvSpPr>
        <p:spPr>
          <a:xfrm>
            <a:off x="5995085" y="6127845"/>
            <a:ext cx="6262046"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Hãy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đội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mũ</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ngoài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nắng</a:t>
            </a:r>
            <a:r>
              <a:rPr lang="en-US" sz="2800" b="1" dirty="0">
                <a:solidFill>
                  <a:srgbClr val="0000CC"/>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13648" y="6162640"/>
            <a:ext cx="6196084"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thổi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mát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quá</a:t>
            </a:r>
            <a:r>
              <a:rPr lang="en-US" sz="2800" b="1" dirty="0">
                <a:solidFill>
                  <a:srgbClr val="0000CC"/>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3648" y="5555823"/>
            <a:ext cx="544545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Trời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ơi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Nóng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quá</a:t>
            </a:r>
            <a:r>
              <a:rPr lang="en-US" sz="2800" b="1" dirty="0">
                <a:solidFill>
                  <a:srgbClr val="0000CC"/>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995085" y="5525633"/>
            <a:ext cx="629616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Sắp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mưa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rồi</a:t>
            </a:r>
            <a:r>
              <a:rPr lang="en-US" sz="2800" b="1" dirty="0">
                <a:solidFill>
                  <a:srgbClr val="0000CC"/>
                </a:solidFill>
                <a:latin typeface="Times New Roman" panose="02020603050405020304" pitchFamily="18" charset="0"/>
                <a:cs typeface="Times New Roman" panose="02020603050405020304" pitchFamily="18" charset="0"/>
              </a:rPr>
              <a:t>, con </a:t>
            </a:r>
            <a:r>
              <a:rPr lang="en-US" sz="2800" b="1" dirty="0" err="1">
                <a:solidFill>
                  <a:srgbClr val="0000CC"/>
                </a:solidFill>
                <a:latin typeface="Times New Roman" panose="02020603050405020304" pitchFamily="18" charset="0"/>
                <a:cs typeface="Times New Roman" panose="02020603050405020304" pitchFamily="18" charset="0"/>
              </a:rPr>
              <a:t>cất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quần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áo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đi</a:t>
            </a:r>
            <a:r>
              <a:rPr lang="en-US" sz="2800" b="1" dirty="0">
                <a:solidFill>
                  <a:srgbClr val="0000CC"/>
                </a:solidFill>
                <a:latin typeface="Times New Roman" panose="02020603050405020304" pitchFamily="18" charset="0"/>
                <a:cs typeface="Times New Roman" panose="02020603050405020304" pitchFamily="18" charset="0"/>
              </a:rPr>
              <a:t>!</a:t>
            </a:r>
          </a:p>
        </p:txBody>
      </p:sp>
      <p:sp>
        <p:nvSpPr>
          <p:cNvPr id="19" name="TextBox 18"/>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8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22" name="TextBox 21"/>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3" name="TextBox 22"/>
          <p:cNvSpPr txBox="1"/>
          <p:nvPr/>
        </p:nvSpPr>
        <p:spPr>
          <a:xfrm>
            <a:off x="0" y="930674"/>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Mở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vốn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khiến</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305473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6"/>
                                        </p:tgtEl>
                                        <p:attrNameLst>
                                          <p:attrName>style.visibility</p:attrName>
                                        </p:attrNameLst>
                                      </p:cBhvr>
                                      <p:to>
                                        <p:strVal val="visible"/>
                                      </p:to>
                                    </p:set>
                                    <p:anim calcmode="discrete" valueType="clr">
                                      <p:cBhvr override="childStyle">
                                        <p:cTn id="16"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6"/>
                                        </p:tgtEl>
                                        <p:attrNameLst>
                                          <p:attrName>fillcolor</p:attrName>
                                        </p:attrNameLst>
                                      </p:cBhvr>
                                      <p:tavLst>
                                        <p:tav tm="0">
                                          <p:val>
                                            <p:clrVal>
                                              <a:schemeClr val="accent2"/>
                                            </p:clrVal>
                                          </p:val>
                                        </p:tav>
                                        <p:tav tm="50000">
                                          <p:val>
                                            <p:clrVal>
                                              <a:schemeClr val="hlink"/>
                                            </p:clrVal>
                                          </p:val>
                                        </p:tav>
                                      </p:tavLst>
                                    </p:anim>
                                    <p:set>
                                      <p:cBhvr>
                                        <p:cTn id="18" dur="80"/>
                                        <p:tgtEl>
                                          <p:spTgt spid="6"/>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4"/>
                                        </p:tgtEl>
                                        <p:attrNameLst>
                                          <p:attrName>style.visibility</p:attrName>
                                        </p:attrNameLst>
                                      </p:cBhvr>
                                      <p:to>
                                        <p:strVal val="visible"/>
                                      </p:to>
                                    </p:set>
                                    <p:anim calcmode="discrete" valueType="clr">
                                      <p:cBhvr override="childStyle">
                                        <p:cTn id="30"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
                                        </p:tgtEl>
                                        <p:attrNameLst>
                                          <p:attrName>fillcolor</p:attrName>
                                        </p:attrNameLst>
                                      </p:cBhvr>
                                      <p:tavLst>
                                        <p:tav tm="0">
                                          <p:val>
                                            <p:clrVal>
                                              <a:schemeClr val="accent2"/>
                                            </p:clrVal>
                                          </p:val>
                                        </p:tav>
                                        <p:tav tm="50000">
                                          <p:val>
                                            <p:clrVal>
                                              <a:schemeClr val="hlink"/>
                                            </p:clrVal>
                                          </p:val>
                                        </p:tav>
                                      </p:tavLst>
                                    </p:anim>
                                    <p:set>
                                      <p:cBhvr>
                                        <p:cTn id="32" dur="80"/>
                                        <p:tgtEl>
                                          <p:spTgt spid="4"/>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3"/>
                                        </p:tgtEl>
                                        <p:attrNameLst>
                                          <p:attrName>style.visibility</p:attrName>
                                        </p:attrNameLst>
                                      </p:cBhvr>
                                      <p:to>
                                        <p:strVal val="visible"/>
                                      </p:to>
                                    </p:set>
                                    <p:anim calcmode="discrete" valueType="clr">
                                      <p:cBhvr override="childStyle">
                                        <p:cTn id="3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3"/>
                                        </p:tgtEl>
                                        <p:attrNameLst>
                                          <p:attrName>fillcolor</p:attrName>
                                        </p:attrNameLst>
                                      </p:cBhvr>
                                      <p:tavLst>
                                        <p:tav tm="0">
                                          <p:val>
                                            <p:clrVal>
                                              <a:schemeClr val="accent2"/>
                                            </p:clrVal>
                                          </p:val>
                                        </p:tav>
                                        <p:tav tm="50000">
                                          <p:val>
                                            <p:clrVal>
                                              <a:schemeClr val="hlink"/>
                                            </p:clrVal>
                                          </p:val>
                                        </p:tav>
                                      </p:tavLst>
                                    </p:anim>
                                    <p:set>
                                      <p:cBhvr>
                                        <p:cTn id="3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3"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ạt Mưa Và Em Bé [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136272867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674961" y="2744070"/>
            <a:ext cx="6851176" cy="1185548"/>
          </a:xfrm>
          <a:prstGeom prst="rect">
            <a:avLst/>
          </a:prstGeom>
        </p:spPr>
        <p:txBody>
          <a:bodyPr wrap="none" fromWordArt="1">
            <a:prstTxWarp prst="textPlain">
              <a:avLst>
                <a:gd name="adj" fmla="val 50000"/>
              </a:avLst>
            </a:prstTxWarp>
          </a:bodyPr>
          <a:lstStyle/>
          <a:p>
            <a:pPr algn="ctr"/>
            <a:r>
              <a:rPr lang="en-US"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CHÀO </a:t>
            </a:r>
            <a:r>
              <a:rPr lang="vi-VN"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CÁC EM</a:t>
            </a:r>
            <a:r>
              <a:rPr lang="en-US"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a:t>
            </a:r>
          </a:p>
        </p:txBody>
      </p:sp>
    </p:spTree>
    <p:custDataLst>
      <p:tags r:id="rId1"/>
    </p:custDataLst>
    <p:extLst>
      <p:ext uri="{BB962C8B-B14F-4D97-AF65-F5344CB8AC3E}">
        <p14:creationId xmlns:p14="http://schemas.microsoft.com/office/powerpoint/2010/main" val="1766628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95534" y="0"/>
            <a:ext cx="12287534" cy="6858000"/>
          </a:xfrm>
          <a:prstGeom prst="rect">
            <a:avLst/>
          </a:prstGeom>
        </p:spPr>
      </p:pic>
      <p:pic>
        <p:nvPicPr>
          <p:cNvPr id="9" name="Picture 8"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6065" y="863823"/>
            <a:ext cx="739232" cy="135077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95534" y="3786190"/>
            <a:ext cx="12287534" cy="3071810"/>
          </a:xfrm>
          <a:prstGeom prst="rect">
            <a:avLst/>
          </a:prstGeom>
        </p:spPr>
      </p:pic>
      <p:sp>
        <p:nvSpPr>
          <p:cNvPr id="5" name="TextBox 4"/>
          <p:cNvSpPr txBox="1"/>
          <p:nvPr/>
        </p:nvSpPr>
        <p:spPr>
          <a:xfrm>
            <a:off x="1524000" y="0"/>
            <a:ext cx="9144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Sáu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9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1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2025</a:t>
            </a:r>
            <a:endParaRPr lang="vi-VN" sz="3200" b="1" dirty="0">
              <a:solidFill>
                <a:srgbClr val="0000CC"/>
              </a:solidFill>
              <a:latin typeface="Times New Roman" pitchFamily="18" charset="0"/>
              <a:cs typeface="Times New Roman" pitchFamily="18" charset="0"/>
            </a:endParaRPr>
          </a:p>
        </p:txBody>
      </p:sp>
      <p:sp>
        <p:nvSpPr>
          <p:cNvPr id="6" name="TextBox 5"/>
          <p:cNvSpPr txBox="1"/>
          <p:nvPr/>
        </p:nvSpPr>
        <p:spPr>
          <a:xfrm>
            <a:off x="2595538" y="500043"/>
            <a:ext cx="6858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pic>
        <p:nvPicPr>
          <p:cNvPr id="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4595804" y="3071810"/>
            <a:ext cx="1543495"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39B1E0D-B066-0B87-15F3-5E2EECF2D2A2}"/>
              </a:ext>
            </a:extLst>
          </p:cNvPr>
          <p:cNvPicPr>
            <a:picLocks noChangeAspect="1"/>
          </p:cNvPicPr>
          <p:nvPr/>
        </p:nvPicPr>
        <p:blipFill rotWithShape="1">
          <a:blip r:embed="rId7" cstate="print"/>
          <a:srcRect t="1505" r="-1" b="2635"/>
          <a:stretch/>
        </p:blipFill>
        <p:spPr>
          <a:xfrm>
            <a:off x="484109" y="1852466"/>
            <a:ext cx="1982405" cy="2624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2" name="TextBox 11">
            <a:extLst>
              <a:ext uri="{FF2B5EF4-FFF2-40B4-BE49-F238E27FC236}">
                <a16:creationId xmlns:a16="http://schemas.microsoft.com/office/drawing/2014/main" id="{133025F6-03E4-F7FE-A115-15A451327F80}"/>
              </a:ext>
            </a:extLst>
          </p:cNvPr>
          <p:cNvSpPr txBox="1"/>
          <p:nvPr/>
        </p:nvSpPr>
        <p:spPr>
          <a:xfrm>
            <a:off x="3352801" y="1500174"/>
            <a:ext cx="4296977" cy="1107996"/>
          </a:xfrm>
          <a:prstGeom prst="rect">
            <a:avLst/>
          </a:prstGeom>
          <a:noFill/>
        </p:spPr>
        <p:txBody>
          <a:bodyPr wrap="square" lIns="91438" tIns="45720" rIns="91438" bIns="45720" rtlCol="0">
            <a:spAutoFit/>
          </a:bodyPr>
          <a:lstStyle/>
          <a:p>
            <a:pPr>
              <a:defRPr/>
            </a:pPr>
            <a:r>
              <a:rPr lang="en-US" sz="6600" b="1" dirty="0" err="1">
                <a:solidFill>
                  <a:srgbClr val="008000"/>
                </a:solidFill>
                <a:latin typeface="Times New Roman" pitchFamily="18" charset="0"/>
                <a:cs typeface="Times New Roman" pitchFamily="18" charset="0"/>
              </a:rPr>
              <a:t>Khởi</a:t>
            </a:r>
            <a:r>
              <a:rPr lang="en-US" sz="6600" b="1" dirty="0">
                <a:solidFill>
                  <a:srgbClr val="008000"/>
                </a:solidFill>
                <a:latin typeface="Times New Roman" pitchFamily="18" charset="0"/>
                <a:cs typeface="Times New Roman" pitchFamily="18" charset="0"/>
              </a:rPr>
              <a:t> </a:t>
            </a:r>
            <a:r>
              <a:rPr lang="en-US" sz="6600" b="1" dirty="0" err="1">
                <a:solidFill>
                  <a:srgbClr val="008000"/>
                </a:solidFill>
                <a:latin typeface="Times New Roman" pitchFamily="18" charset="0"/>
                <a:cs typeface="Times New Roman" pitchFamily="18" charset="0"/>
              </a:rPr>
              <a:t>động</a:t>
            </a:r>
            <a:endParaRPr lang="en-US" sz="66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417372597"/>
      </p:ext>
    </p:extLst>
  </p:cSld>
  <p:clrMapOvr>
    <a:masterClrMapping/>
  </p:clrMapOvr>
  <p:transition spd="slow">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9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5" name="TextBox 4"/>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6" name="TextBox 5"/>
          <p:cNvSpPr txBox="1"/>
          <p:nvPr/>
        </p:nvSpPr>
        <p:spPr>
          <a:xfrm>
            <a:off x="0" y="1023263"/>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mọt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trời</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0" y="1449959"/>
            <a:ext cx="12192000" cy="523220"/>
          </a:xfrm>
          <a:prstGeom prst="rect">
            <a:avLst/>
          </a:prstGeom>
          <a:noFill/>
        </p:spPr>
        <p:txBody>
          <a:bodyPr wrap="square" rtlCol="0">
            <a:spAutoFit/>
          </a:bodyPr>
          <a:lstStyle/>
          <a:p>
            <a:pPr lvl="0"/>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Quan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sát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nói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nội</a:t>
            </a:r>
            <a:r>
              <a:rPr lang="en-US" sz="2800" b="1" dirty="0">
                <a:solidFill>
                  <a:srgbClr val="0000FF"/>
                </a:solidFill>
                <a:latin typeface="Times New Roman" panose="02020603050405020304" pitchFamily="18" charset="0"/>
                <a:cs typeface="Times New Roman" panose="02020603050405020304" pitchFamily="18" charset="0"/>
              </a:rPr>
              <a:t> dung </a:t>
            </a:r>
            <a:r>
              <a:rPr lang="en-US" sz="2800" b="1" dirty="0" err="1">
                <a:solidFill>
                  <a:srgbClr val="0000FF"/>
                </a:solidFill>
                <a:latin typeface="Times New Roman" panose="02020603050405020304" pitchFamily="18" charset="0"/>
                <a:cs typeface="Times New Roman" panose="02020603050405020304" pitchFamily="18" charset="0"/>
              </a:rPr>
              <a:t>từng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tranh</a:t>
            </a:r>
            <a:r>
              <a:rPr lang="en-US" sz="2800" b="1" dirty="0">
                <a:solidFill>
                  <a:srgbClr val="0000FF"/>
                </a:solidFill>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26F398DD-E680-498E-8033-17E40E1EE4D3}"/>
              </a:ext>
            </a:extLst>
          </p:cNvPr>
          <p:cNvPicPr>
            <a:picLocks noChangeAspect="1"/>
          </p:cNvPicPr>
          <p:nvPr/>
        </p:nvPicPr>
        <p:blipFill>
          <a:blip r:embed="rId2"/>
          <a:stretch>
            <a:fillRect/>
          </a:stretch>
        </p:blipFill>
        <p:spPr>
          <a:xfrm>
            <a:off x="191069" y="2046520"/>
            <a:ext cx="11859903" cy="4592405"/>
          </a:xfrm>
          <a:prstGeom prst="rect">
            <a:avLst/>
          </a:prstGeom>
        </p:spPr>
      </p:pic>
    </p:spTree>
    <p:extLst>
      <p:ext uri="{BB962C8B-B14F-4D97-AF65-F5344CB8AC3E}">
        <p14:creationId xmlns:p14="http://schemas.microsoft.com/office/powerpoint/2010/main" val="189380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4">
            <a:extLst>
              <a:ext uri="{FF2B5EF4-FFF2-40B4-BE49-F238E27FC236}">
                <a16:creationId xmlns:a16="http://schemas.microsoft.com/office/drawing/2014/main" id="{1FA9FD0A-937E-4AA2-BE0B-46ED027E1A58}"/>
              </a:ext>
            </a:extLst>
          </p:cNvPr>
          <p:cNvSpPr/>
          <p:nvPr/>
        </p:nvSpPr>
        <p:spPr>
          <a:xfrm flipH="1">
            <a:off x="6837528" y="2647667"/>
            <a:ext cx="5068722" cy="21499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00FF"/>
                </a:solidFill>
                <a:latin typeface="Times New Roman" panose="02020603050405020304" pitchFamily="18" charset="0"/>
                <a:cs typeface="Times New Roman" panose="02020603050405020304" pitchFamily="18" charset="0"/>
              </a:rPr>
              <a:t>Kể về một giờ </a:t>
            </a:r>
            <a:r>
              <a:rPr lang="en-US" sz="2800" b="1" dirty="0" err="1">
                <a:solidFill>
                  <a:srgbClr val="0000FF"/>
                </a:solidFill>
                <a:latin typeface="Times New Roman" panose="02020603050405020304" pitchFamily="18" charset="0"/>
                <a:cs typeface="Times New Roman" panose="02020603050405020304" pitchFamily="18" charset="0"/>
              </a:rPr>
              <a:t>học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vẽ</a:t>
            </a:r>
            <a:r>
              <a:rPr lang="en-US"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cs typeface="Times New Roman" panose="02020603050405020304" pitchFamily="18" charset="0"/>
              </a:rPr>
              <a:t>ngoài trời của các bạn HS. Thầy giáo nhắc các bạn hãy quan sát và chọn cảnh mình thích nhất để vẽ.</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7A9F2C5-37BA-4A25-ADFB-CB4B807D447E}"/>
              </a:ext>
            </a:extLst>
          </p:cNvPr>
          <p:cNvPicPr>
            <a:picLocks noChangeAspect="1"/>
          </p:cNvPicPr>
          <p:nvPr/>
        </p:nvPicPr>
        <p:blipFill>
          <a:blip r:embed="rId2"/>
          <a:stretch>
            <a:fillRect/>
          </a:stretch>
        </p:blipFill>
        <p:spPr>
          <a:xfrm>
            <a:off x="122830" y="2000250"/>
            <a:ext cx="6496333" cy="4646210"/>
          </a:xfrm>
          <a:prstGeom prst="rect">
            <a:avLst/>
          </a:prstGeom>
        </p:spPr>
      </p:pic>
      <p:sp>
        <p:nvSpPr>
          <p:cNvPr id="6" name="TextBox 5"/>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9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7" name="TextBox 6"/>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8" name="TextBox 7"/>
          <p:cNvSpPr txBox="1"/>
          <p:nvPr/>
        </p:nvSpPr>
        <p:spPr>
          <a:xfrm>
            <a:off x="0" y="1023263"/>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mọt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trời</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0" y="1449959"/>
            <a:ext cx="12192000" cy="523220"/>
          </a:xfrm>
          <a:prstGeom prst="rect">
            <a:avLst/>
          </a:prstGeom>
          <a:noFill/>
        </p:spPr>
        <p:txBody>
          <a:bodyPr wrap="square" rtlCol="0">
            <a:spAutoFit/>
          </a:bodyPr>
          <a:lstStyle/>
          <a:p>
            <a:pPr lvl="0"/>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Quan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sát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nói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nội</a:t>
            </a:r>
            <a:r>
              <a:rPr lang="en-US" sz="2800" b="1" dirty="0">
                <a:solidFill>
                  <a:srgbClr val="0000FF"/>
                </a:solidFill>
                <a:latin typeface="Times New Roman" panose="02020603050405020304" pitchFamily="18" charset="0"/>
                <a:cs typeface="Times New Roman" panose="02020603050405020304" pitchFamily="18" charset="0"/>
              </a:rPr>
              <a:t> dung </a:t>
            </a:r>
            <a:r>
              <a:rPr lang="en-US" sz="2800" b="1" dirty="0" err="1">
                <a:solidFill>
                  <a:srgbClr val="0000FF"/>
                </a:solidFill>
                <a:latin typeface="Times New Roman" panose="02020603050405020304" pitchFamily="18" charset="0"/>
                <a:cs typeface="Times New Roman" panose="02020603050405020304" pitchFamily="18" charset="0"/>
              </a:rPr>
              <a:t>từng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tranh</a:t>
            </a:r>
            <a:r>
              <a:rPr lang="en-US" sz="28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1941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4">
            <a:extLst>
              <a:ext uri="{FF2B5EF4-FFF2-40B4-BE49-F238E27FC236}">
                <a16:creationId xmlns:a16="http://schemas.microsoft.com/office/drawing/2014/main" id="{1FA9FD0A-937E-4AA2-BE0B-46ED027E1A58}"/>
              </a:ext>
            </a:extLst>
          </p:cNvPr>
          <p:cNvSpPr/>
          <p:nvPr/>
        </p:nvSpPr>
        <p:spPr>
          <a:xfrm flipH="1">
            <a:off x="245942" y="2497540"/>
            <a:ext cx="4912912" cy="32072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D5D9A00-D598-4EBB-8E8B-1D0242EE6768}"/>
              </a:ext>
            </a:extLst>
          </p:cNvPr>
          <p:cNvPicPr>
            <a:picLocks noChangeAspect="1"/>
          </p:cNvPicPr>
          <p:nvPr/>
        </p:nvPicPr>
        <p:blipFill>
          <a:blip r:embed="rId2"/>
          <a:stretch>
            <a:fillRect/>
          </a:stretch>
        </p:blipFill>
        <p:spPr>
          <a:xfrm>
            <a:off x="5158854" y="1945081"/>
            <a:ext cx="7033146" cy="4912919"/>
          </a:xfrm>
          <a:prstGeom prst="rect">
            <a:avLst/>
          </a:prstGeom>
        </p:spPr>
      </p:pic>
      <p:sp>
        <p:nvSpPr>
          <p:cNvPr id="7" name="TextBox 6"/>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9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8" name="TextBox 7"/>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9" name="TextBox 8"/>
          <p:cNvSpPr txBox="1"/>
          <p:nvPr/>
        </p:nvSpPr>
        <p:spPr>
          <a:xfrm>
            <a:off x="0" y="1023263"/>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mọt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trời</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0" y="1449959"/>
            <a:ext cx="12192000" cy="523220"/>
          </a:xfrm>
          <a:prstGeom prst="rect">
            <a:avLst/>
          </a:prstGeom>
          <a:noFill/>
        </p:spPr>
        <p:txBody>
          <a:bodyPr wrap="square" rtlCol="0">
            <a:spAutoFit/>
          </a:bodyPr>
          <a:lstStyle/>
          <a:p>
            <a:pPr lvl="0"/>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Quan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sát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nói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nội</a:t>
            </a:r>
            <a:r>
              <a:rPr lang="en-US" sz="2800" b="1" dirty="0">
                <a:solidFill>
                  <a:srgbClr val="0000FF"/>
                </a:solidFill>
                <a:latin typeface="Times New Roman" panose="02020603050405020304" pitchFamily="18" charset="0"/>
                <a:cs typeface="Times New Roman" panose="02020603050405020304" pitchFamily="18" charset="0"/>
              </a:rPr>
              <a:t> dung </a:t>
            </a:r>
            <a:r>
              <a:rPr lang="en-US" sz="2800" b="1" dirty="0" err="1">
                <a:solidFill>
                  <a:srgbClr val="0000FF"/>
                </a:solidFill>
                <a:latin typeface="Times New Roman" panose="02020603050405020304" pitchFamily="18" charset="0"/>
                <a:cs typeface="Times New Roman" panose="02020603050405020304" pitchFamily="18" charset="0"/>
              </a:rPr>
              <a:t>từng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tranh</a:t>
            </a:r>
            <a:r>
              <a:rPr lang="en-US" sz="28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768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4">
            <a:extLst>
              <a:ext uri="{FF2B5EF4-FFF2-40B4-BE49-F238E27FC236}">
                <a16:creationId xmlns:a16="http://schemas.microsoft.com/office/drawing/2014/main" id="{1FA9FD0A-937E-4AA2-BE0B-46ED027E1A58}"/>
              </a:ext>
            </a:extLst>
          </p:cNvPr>
          <p:cNvSpPr/>
          <p:nvPr/>
        </p:nvSpPr>
        <p:spPr>
          <a:xfrm flipH="1">
            <a:off x="7560860" y="2961564"/>
            <a:ext cx="4345388" cy="1836066"/>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00FF"/>
                </a:solidFill>
                <a:latin typeface="Times New Roman" panose="02020603050405020304" pitchFamily="18" charset="0"/>
                <a:cs typeface="Times New Roman" panose="02020603050405020304" pitchFamily="18" charset="0"/>
              </a:rPr>
              <a:t>Cả lớp đang vẽ thì trời đổ mưa. Các bạn vội vàng gọi nhau tìm chỗ trú.</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F82E937-8BBF-4A35-8615-E418712251FA}"/>
              </a:ext>
            </a:extLst>
          </p:cNvPr>
          <p:cNvPicPr>
            <a:picLocks noChangeAspect="1"/>
          </p:cNvPicPr>
          <p:nvPr/>
        </p:nvPicPr>
        <p:blipFill>
          <a:blip r:embed="rId2"/>
          <a:stretch>
            <a:fillRect/>
          </a:stretch>
        </p:blipFill>
        <p:spPr>
          <a:xfrm>
            <a:off x="1" y="2183642"/>
            <a:ext cx="7301552" cy="4674358"/>
          </a:xfrm>
          <a:prstGeom prst="rect">
            <a:avLst/>
          </a:prstGeom>
        </p:spPr>
      </p:pic>
      <p:sp>
        <p:nvSpPr>
          <p:cNvPr id="6" name="TextBox 5"/>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19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7" name="TextBox 6"/>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8" name="TextBox 7"/>
          <p:cNvSpPr txBox="1"/>
          <p:nvPr/>
        </p:nvSpPr>
        <p:spPr>
          <a:xfrm>
            <a:off x="0" y="1023263"/>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mọt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trời</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0" y="1449959"/>
            <a:ext cx="12192000" cy="523220"/>
          </a:xfrm>
          <a:prstGeom prst="rect">
            <a:avLst/>
          </a:prstGeom>
          <a:noFill/>
        </p:spPr>
        <p:txBody>
          <a:bodyPr wrap="square" rtlCol="0">
            <a:spAutoFit/>
          </a:bodyPr>
          <a:lstStyle/>
          <a:p>
            <a:pPr lvl="0"/>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Quan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sát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nói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nội</a:t>
            </a:r>
            <a:r>
              <a:rPr lang="en-US" sz="2800" b="1" dirty="0">
                <a:solidFill>
                  <a:srgbClr val="0000FF"/>
                </a:solidFill>
                <a:latin typeface="Times New Roman" panose="02020603050405020304" pitchFamily="18" charset="0"/>
                <a:cs typeface="Times New Roman" panose="02020603050405020304" pitchFamily="18" charset="0"/>
              </a:rPr>
              <a:t> dung </a:t>
            </a:r>
            <a:r>
              <a:rPr lang="en-US" sz="2800" b="1" dirty="0" err="1">
                <a:solidFill>
                  <a:srgbClr val="0000FF"/>
                </a:solidFill>
                <a:latin typeface="Times New Roman" panose="02020603050405020304" pitchFamily="18" charset="0"/>
                <a:cs typeface="Times New Roman" panose="02020603050405020304" pitchFamily="18" charset="0"/>
              </a:rPr>
              <a:t>từng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tranh</a:t>
            </a:r>
            <a:r>
              <a:rPr lang="en-US" sz="28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9941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4">
            <a:extLst>
              <a:ext uri="{FF2B5EF4-FFF2-40B4-BE49-F238E27FC236}">
                <a16:creationId xmlns:a16="http://schemas.microsoft.com/office/drawing/2014/main" id="{1FA9FD0A-937E-4AA2-BE0B-46ED027E1A58}"/>
              </a:ext>
            </a:extLst>
          </p:cNvPr>
          <p:cNvSpPr/>
          <p:nvPr/>
        </p:nvSpPr>
        <p:spPr>
          <a:xfrm flipH="1">
            <a:off x="0" y="3195885"/>
            <a:ext cx="5759355" cy="2439408"/>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Bức tranh của các bạn rất đặc biệt. Vì bạn nào cũng vẽ cảnh vật trong mưa. Bông hoa nở trong mưa. Chiếc lá trong mưa và cả chú chim đứng trú mưa dưới tán lá.</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889E272-AF38-4477-AD30-9D2A89A79452}"/>
              </a:ext>
            </a:extLst>
          </p:cNvPr>
          <p:cNvPicPr>
            <a:picLocks noChangeAspect="1"/>
          </p:cNvPicPr>
          <p:nvPr/>
        </p:nvPicPr>
        <p:blipFill>
          <a:blip r:embed="rId2"/>
          <a:stretch>
            <a:fillRect/>
          </a:stretch>
        </p:blipFill>
        <p:spPr>
          <a:xfrm>
            <a:off x="5759356" y="1742505"/>
            <a:ext cx="6054630" cy="5115495"/>
          </a:xfrm>
          <a:prstGeom prst="rect">
            <a:avLst/>
          </a:prstGeom>
        </p:spPr>
      </p:pic>
      <p:sp>
        <p:nvSpPr>
          <p:cNvPr id="6" name="TextBox 5"/>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19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7" name="TextBox 6"/>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8" name="TextBox 7"/>
          <p:cNvSpPr txBox="1"/>
          <p:nvPr/>
        </p:nvSpPr>
        <p:spPr>
          <a:xfrm>
            <a:off x="0" y="1023263"/>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mọt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trời</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0" y="1449959"/>
            <a:ext cx="12192000" cy="523220"/>
          </a:xfrm>
          <a:prstGeom prst="rect">
            <a:avLst/>
          </a:prstGeom>
          <a:noFill/>
        </p:spPr>
        <p:txBody>
          <a:bodyPr wrap="square" rtlCol="0">
            <a:spAutoFit/>
          </a:bodyPr>
          <a:lstStyle/>
          <a:p>
            <a:pPr lvl="0"/>
            <a:r>
              <a:rPr lang="en-US" sz="2800" b="1" dirty="0">
                <a:solidFill>
                  <a:srgbClr val="0000FF"/>
                </a:solidFill>
                <a:latin typeface="Times New Roman" panose="02020603050405020304" pitchFamily="18" charset="0"/>
                <a:cs typeface="Times New Roman" panose="02020603050405020304" pitchFamily="18" charset="0"/>
              </a:rPr>
              <a:t>1. </a:t>
            </a:r>
            <a:r>
              <a:rPr lang="en-US" sz="2800" b="1" dirty="0" err="1">
                <a:solidFill>
                  <a:srgbClr val="0000FF"/>
                </a:solidFill>
                <a:latin typeface="Times New Roman" panose="02020603050405020304" pitchFamily="18" charset="0"/>
                <a:cs typeface="Times New Roman" panose="02020603050405020304" pitchFamily="18" charset="0"/>
              </a:rPr>
              <a:t>Quan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sát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nói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nội</a:t>
            </a:r>
            <a:r>
              <a:rPr lang="en-US" sz="2800" b="1" dirty="0">
                <a:solidFill>
                  <a:srgbClr val="0000FF"/>
                </a:solidFill>
                <a:latin typeface="Times New Roman" panose="02020603050405020304" pitchFamily="18" charset="0"/>
                <a:cs typeface="Times New Roman" panose="02020603050405020304" pitchFamily="18" charset="0"/>
              </a:rPr>
              <a:t> dung </a:t>
            </a:r>
            <a:r>
              <a:rPr lang="en-US" sz="2800" b="1" dirty="0" err="1">
                <a:solidFill>
                  <a:srgbClr val="0000FF"/>
                </a:solidFill>
                <a:latin typeface="Times New Roman" panose="02020603050405020304" pitchFamily="18" charset="0"/>
                <a:cs typeface="Times New Roman" panose="02020603050405020304" pitchFamily="18" charset="0"/>
              </a:rPr>
              <a:t>từng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tranh</a:t>
            </a:r>
            <a:r>
              <a:rPr lang="en-US" sz="28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9080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4"/>
          <a:srcRect l="13889" t="16402" r="9887" b="18254"/>
          <a:stretch/>
        </p:blipFill>
        <p:spPr bwMode="auto">
          <a:xfrm>
            <a:off x="331169" y="346813"/>
            <a:ext cx="11358429" cy="6107297"/>
          </a:xfrm>
          <a:prstGeom prst="rect">
            <a:avLst/>
          </a:prstGeom>
          <a:ln>
            <a:noFill/>
          </a:ln>
          <a:extLst>
            <a:ext uri="{53640926-AAD7-44D8-BBD7-CCE9431645EC}">
              <a14:shadowObscured xmlns:a14="http://schemas.microsoft.com/office/drawing/2010/main"/>
            </a:ext>
          </a:extLst>
        </p:spPr>
      </p:pic>
      <p:pic>
        <p:nvPicPr>
          <p:cNvPr id="2" name="Bài hát Bầu trời xanh - Nhạc và lời Nguyễn Văn Quỳ - Phan Hồ Điệp - Lớp học Đậu Ngọ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169" y="346813"/>
            <a:ext cx="11358429" cy="5993142"/>
          </a:xfrm>
          <a:prstGeom prst="rect">
            <a:avLst/>
          </a:prstGeom>
        </p:spPr>
      </p:pic>
    </p:spTree>
    <p:extLst>
      <p:ext uri="{BB962C8B-B14F-4D97-AF65-F5344CB8AC3E}">
        <p14:creationId xmlns:p14="http://schemas.microsoft.com/office/powerpoint/2010/main" val="351874848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90469"/>
            <a:ext cx="12192000" cy="954107"/>
          </a:xfrm>
          <a:prstGeom prst="rect">
            <a:avLst/>
          </a:prstGeom>
          <a:noFill/>
        </p:spPr>
        <p:txBody>
          <a:bodyPr wrap="square" rtlCol="0">
            <a:spAutoFit/>
          </a:bodyPr>
          <a:lstStyle/>
          <a:p>
            <a:pPr lvl="0"/>
            <a:r>
              <a:rPr lang="vi-VN" sz="2800" b="1" dirty="0">
                <a:solidFill>
                  <a:srgbClr val="0000FF"/>
                </a:solidFill>
                <a:latin typeface="Times New Roman" panose="02020603050405020304" pitchFamily="18" charset="0"/>
                <a:cs typeface="Times New Roman" panose="02020603050405020304" pitchFamily="18" charset="0"/>
              </a:rPr>
              <a:t>2</a:t>
            </a:r>
            <a:r>
              <a:rPr lang="en-US" sz="2800" b="1" dirty="0">
                <a:solidFill>
                  <a:srgbClr val="0000FF"/>
                </a:solidFill>
                <a:latin typeface="Times New Roman" panose="02020603050405020304" pitchFamily="18" charset="0"/>
                <a:cs typeface="Times New Roman" panose="02020603050405020304" pitchFamily="18" charset="0"/>
              </a:rPr>
              <a:t>.</a:t>
            </a:r>
            <a:r>
              <a:rPr lang="vi-VN" sz="2800" b="1" dirty="0">
                <a:solidFill>
                  <a:srgbClr val="0000FF"/>
                </a:solidFill>
                <a:latin typeface="Times New Roman" panose="02020603050405020304" pitchFamily="18" charset="0"/>
                <a:cs typeface="Times New Roman" panose="02020603050405020304" pitchFamily="18" charset="0"/>
              </a:rPr>
              <a:t> Dựa vào sơ đồ dưới đây, nói về một hoạt động ngoài trời mà em được chứng kiến hoặc tham gia. </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6" name="Rectangle: Rounded Corners 1">
            <a:extLst>
              <a:ext uri="{FF2B5EF4-FFF2-40B4-BE49-F238E27FC236}">
                <a16:creationId xmlns:a16="http://schemas.microsoft.com/office/drawing/2014/main" id="{5399B087-AE36-4459-A873-129302FFEB86}"/>
              </a:ext>
            </a:extLst>
          </p:cNvPr>
          <p:cNvSpPr/>
          <p:nvPr/>
        </p:nvSpPr>
        <p:spPr>
          <a:xfrm>
            <a:off x="100084" y="3563487"/>
            <a:ext cx="1790700" cy="21717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Nói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về</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hoạt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động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ngoài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trời</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Arrow: Bent 2">
            <a:extLst>
              <a:ext uri="{FF2B5EF4-FFF2-40B4-BE49-F238E27FC236}">
                <a16:creationId xmlns:a16="http://schemas.microsoft.com/office/drawing/2014/main" id="{CA966878-01A4-4E9A-91A9-AD42E1F7F6E6}"/>
              </a:ext>
            </a:extLst>
          </p:cNvPr>
          <p:cNvSpPr/>
          <p:nvPr/>
        </p:nvSpPr>
        <p:spPr>
          <a:xfrm>
            <a:off x="833509" y="2972937"/>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Rounded Corners 3">
            <a:extLst>
              <a:ext uri="{FF2B5EF4-FFF2-40B4-BE49-F238E27FC236}">
                <a16:creationId xmlns:a16="http://schemas.microsoft.com/office/drawing/2014/main" id="{DC51BC51-2F21-42A8-BA18-9CC430B4EE1D}"/>
              </a:ext>
            </a:extLst>
          </p:cNvPr>
          <p:cNvSpPr/>
          <p:nvPr/>
        </p:nvSpPr>
        <p:spPr>
          <a:xfrm>
            <a:off x="3195709" y="2320119"/>
            <a:ext cx="8996291" cy="1684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24C8F5-4054-4D44-BA16-527BB8BFED84}"/>
              </a:ext>
            </a:extLst>
          </p:cNvPr>
          <p:cNvSpPr txBox="1"/>
          <p:nvPr/>
        </p:nvSpPr>
        <p:spPr>
          <a:xfrm>
            <a:off x="3425961" y="2429714"/>
            <a:ext cx="8766039" cy="1569660"/>
          </a:xfrm>
          <a:prstGeom prst="rect">
            <a:avLst/>
          </a:prstGeom>
          <a:noFill/>
        </p:spPr>
        <p:txBody>
          <a:bodyPr wrap="square" rtlCol="0">
            <a:spAutoFit/>
          </a:bodyPr>
          <a:lstStyle/>
          <a:p>
            <a:pPr marL="342900" indent="-342900" algn="just">
              <a:buAutoNum type="alphaLcPeriod"/>
            </a:pPr>
            <a:r>
              <a:rPr lang="en-US" sz="2400" b="1" dirty="0" err="1">
                <a:solidFill>
                  <a:srgbClr val="0000FF"/>
                </a:solidFill>
                <a:latin typeface="Times New Roman" panose="02020603050405020304" pitchFamily="18" charset="0"/>
                <a:cs typeface="Times New Roman" panose="02020603050405020304" pitchFamily="18" charset="0"/>
              </a:rPr>
              <a:t>Giới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thiệu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endParaRPr lang="en-US" sz="2400" b="1" dirty="0">
              <a:solidFill>
                <a:srgbClr val="0000FF"/>
              </a:solidFill>
              <a:latin typeface="Times New Roman" panose="02020603050405020304" pitchFamily="18" charset="0"/>
              <a:cs typeface="Times New Roman" panose="02020603050405020304" pitchFamily="18" charset="0"/>
            </a:endParaRPr>
          </a:p>
          <a:p>
            <a:pPr marL="285750" indent="-285750" algn="just">
              <a:buFontTx/>
              <a:buChar char="-"/>
            </a:pPr>
            <a:r>
              <a:rPr lang="en-US" sz="2400" b="1" dirty="0" err="1">
                <a:solidFill>
                  <a:srgbClr val="0000FF"/>
                </a:solidFill>
                <a:latin typeface="Times New Roman" panose="02020603050405020304" pitchFamily="18" charset="0"/>
                <a:cs typeface="Times New Roman" panose="02020603050405020304" pitchFamily="18" charset="0"/>
              </a:rPr>
              <a:t>Đó</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là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gì</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ví</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tập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thể</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đấu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thể</a:t>
            </a:r>
            <a:r>
              <a:rPr lang="en-US" sz="2400" b="1" dirty="0">
                <a:solidFill>
                  <a:srgbClr val="0000FF"/>
                </a:solidFill>
                <a:latin typeface="Times New Roman" panose="02020603050405020304" pitchFamily="18" charset="0"/>
                <a:cs typeface="Times New Roman" panose="02020603050405020304" pitchFamily="18" charset="0"/>
              </a:rPr>
              <a:t> thao, </a:t>
            </a:r>
            <a:r>
              <a:rPr lang="en-US" sz="2400" b="1" dirty="0" err="1">
                <a:solidFill>
                  <a:srgbClr val="0000FF"/>
                </a:solidFill>
                <a:latin typeface="Times New Roman" panose="02020603050405020304" pitchFamily="18" charset="0"/>
                <a:cs typeface="Times New Roman" panose="02020603050405020304" pitchFamily="18" charset="0"/>
              </a:rPr>
              <a:t>biểu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diễn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văn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nghệ</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giờ</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học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tại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vườn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trường</a:t>
            </a:r>
            <a:r>
              <a:rPr lang="en-US" sz="2400" b="1" dirty="0">
                <a:solidFill>
                  <a:srgbClr val="0000FF"/>
                </a:solidFill>
                <a:latin typeface="Times New Roman" panose="02020603050405020304" pitchFamily="18" charset="0"/>
                <a:cs typeface="Times New Roman" panose="02020603050405020304" pitchFamily="18" charset="0"/>
              </a:rPr>
              <a:t>,…)</a:t>
            </a:r>
          </a:p>
          <a:p>
            <a:pPr marL="285750" indent="-285750" algn="just">
              <a:buFontTx/>
              <a:buChar char="-"/>
            </a:pP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diễn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ra</a:t>
            </a:r>
            <a:r>
              <a:rPr lang="en-US" sz="2400" b="1" dirty="0">
                <a:solidFill>
                  <a:srgbClr val="0000FF"/>
                </a:solidFill>
                <a:latin typeface="Times New Roman" panose="02020603050405020304" pitchFamily="18" charset="0"/>
                <a:cs typeface="Times New Roman" panose="02020603050405020304" pitchFamily="18" charset="0"/>
              </a:rPr>
              <a:t> ở </a:t>
            </a:r>
            <a:r>
              <a:rPr lang="en-US" sz="2400" b="1" dirty="0" err="1">
                <a:solidFill>
                  <a:srgbClr val="0000FF"/>
                </a:solidFill>
                <a:latin typeface="Times New Roman" panose="02020603050405020304" pitchFamily="18" charset="0"/>
                <a:cs typeface="Times New Roman" panose="02020603050405020304" pitchFamily="18" charset="0"/>
              </a:rPr>
              <a:t>đâu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khi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nào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Những</a:t>
            </a:r>
            <a:r>
              <a:rPr lang="en-US" sz="2400" b="1" dirty="0">
                <a:solidFill>
                  <a:srgbClr val="0000FF"/>
                </a:solidFill>
                <a:latin typeface="Times New Roman" panose="02020603050405020304" pitchFamily="18" charset="0"/>
                <a:cs typeface="Times New Roman" panose="02020603050405020304" pitchFamily="18" charset="0"/>
              </a:rPr>
              <a:t> ai </a:t>
            </a:r>
            <a:r>
              <a:rPr lang="en-US" sz="2400" b="1" dirty="0" err="1">
                <a:solidFill>
                  <a:srgbClr val="0000FF"/>
                </a:solidFill>
                <a:latin typeface="Times New Roman" panose="02020603050405020304" pitchFamily="18" charset="0"/>
                <a:cs typeface="Times New Roman" panose="02020603050405020304" pitchFamily="18" charset="0"/>
              </a:rPr>
              <a:t>tham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gia</a:t>
            </a:r>
            <a:r>
              <a:rPr lang="en-US" sz="2400" b="1" dirty="0">
                <a:solidFill>
                  <a:srgbClr val="0000FF"/>
                </a:solidFill>
                <a:latin typeface="Times New Roman" panose="02020603050405020304" pitchFamily="18" charset="0"/>
                <a:cs typeface="Times New Roman" panose="02020603050405020304" pitchFamily="18" charset="0"/>
              </a:rPr>
              <a:t>?</a:t>
            </a:r>
          </a:p>
        </p:txBody>
      </p:sp>
      <p:cxnSp>
        <p:nvCxnSpPr>
          <p:cNvPr id="10" name="Straight Arrow Connector 9">
            <a:extLst>
              <a:ext uri="{FF2B5EF4-FFF2-40B4-BE49-F238E27FC236}">
                <a16:creationId xmlns:a16="http://schemas.microsoft.com/office/drawing/2014/main" id="{6AA14FDA-190E-412E-85B6-DA38DEB558AE}"/>
              </a:ext>
            </a:extLst>
          </p:cNvPr>
          <p:cNvCxnSpPr>
            <a:cxnSpLocks/>
          </p:cNvCxnSpPr>
          <p:nvPr/>
        </p:nvCxnSpPr>
        <p:spPr>
          <a:xfrm>
            <a:off x="1890784" y="4792212"/>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Rectangle: Rounded Corners 18">
            <a:extLst>
              <a:ext uri="{FF2B5EF4-FFF2-40B4-BE49-F238E27FC236}">
                <a16:creationId xmlns:a16="http://schemas.microsoft.com/office/drawing/2014/main" id="{536404D9-9A64-4B40-A58E-800D6FAC547B}"/>
              </a:ext>
            </a:extLst>
          </p:cNvPr>
          <p:cNvSpPr/>
          <p:nvPr/>
        </p:nvSpPr>
        <p:spPr>
          <a:xfrm>
            <a:off x="3052834" y="4213984"/>
            <a:ext cx="7944404" cy="15716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1955342-DF12-435C-9E85-CB15E2084860}"/>
              </a:ext>
            </a:extLst>
          </p:cNvPr>
          <p:cNvSpPr txBox="1"/>
          <p:nvPr/>
        </p:nvSpPr>
        <p:spPr>
          <a:xfrm>
            <a:off x="3195709" y="4202346"/>
            <a:ext cx="7181139" cy="1569660"/>
          </a:xfrm>
          <a:prstGeom prst="rect">
            <a:avLst/>
          </a:prstGeom>
          <a:noFill/>
        </p:spPr>
        <p:txBody>
          <a:bodyPr wrap="square" rtlCol="0">
            <a:spAutoFit/>
          </a:bodyPr>
          <a:lstStyle/>
          <a:p>
            <a:pPr algn="just"/>
            <a:r>
              <a:rPr lang="en-US" sz="2400" b="1" dirty="0">
                <a:solidFill>
                  <a:srgbClr val="008000"/>
                </a:solidFill>
                <a:latin typeface="Times New Roman" panose="02020603050405020304" pitchFamily="18" charset="0"/>
                <a:cs typeface="Times New Roman" panose="02020603050405020304" pitchFamily="18" charset="0"/>
              </a:rPr>
              <a:t>b. </a:t>
            </a:r>
            <a:r>
              <a:rPr lang="en-US" sz="2400" b="1" dirty="0" err="1">
                <a:solidFill>
                  <a:srgbClr val="008000"/>
                </a:solidFill>
                <a:latin typeface="Times New Roman" panose="02020603050405020304" pitchFamily="18" charset="0"/>
                <a:cs typeface="Times New Roman" panose="02020603050405020304" pitchFamily="18" charset="0"/>
              </a:rPr>
              <a:t>Nêu</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diễn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biến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của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hoạt</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động</a:t>
            </a:r>
            <a:r>
              <a:rPr lang="en-US" sz="2400" b="1" dirty="0">
                <a:solidFill>
                  <a:srgbClr val="008000"/>
                </a:solidFill>
                <a:latin typeface="Times New Roman" panose="02020603050405020304" pitchFamily="18" charset="0"/>
                <a:cs typeface="Times New Roman" panose="02020603050405020304" pitchFamily="18" charset="0"/>
              </a:rPr>
              <a:t>:</a:t>
            </a:r>
          </a:p>
          <a:p>
            <a:pPr marL="285750" indent="-285750" algn="just">
              <a:buFontTx/>
              <a:buChar char="-"/>
            </a:pPr>
            <a:r>
              <a:rPr lang="en-US" sz="2400" b="1" dirty="0" err="1">
                <a:solidFill>
                  <a:srgbClr val="008000"/>
                </a:solidFill>
                <a:latin typeface="Times New Roman" panose="02020603050405020304" pitchFamily="18" charset="0"/>
                <a:cs typeface="Times New Roman" panose="02020603050405020304" pitchFamily="18" charset="0"/>
              </a:rPr>
              <a:t>Việc</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gì</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diễn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ra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đầu</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tiên</a:t>
            </a:r>
            <a:r>
              <a:rPr lang="en-US" sz="2400" b="1" dirty="0">
                <a:solidFill>
                  <a:srgbClr val="008000"/>
                </a:solidFill>
                <a:latin typeface="Times New Roman" panose="02020603050405020304" pitchFamily="18" charset="0"/>
                <a:cs typeface="Times New Roman" panose="02020603050405020304" pitchFamily="18" charset="0"/>
              </a:rPr>
              <a:t>?</a:t>
            </a:r>
          </a:p>
          <a:p>
            <a:pPr marL="285750" indent="-285750" algn="just">
              <a:buFontTx/>
              <a:buChar char="-"/>
            </a:pPr>
            <a:r>
              <a:rPr lang="en-US" sz="2400" b="1" dirty="0" err="1">
                <a:solidFill>
                  <a:srgbClr val="008000"/>
                </a:solidFill>
                <a:latin typeface="Times New Roman" panose="02020603050405020304" pitchFamily="18" charset="0"/>
                <a:cs typeface="Times New Roman" panose="02020603050405020304" pitchFamily="18" charset="0"/>
              </a:rPr>
              <a:t>Những</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việc</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gì</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diễn</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ra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tiếp</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theo</a:t>
            </a:r>
            <a:r>
              <a:rPr lang="en-US" sz="2400" b="1" dirty="0">
                <a:solidFill>
                  <a:srgbClr val="008000"/>
                </a:solidFill>
                <a:latin typeface="Times New Roman" panose="02020603050405020304" pitchFamily="18" charset="0"/>
                <a:cs typeface="Times New Roman" panose="02020603050405020304" pitchFamily="18" charset="0"/>
              </a:rPr>
              <a:t>?</a:t>
            </a:r>
          </a:p>
          <a:p>
            <a:pPr marL="285750" indent="-285750" algn="just">
              <a:buFontTx/>
              <a:buChar char="-"/>
            </a:pPr>
            <a:r>
              <a:rPr lang="en-US" sz="2400" b="1" dirty="0" err="1">
                <a:solidFill>
                  <a:srgbClr val="008000"/>
                </a:solidFill>
                <a:latin typeface="Times New Roman" panose="02020603050405020304" pitchFamily="18" charset="0"/>
                <a:cs typeface="Times New Roman" panose="02020603050405020304" pitchFamily="18" charset="0"/>
              </a:rPr>
              <a:t>Hoạt</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động</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kết</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thúc</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như</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thế</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nào</a:t>
            </a:r>
            <a:r>
              <a:rPr lang="en-US" sz="2400" b="1" dirty="0">
                <a:solidFill>
                  <a:srgbClr val="008000"/>
                </a:solidFill>
                <a:latin typeface="Times New Roman" panose="02020603050405020304" pitchFamily="18" charset="0"/>
                <a:cs typeface="Times New Roman" panose="02020603050405020304" pitchFamily="18" charset="0"/>
              </a:rPr>
              <a:t>?</a:t>
            </a:r>
          </a:p>
        </p:txBody>
      </p:sp>
      <p:sp>
        <p:nvSpPr>
          <p:cNvPr id="13" name="Arrow: Bent 20">
            <a:extLst>
              <a:ext uri="{FF2B5EF4-FFF2-40B4-BE49-F238E27FC236}">
                <a16:creationId xmlns:a16="http://schemas.microsoft.com/office/drawing/2014/main" id="{E54193D3-46F3-4E2C-B103-EED2FC8AF4E6}"/>
              </a:ext>
            </a:extLst>
          </p:cNvPr>
          <p:cNvSpPr/>
          <p:nvPr/>
        </p:nvSpPr>
        <p:spPr>
          <a:xfrm flipV="1">
            <a:off x="843034" y="5772006"/>
            <a:ext cx="2352675" cy="100140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ectangle: Rounded Corners 21">
            <a:extLst>
              <a:ext uri="{FF2B5EF4-FFF2-40B4-BE49-F238E27FC236}">
                <a16:creationId xmlns:a16="http://schemas.microsoft.com/office/drawing/2014/main" id="{8B84A79D-B5A9-475B-AB59-943DFB2106AD}"/>
              </a:ext>
            </a:extLst>
          </p:cNvPr>
          <p:cNvSpPr/>
          <p:nvPr/>
        </p:nvSpPr>
        <p:spPr>
          <a:xfrm>
            <a:off x="3214760" y="5982837"/>
            <a:ext cx="7771689" cy="8286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48A94D1-AAF9-4B02-B7D1-BDA15416B9A7}"/>
              </a:ext>
            </a:extLst>
          </p:cNvPr>
          <p:cNvSpPr txBox="1"/>
          <p:nvPr/>
        </p:nvSpPr>
        <p:spPr>
          <a:xfrm>
            <a:off x="3501738" y="6166342"/>
            <a:ext cx="7025018" cy="461665"/>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cs typeface="Times New Roman" panose="02020603050405020304" pitchFamily="18" charset="0"/>
              </a:rPr>
              <a:t>c. </a:t>
            </a:r>
            <a:r>
              <a:rPr lang="en-US" sz="2400" b="1" dirty="0" err="1">
                <a:solidFill>
                  <a:srgbClr val="0000FF"/>
                </a:solidFill>
                <a:latin typeface="Times New Roman" panose="02020603050405020304" pitchFamily="18" charset="0"/>
                <a:cs typeface="Times New Roman" panose="02020603050405020304" pitchFamily="18" charset="0"/>
              </a:rPr>
              <a:t>Nêu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nhận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xét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hoạt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9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17" name="TextBox 16"/>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8" name="TextBox 17"/>
          <p:cNvSpPr txBox="1"/>
          <p:nvPr/>
        </p:nvSpPr>
        <p:spPr>
          <a:xfrm>
            <a:off x="0" y="1023263"/>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mọt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trời</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7765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1" grpId="0" animBg="1"/>
      <p:bldP spid="12" grpId="0"/>
      <p:bldP spid="13" grpId="0" animBg="1"/>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3516"/>
            <a:ext cx="12192000" cy="954107"/>
          </a:xfrm>
          <a:prstGeom prst="rect">
            <a:avLst/>
          </a:prstGeom>
          <a:noFill/>
        </p:spPr>
        <p:txBody>
          <a:bodyPr wrap="square" rtlCol="0">
            <a:spAutoFit/>
          </a:bodyPr>
          <a:lstStyle/>
          <a:p>
            <a:pPr lvl="0"/>
            <a:r>
              <a:rPr lang="vi-VN" altLang="zh-CN" sz="2800" b="1" dirty="0">
                <a:solidFill>
                  <a:srgbClr val="008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3</a:t>
            </a:r>
            <a:r>
              <a:rPr lang="en-US" altLang="zh-CN" sz="2800" b="1" dirty="0">
                <a:solidFill>
                  <a:srgbClr val="008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r>
              <a:rPr lang="vi-VN" altLang="zh-CN" sz="2800" b="1" dirty="0">
                <a:solidFill>
                  <a:srgbClr val="008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Viết đoạn văn kể lại diễn biến của một hoạt động ngoài trời dựa vào những điều em đã nói ở ý b bài tập 2. </a:t>
            </a:r>
            <a:endParaRPr lang="zh-CN" altLang="en-US" sz="2800" b="1" dirty="0">
              <a:solidFill>
                <a:srgbClr val="008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5" name="TextBox 4"/>
          <p:cNvSpPr txBox="1"/>
          <p:nvPr/>
        </p:nvSpPr>
        <p:spPr>
          <a:xfrm>
            <a:off x="0" y="2987623"/>
            <a:ext cx="12091916" cy="3416320"/>
          </a:xfrm>
          <a:prstGeom prst="rect">
            <a:avLst/>
          </a:prstGeom>
          <a:noFill/>
        </p:spPr>
        <p:txBody>
          <a:bodyPr wrap="square" rtlCol="0">
            <a:spAutoFit/>
          </a:bodyPr>
          <a:lstStyle/>
          <a:p>
            <a:r>
              <a:rPr lang="en-US" sz="2700" b="1" dirty="0">
                <a:solidFill>
                  <a:srgbClr val="0000FF"/>
                </a:solidFill>
                <a:latin typeface="Times New Roman" panose="02020603050405020304" pitchFamily="18" charset="0"/>
                <a:cs typeface="Times New Roman" panose="02020603050405020304" pitchFamily="18" charset="0"/>
              </a:rPr>
              <a:t>      * </a:t>
            </a:r>
            <a:r>
              <a:rPr lang="en-US" sz="2700" b="1" dirty="0" err="1">
                <a:solidFill>
                  <a:srgbClr val="0000FF"/>
                </a:solidFill>
                <a:latin typeface="Times New Roman" panose="02020603050405020304" pitchFamily="18" charset="0"/>
                <a:cs typeface="Times New Roman" panose="02020603050405020304" pitchFamily="18" charset="0"/>
              </a:rPr>
              <a:t>Ví</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dụ</a:t>
            </a:r>
            <a:r>
              <a:rPr lang="en-US" sz="2700" b="1" dirty="0">
                <a:solidFill>
                  <a:srgbClr val="0000FF"/>
                </a:solidFill>
                <a:latin typeface="Times New Roman" panose="02020603050405020304" pitchFamily="18" charset="0"/>
                <a:cs typeface="Times New Roman" panose="02020603050405020304" pitchFamily="18" charset="0"/>
              </a:rPr>
              <a:t> :  </a:t>
            </a:r>
            <a:r>
              <a:rPr lang="vi-VN" sz="2700" b="1" dirty="0">
                <a:solidFill>
                  <a:srgbClr val="0000FF"/>
                </a:solidFill>
                <a:latin typeface="Times New Roman" panose="02020603050405020304" pitchFamily="18" charset="0"/>
                <a:cs typeface="Times New Roman" panose="02020603050405020304" pitchFamily="18" charset="0"/>
              </a:rPr>
              <a:t>Em rất thích hoạt động thể dục giữa giờ của trường em. Cứ vào giờ ra chơi sáng thứ Tư hàng tuần, tất cả học sinh trường em lại tập trung ở sân trường để cùng nhau thực hiện bài tập thể dục giữa giờ. Khi nghe hiệu lệnh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nhạc</a:t>
            </a:r>
            <a:r>
              <a:rPr lang="en-US" sz="2700" b="1" dirty="0">
                <a:solidFill>
                  <a:srgbClr val="0000FF"/>
                </a:solidFill>
                <a:latin typeface="Times New Roman" panose="02020603050405020304" pitchFamily="18" charset="0"/>
                <a:cs typeface="Times New Roman" panose="02020603050405020304" pitchFamily="18" charset="0"/>
              </a:rPr>
              <a:t> </a:t>
            </a:r>
            <a:r>
              <a:rPr lang="vi-VN" sz="2700" b="1" dirty="0">
                <a:solidFill>
                  <a:srgbClr val="0000FF"/>
                </a:solidFill>
                <a:latin typeface="Times New Roman" panose="02020603050405020304" pitchFamily="18" charset="0"/>
                <a:cs typeface="Times New Roman" panose="02020603050405020304" pitchFamily="18" charset="0"/>
              </a:rPr>
              <a:t>tập trung, học sinh các lớp kéo nhau ra sân và xếp hàng ngay ngắn. Sau khi ổn định hàng ngũ, </a:t>
            </a:r>
            <a:r>
              <a:rPr lang="en-US" sz="2700" b="1" dirty="0" err="1">
                <a:solidFill>
                  <a:srgbClr val="0000FF"/>
                </a:solidFill>
                <a:latin typeface="Times New Roman" panose="02020603050405020304" pitchFamily="18" charset="0"/>
                <a:cs typeface="Times New Roman" panose="02020603050405020304" pitchFamily="18" charset="0"/>
              </a:rPr>
              <a:t>thầy</a:t>
            </a:r>
            <a:r>
              <a:rPr lang="en-US" sz="2700" b="1" dirty="0">
                <a:solidFill>
                  <a:srgbClr val="0000FF"/>
                </a:solidFill>
                <a:latin typeface="Times New Roman" panose="02020603050405020304" pitchFamily="18" charset="0"/>
                <a:cs typeface="Times New Roman" panose="02020603050405020304" pitchFamily="18" charset="0"/>
              </a:rPr>
              <a:t> </a:t>
            </a:r>
            <a:r>
              <a:rPr lang="vi-VN" sz="2700" b="1" dirty="0">
                <a:solidFill>
                  <a:srgbClr val="0000FF"/>
                </a:solidFill>
                <a:latin typeface="Times New Roman" panose="02020603050405020304" pitchFamily="18" charset="0"/>
                <a:cs typeface="Times New Roman" panose="02020603050405020304" pitchFamily="18" charset="0"/>
              </a:rPr>
              <a:t> tổng phụ trách sẽ mở một đoạn nhạc và chúng em bắt đầu tập theo. Bạn nào cũng rất tập trung nghe tiếng nhạc để tập cho đúng và đều. Kết thúc bài tập, cả trường cùng giải tán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theo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hướng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phụ</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trách</a:t>
            </a:r>
            <a:r>
              <a:rPr lang="en-US" sz="2700" b="1" dirty="0">
                <a:solidFill>
                  <a:srgbClr val="0000FF"/>
                </a:solidFill>
                <a:latin typeface="Times New Roman" panose="02020603050405020304" pitchFamily="18" charset="0"/>
                <a:cs typeface="Times New Roman" panose="02020603050405020304" pitchFamily="18" charset="0"/>
              </a:rPr>
              <a:t> </a:t>
            </a:r>
            <a:r>
              <a:rPr lang="vi-VN" sz="2700" b="1" dirty="0">
                <a:solidFill>
                  <a:srgbClr val="0000FF"/>
                </a:solidFill>
                <a:latin typeface="Times New Roman" panose="02020603050405020304" pitchFamily="18" charset="0"/>
                <a:cs typeface="Times New Roman" panose="02020603050405020304" pitchFamily="18" charset="0"/>
              </a:rPr>
              <a:t>. Mọi người lại tiếp tục giờ ra chơi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các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trò</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chơi</a:t>
            </a:r>
            <a:r>
              <a:rPr lang="vi-VN" sz="2700" b="1" dirty="0">
                <a:solidFill>
                  <a:srgbClr val="0000FF"/>
                </a:solidFill>
                <a:latin typeface="Times New Roman" panose="02020603050405020304" pitchFamily="18" charset="0"/>
                <a:cs typeface="Times New Roman" panose="02020603050405020304" pitchFamily="18" charset="0"/>
              </a:rPr>
              <a:t> của mình.</a:t>
            </a:r>
          </a:p>
        </p:txBody>
      </p:sp>
      <p:sp>
        <p:nvSpPr>
          <p:cNvPr id="6" name="TextBox 5"/>
          <p:cNvSpPr txBox="1"/>
          <p:nvPr/>
        </p:nvSpPr>
        <p:spPr>
          <a:xfrm>
            <a:off x="1524000" y="6"/>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9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2025</a:t>
            </a:r>
            <a:endParaRPr lang="vi-VN" sz="2800" b="1" dirty="0">
              <a:solidFill>
                <a:srgbClr val="0000CC"/>
              </a:solidFill>
              <a:latin typeface="Times New Roman" pitchFamily="18" charset="0"/>
              <a:cs typeface="Times New Roman" pitchFamily="18" charset="0"/>
            </a:endParaRPr>
          </a:p>
        </p:txBody>
      </p:sp>
      <p:sp>
        <p:nvSpPr>
          <p:cNvPr id="7" name="TextBox 6"/>
          <p:cNvSpPr txBox="1"/>
          <p:nvPr/>
        </p:nvSpPr>
        <p:spPr>
          <a:xfrm>
            <a:off x="2595538" y="500043"/>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8" name="TextBox 7"/>
          <p:cNvSpPr txBox="1"/>
          <p:nvPr/>
        </p:nvSpPr>
        <p:spPr>
          <a:xfrm>
            <a:off x="0" y="1023263"/>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Viết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diễn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mọt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ngoài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trời</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212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pic>
        <p:nvPicPr>
          <p:cNvPr id="2" name="Picture 1">
            <a:extLst>
              <a:ext uri="{FF2B5EF4-FFF2-40B4-BE49-F238E27FC236}">
                <a16:creationId xmlns:a16="http://schemas.microsoft.com/office/drawing/2014/main" id="{080D296F-282E-47EF-A71F-DC426B07DF20}"/>
              </a:ext>
            </a:extLst>
          </p:cNvPr>
          <p:cNvPicPr>
            <a:picLocks noChangeAspect="1"/>
          </p:cNvPicPr>
          <p:nvPr/>
        </p:nvPicPr>
        <p:blipFill>
          <a:blip r:embed="rId5"/>
          <a:stretch>
            <a:fillRect/>
          </a:stretch>
        </p:blipFill>
        <p:spPr>
          <a:xfrm>
            <a:off x="1723901" y="2904337"/>
            <a:ext cx="6194073" cy="1694835"/>
          </a:xfrm>
          <a:prstGeom prst="rect">
            <a:avLst/>
          </a:prstGeom>
        </p:spPr>
      </p:pic>
    </p:spTree>
    <p:extLst>
      <p:ext uri="{BB962C8B-B14F-4D97-AF65-F5344CB8AC3E}">
        <p14:creationId xmlns:p14="http://schemas.microsoft.com/office/powerpoint/2010/main" val="1756638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4" name="TextBox 3">
            <a:extLst>
              <a:ext uri="{FF2B5EF4-FFF2-40B4-BE49-F238E27FC236}">
                <a16:creationId xmlns:a16="http://schemas.microsoft.com/office/drawing/2014/main" id="{F785251B-19DB-4E52-A928-2E9EF15E20AB}"/>
              </a:ext>
            </a:extLst>
          </p:cNvPr>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a:rPr>
              <a:t>Về</a:t>
            </a:r>
            <a:r>
              <a:rPr lang="en-US" sz="2800" b="1" dirty="0">
                <a:solidFill>
                  <a:srgbClr val="2D1B61"/>
                </a:solidFill>
                <a:latin typeface="Arial"/>
              </a:rPr>
              <a:t> </a:t>
            </a:r>
            <a:r>
              <a:rPr lang="en-US" sz="2800" b="1" dirty="0" err="1">
                <a:solidFill>
                  <a:srgbClr val="2D1B61"/>
                </a:solidFill>
                <a:latin typeface="Arial"/>
              </a:rPr>
              <a:t>nhà</a:t>
            </a:r>
            <a:r>
              <a:rPr lang="en-US" sz="2800" b="1" dirty="0">
                <a:solidFill>
                  <a:srgbClr val="2D1B61"/>
                </a:solidFill>
                <a:latin typeface="Arial"/>
              </a:rPr>
              <a:t> </a:t>
            </a:r>
            <a:r>
              <a:rPr lang="vi-VN" sz="2800" b="1" dirty="0">
                <a:solidFill>
                  <a:srgbClr val="2D1B61"/>
                </a:solidFill>
                <a:latin typeface="Arial"/>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7E2E11-8C4E-4B94-8ACD-A97671135AB9}"/>
              </a:ext>
            </a:extLst>
          </p:cNvPr>
          <p:cNvPicPr>
            <a:picLocks noChangeAspect="1"/>
          </p:cNvPicPr>
          <p:nvPr/>
        </p:nvPicPr>
        <p:blipFill>
          <a:blip r:embed="rId3"/>
          <a:stretch>
            <a:fillRect/>
          </a:stretch>
        </p:blipFill>
        <p:spPr>
          <a:xfrm>
            <a:off x="1962150" y="1114425"/>
            <a:ext cx="7877175" cy="4825657"/>
          </a:xfrm>
          <a:prstGeom prst="rect">
            <a:avLst/>
          </a:prstGeom>
        </p:spPr>
      </p:pic>
    </p:spTree>
    <p:extLst>
      <p:ext uri="{BB962C8B-B14F-4D97-AF65-F5344CB8AC3E}">
        <p14:creationId xmlns:p14="http://schemas.microsoft.com/office/powerpoint/2010/main" val="19624191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674961" y="2744070"/>
            <a:ext cx="6851176" cy="1185548"/>
          </a:xfrm>
          <a:prstGeom prst="rect">
            <a:avLst/>
          </a:prstGeom>
        </p:spPr>
        <p:txBody>
          <a:bodyPr wrap="none" fromWordArt="1">
            <a:prstTxWarp prst="textPlain">
              <a:avLst>
                <a:gd name="adj" fmla="val 50000"/>
              </a:avLst>
            </a:prstTxWarp>
          </a:bodyPr>
          <a:lstStyle/>
          <a:p>
            <a:pPr algn="ctr"/>
            <a:r>
              <a:rPr lang="en-US"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CHÀO </a:t>
            </a:r>
            <a:r>
              <a:rPr lang="vi-VN"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CÁC EM</a:t>
            </a:r>
            <a:r>
              <a:rPr lang="en-US" sz="4269"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a:t>
            </a:r>
          </a:p>
        </p:txBody>
      </p:sp>
    </p:spTree>
    <p:custDataLst>
      <p:tags r:id="rId1"/>
    </p:custDataLst>
    <p:extLst>
      <p:ext uri="{BB962C8B-B14F-4D97-AF65-F5344CB8AC3E}">
        <p14:creationId xmlns:p14="http://schemas.microsoft.com/office/powerpoint/2010/main" val="3116859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90800" y="457200"/>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8" name="TextBox 7"/>
          <p:cNvSpPr txBox="1"/>
          <p:nvPr/>
        </p:nvSpPr>
        <p:spPr>
          <a:xfrm>
            <a:off x="0" y="914401"/>
            <a:ext cx="12192000"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Mưa</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Ôn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hoa</a:t>
            </a:r>
            <a:r>
              <a:rPr lang="en-US" sz="2800" b="1" dirty="0">
                <a:solidFill>
                  <a:srgbClr val="FF0000"/>
                </a:solidFill>
                <a:latin typeface="Times New Roman" pitchFamily="18" charset="0"/>
                <a:cs typeface="Times New Roman" pitchFamily="18" charset="0"/>
              </a:rPr>
              <a:t> O, Ô, Ơ.</a:t>
            </a:r>
            <a:endParaRPr lang="vi-VN" sz="2800" dirty="0">
              <a:solidFill>
                <a:srgbClr val="FF0000"/>
              </a:solidFill>
              <a:latin typeface="Times New Roman" pitchFamily="18" charset="0"/>
              <a:cs typeface="Times New Roman" pitchFamily="18" charset="0"/>
            </a:endParaRPr>
          </a:p>
        </p:txBody>
      </p:sp>
      <p:sp>
        <p:nvSpPr>
          <p:cNvPr id="10" name="TextBox 9"/>
          <p:cNvSpPr txBox="1"/>
          <p:nvPr/>
        </p:nvSpPr>
        <p:spPr>
          <a:xfrm>
            <a:off x="1524000" y="6"/>
            <a:ext cx="9144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Tư</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17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1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2024</a:t>
            </a:r>
            <a:endParaRPr lang="vi-VN" sz="3200" b="1" dirty="0">
              <a:solidFill>
                <a:srgbClr val="0000CC"/>
              </a:solidFill>
              <a:latin typeface="Times New Roman" pitchFamily="18" charset="0"/>
              <a:cs typeface="Times New Roman" pitchFamily="18" charset="0"/>
            </a:endParaRPr>
          </a:p>
        </p:txBody>
      </p:sp>
      <p:pic>
        <p:nvPicPr>
          <p:cNvPr id="11" name="Picture 10"/>
          <p:cNvPicPr/>
          <p:nvPr/>
        </p:nvPicPr>
        <p:blipFill rotWithShape="1">
          <a:blip r:embed="rId2"/>
          <a:srcRect l="59524" t="20900" r="3770" b="38624"/>
          <a:stretch/>
        </p:blipFill>
        <p:spPr bwMode="auto">
          <a:xfrm>
            <a:off x="1" y="1868508"/>
            <a:ext cx="12192000" cy="49894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53412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1752600"/>
            <a:ext cx="3071802" cy="523220"/>
          </a:xfrm>
          <a:prstGeom prst="rect">
            <a:avLst/>
          </a:prstGeom>
          <a:noFill/>
        </p:spPr>
        <p:txBody>
          <a:bodyPr wrap="square" lIns="91438" tIns="45720" rIns="91438" bIns="45720"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r>
              <a:rPr lang="en-US" sz="2800" b="1" dirty="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sp>
        <p:nvSpPr>
          <p:cNvPr id="13" name="TextBox 12"/>
          <p:cNvSpPr txBox="1"/>
          <p:nvPr/>
        </p:nvSpPr>
        <p:spPr>
          <a:xfrm>
            <a:off x="0" y="3262322"/>
            <a:ext cx="3500430"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câu</a:t>
            </a:r>
            <a:r>
              <a:rPr lang="en-US" sz="2800" b="1" dirty="0">
                <a:solidFill>
                  <a:srgbClr val="008000"/>
                </a:solidFill>
                <a:latin typeface="Times New Roman" pitchFamily="18" charset="0"/>
                <a:ea typeface="Tahoma" panose="020B0604030504040204" pitchFamily="34" charset="0"/>
                <a:cs typeface="Times New Roman" pitchFamily="18" charset="0"/>
              </a:rPr>
              <a:t>: </a:t>
            </a:r>
          </a:p>
        </p:txBody>
      </p:sp>
      <p:sp>
        <p:nvSpPr>
          <p:cNvPr id="14" name="TextBox 13"/>
          <p:cNvSpPr txBox="1"/>
          <p:nvPr/>
        </p:nvSpPr>
        <p:spPr>
          <a:xfrm>
            <a:off x="0" y="2209800"/>
            <a:ext cx="4987102"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đúng</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từ</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ngữ</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khó</a:t>
            </a:r>
            <a:r>
              <a:rPr lang="en-US" sz="2800" b="1" dirty="0">
                <a:solidFill>
                  <a:srgbClr val="008000"/>
                </a:solidFill>
                <a:latin typeface="Times New Roman" pitchFamily="18" charset="0"/>
                <a:ea typeface="Tahoma" panose="020B0604030504040204" pitchFamily="34" charset="0"/>
                <a:cs typeface="Times New Roman" pitchFamily="18" charset="0"/>
              </a:rPr>
              <a:t>: </a:t>
            </a:r>
            <a:endParaRPr lang="en-US" sz="2800" b="1" dirty="0">
              <a:solidFill>
                <a:srgbClr val="008000"/>
              </a:solidFill>
              <a:latin typeface="Times New Roman" pitchFamily="18" charset="0"/>
              <a:cs typeface="Times New Roman" pitchFamily="18" charset="0"/>
            </a:endParaRPr>
          </a:p>
        </p:txBody>
      </p:sp>
      <p:sp>
        <p:nvSpPr>
          <p:cNvPr id="15" name="Rectangle 14"/>
          <p:cNvSpPr/>
          <p:nvPr/>
        </p:nvSpPr>
        <p:spPr>
          <a:xfrm>
            <a:off x="532263" y="2762256"/>
            <a:ext cx="10135737" cy="523220"/>
          </a:xfrm>
          <a:prstGeom prst="rect">
            <a:avLst/>
          </a:prstGeom>
        </p:spPr>
        <p:txBody>
          <a:bodyPr wrap="square">
            <a:spAutoFit/>
          </a:bodyPr>
          <a:lstStyle/>
          <a:p>
            <a:r>
              <a:rPr lang="en-US" sz="2800" b="1" i="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lượt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lật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đật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xòe</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tay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sấm</a:t>
            </a:r>
            <a:r>
              <a:rPr lang="en-US" sz="2800" b="1" dirty="0">
                <a:solidFill>
                  <a:srgbClr val="0000FF"/>
                </a:solidFill>
                <a:latin typeface="Times New Roman" pitchFamily="18" charset="0"/>
                <a:cs typeface="Times New Roman" pitchFamily="18" charset="0"/>
              </a:rPr>
              <a:t>, reo </a:t>
            </a:r>
            <a:r>
              <a:rPr lang="en-US" sz="2800" b="1" dirty="0" err="1">
                <a:solidFill>
                  <a:srgbClr val="0000FF"/>
                </a:solidFill>
                <a:latin typeface="Times New Roman" pitchFamily="18" charset="0"/>
                <a:cs typeface="Times New Roman" pitchFamily="18" charset="0"/>
              </a:rPr>
              <a:t>tí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tách</a:t>
            </a:r>
            <a:r>
              <a:rPr lang="en-US" sz="2800" b="1" dirty="0">
                <a:solidFill>
                  <a:srgbClr val="0000FF"/>
                </a:solidFill>
                <a:latin typeface="Times New Roman" pitchFamily="18" charset="0"/>
                <a:cs typeface="Times New Roman" pitchFamily="18" charset="0"/>
              </a:rPr>
              <a:t>,…</a:t>
            </a:r>
          </a:p>
        </p:txBody>
      </p:sp>
      <p:sp>
        <p:nvSpPr>
          <p:cNvPr id="16" name="Rectangle 15"/>
          <p:cNvSpPr/>
          <p:nvPr/>
        </p:nvSpPr>
        <p:spPr>
          <a:xfrm>
            <a:off x="4154587" y="3463891"/>
            <a:ext cx="6519082" cy="1844095"/>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 </a:t>
            </a:r>
            <a:r>
              <a:rPr lang="nl-NL" sz="2800" b="1" i="1" dirty="0">
                <a:solidFill>
                  <a:srgbClr val="0000CC"/>
                </a:solidFill>
                <a:latin typeface="Times New Roman" panose="02020603050405020304" pitchFamily="18" charset="0"/>
                <a:cs typeface="Times New Roman" panose="02020603050405020304" pitchFamily="18" charset="0"/>
              </a:rPr>
              <a:t>Chớp đông</a:t>
            </a:r>
            <a:r>
              <a:rPr lang="nl-NL" sz="2800" b="1" i="1" dirty="0">
                <a:solidFill>
                  <a:srgbClr val="FF0000"/>
                </a:solidFill>
                <a:latin typeface="Times New Roman" panose="02020603050405020304" pitchFamily="18" charset="0"/>
                <a:cs typeface="Times New Roman" panose="02020603050405020304" pitchFamily="18" charset="0"/>
              </a:rPr>
              <a:t>/ </a:t>
            </a:r>
            <a:r>
              <a:rPr lang="nl-NL" sz="2800" b="1" i="1" dirty="0">
                <a:solidFill>
                  <a:srgbClr val="0000CC"/>
                </a:solidFill>
                <a:latin typeface="Times New Roman" panose="02020603050405020304" pitchFamily="18" charset="0"/>
                <a:cs typeface="Times New Roman" panose="02020603050405020304" pitchFamily="18" charset="0"/>
              </a:rPr>
              <a:t>chớp tây</a:t>
            </a:r>
            <a:r>
              <a:rPr lang="nl-NL" sz="2800" b="1" i="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a:p>
            <a:r>
              <a:rPr lang="nl-NL" sz="2800" b="1" i="1" dirty="0">
                <a:solidFill>
                  <a:srgbClr val="0000CC"/>
                </a:solidFill>
                <a:latin typeface="Times New Roman" panose="02020603050405020304" pitchFamily="18" charset="0"/>
                <a:cs typeface="Times New Roman" panose="02020603050405020304" pitchFamily="18" charset="0"/>
              </a:rPr>
              <a:t>Giọng trầm</a:t>
            </a:r>
            <a:r>
              <a:rPr lang="nl-NL" sz="2800" b="1" i="1" dirty="0">
                <a:solidFill>
                  <a:srgbClr val="FF0000"/>
                </a:solidFill>
                <a:latin typeface="Times New Roman" panose="02020603050405020304" pitchFamily="18" charset="0"/>
                <a:cs typeface="Times New Roman" panose="02020603050405020304" pitchFamily="18" charset="0"/>
              </a:rPr>
              <a:t>/</a:t>
            </a:r>
            <a:r>
              <a:rPr lang="nl-NL" sz="2800" b="1" i="1" dirty="0">
                <a:solidFill>
                  <a:srgbClr val="0000CC"/>
                </a:solidFill>
                <a:latin typeface="Times New Roman" panose="02020603050405020304" pitchFamily="18" charset="0"/>
                <a:cs typeface="Times New Roman" panose="02020603050405020304" pitchFamily="18" charset="0"/>
              </a:rPr>
              <a:t> giọng cao</a:t>
            </a:r>
            <a:r>
              <a:rPr lang="nl-NL" sz="2800" b="1" i="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a:p>
            <a:r>
              <a:rPr lang="nl-NL" sz="2800" b="1" i="1" dirty="0">
                <a:solidFill>
                  <a:srgbClr val="0000CC"/>
                </a:solidFill>
                <a:latin typeface="Times New Roman" panose="02020603050405020304" pitchFamily="18" charset="0"/>
                <a:cs typeface="Times New Roman" panose="02020603050405020304" pitchFamily="18" charset="0"/>
              </a:rPr>
              <a:t>Chớp dồn tiếng sấm</a:t>
            </a:r>
            <a:r>
              <a:rPr lang="nl-NL" sz="2800" b="1" i="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a:p>
            <a:r>
              <a:rPr lang="nl-NL" sz="2800" b="1" i="1" dirty="0">
                <a:solidFill>
                  <a:srgbClr val="0000CC"/>
                </a:solidFill>
                <a:latin typeface="Times New Roman" panose="02020603050405020304" pitchFamily="18" charset="0"/>
                <a:cs typeface="Times New Roman" panose="02020603050405020304" pitchFamily="18" charset="0"/>
              </a:rPr>
              <a:t>Chạy trong mưa rào.</a:t>
            </a:r>
            <a:r>
              <a:rPr lang="nl-NL" sz="2800" b="1" i="1" dirty="0">
                <a:solidFill>
                  <a:srgbClr val="FF0000"/>
                </a:solidFill>
                <a:latin typeface="Times New Roman" panose="02020603050405020304" pitchFamily="18" charset="0"/>
                <a:cs typeface="Times New Roman" panose="02020603050405020304" pitchFamily="18" charset="0"/>
              </a:rPr>
              <a:t>//</a:t>
            </a:r>
            <a:r>
              <a:rPr lang="nl-NL" sz="2800" i="1" dirty="0"/>
              <a:t>  </a:t>
            </a:r>
            <a:endParaRPr lang="en-US" sz="2800" dirty="0"/>
          </a:p>
        </p:txBody>
      </p:sp>
      <p:sp>
        <p:nvSpPr>
          <p:cNvPr id="17" name="TextBox 16"/>
          <p:cNvSpPr txBox="1"/>
          <p:nvPr/>
        </p:nvSpPr>
        <p:spPr>
          <a:xfrm>
            <a:off x="1" y="5048272"/>
            <a:ext cx="5578523"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Giải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8" name="TextBox 17"/>
          <p:cNvSpPr txBox="1"/>
          <p:nvPr/>
        </p:nvSpPr>
        <p:spPr>
          <a:xfrm>
            <a:off x="1" y="5472136"/>
            <a:ext cx="2042616"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lượt</a:t>
            </a:r>
            <a:r>
              <a:rPr lang="en-US" sz="2800" b="1" dirty="0">
                <a:solidFill>
                  <a:srgbClr val="0000FF"/>
                </a:solidFill>
                <a:latin typeface="Times New Roman" pitchFamily="18" charset="0"/>
                <a:cs typeface="Times New Roman" pitchFamily="18" charset="0"/>
              </a:rPr>
              <a:t>: </a:t>
            </a:r>
          </a:p>
        </p:txBody>
      </p:sp>
      <p:sp>
        <p:nvSpPr>
          <p:cNvPr id="20" name="TextBox 19"/>
          <p:cNvSpPr txBox="1"/>
          <p:nvPr/>
        </p:nvSpPr>
        <p:spPr>
          <a:xfrm>
            <a:off x="3276600" y="5486401"/>
            <a:ext cx="73914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Xỏ</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kim</a:t>
            </a:r>
            <a:endParaRPr lang="en-US" sz="2800" b="1" dirty="0">
              <a:solidFill>
                <a:srgbClr val="0000FF"/>
              </a:solidFill>
              <a:latin typeface="Times New Roman" pitchFamily="18" charset="0"/>
              <a:cs typeface="Times New Roman" pitchFamily="18" charset="0"/>
            </a:endParaRPr>
          </a:p>
        </p:txBody>
      </p:sp>
      <p:sp>
        <p:nvSpPr>
          <p:cNvPr id="2" name="TextBox 1"/>
          <p:cNvSpPr txBox="1"/>
          <p:nvPr/>
        </p:nvSpPr>
        <p:spPr>
          <a:xfrm>
            <a:off x="0" y="6068984"/>
            <a:ext cx="2057400"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Lật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đật</a:t>
            </a:r>
            <a:r>
              <a:rPr lang="en-US" sz="2800" b="1" dirty="0">
                <a:solidFill>
                  <a:srgbClr val="0000FF"/>
                </a:solidFill>
                <a:latin typeface="Times New Roman" panose="02020603050405020304" pitchFamily="18" charset="0"/>
                <a:cs typeface="Times New Roman" panose="02020603050405020304" pitchFamily="18" charset="0"/>
              </a:rPr>
              <a:t>: </a:t>
            </a:r>
          </a:p>
        </p:txBody>
      </p:sp>
      <p:sp>
        <p:nvSpPr>
          <p:cNvPr id="19" name="TextBox 18"/>
          <p:cNvSpPr txBox="1"/>
          <p:nvPr/>
        </p:nvSpPr>
        <p:spPr>
          <a:xfrm>
            <a:off x="2590800" y="457200"/>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1" name="TextBox 20"/>
          <p:cNvSpPr txBox="1"/>
          <p:nvPr/>
        </p:nvSpPr>
        <p:spPr>
          <a:xfrm>
            <a:off x="0" y="914401"/>
            <a:ext cx="12192000"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Mưa</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Ôn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hoa</a:t>
            </a:r>
            <a:r>
              <a:rPr lang="en-US" sz="2800" b="1" dirty="0">
                <a:solidFill>
                  <a:srgbClr val="FF0000"/>
                </a:solidFill>
                <a:latin typeface="Times New Roman" pitchFamily="18" charset="0"/>
                <a:cs typeface="Times New Roman" pitchFamily="18" charset="0"/>
              </a:rPr>
              <a:t> O, Ô, Ơ.</a:t>
            </a:r>
            <a:endParaRPr lang="vi-VN" sz="2800" dirty="0">
              <a:solidFill>
                <a:srgbClr val="FF0000"/>
              </a:solidFill>
              <a:latin typeface="Times New Roman" pitchFamily="18" charset="0"/>
              <a:cs typeface="Times New Roman" pitchFamily="18" charset="0"/>
            </a:endParaRPr>
          </a:p>
        </p:txBody>
      </p:sp>
      <p:sp>
        <p:nvSpPr>
          <p:cNvPr id="22" name="TextBox 21"/>
          <p:cNvSpPr txBox="1"/>
          <p:nvPr/>
        </p:nvSpPr>
        <p:spPr>
          <a:xfrm>
            <a:off x="1524000" y="6"/>
            <a:ext cx="9144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Tư</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17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1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2024</a:t>
            </a:r>
            <a:endParaRPr lang="vi-VN" sz="3200" b="1" dirty="0">
              <a:solidFill>
                <a:srgbClr val="0000CC"/>
              </a:solidFill>
              <a:latin typeface="Times New Roman" pitchFamily="18" charset="0"/>
              <a:cs typeface="Times New Roman" pitchFamily="18" charset="0"/>
            </a:endParaRPr>
          </a:p>
        </p:txBody>
      </p:sp>
      <p:sp>
        <p:nvSpPr>
          <p:cNvPr id="23" name="TextBox 22"/>
          <p:cNvSpPr txBox="1"/>
          <p:nvPr/>
        </p:nvSpPr>
        <p:spPr>
          <a:xfrm>
            <a:off x="3276600" y="6186140"/>
            <a:ext cx="1852602"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Lặn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lội</a:t>
            </a:r>
            <a:r>
              <a:rPr lang="en-US" sz="28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510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20"/>
                                        </p:tgtEl>
                                        <p:attrNameLst>
                                          <p:attrName>style.visibility</p:attrName>
                                        </p:attrNameLst>
                                      </p:cBhvr>
                                      <p:to>
                                        <p:strVal val="visible"/>
                                      </p:to>
                                    </p:set>
                                    <p:anim calcmode="discrete" valueType="clr">
                                      <p:cBhvr override="childStyle">
                                        <p:cTn id="49"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0"/>
                                        </p:tgtEl>
                                        <p:attrNameLst>
                                          <p:attrName>fillcolor</p:attrName>
                                        </p:attrNameLst>
                                      </p:cBhvr>
                                      <p:tavLst>
                                        <p:tav tm="0">
                                          <p:val>
                                            <p:clrVal>
                                              <a:schemeClr val="accent2"/>
                                            </p:clrVal>
                                          </p:val>
                                        </p:tav>
                                        <p:tav tm="50000">
                                          <p:val>
                                            <p:clrVal>
                                              <a:schemeClr val="hlink"/>
                                            </p:clrVal>
                                          </p:val>
                                        </p:tav>
                                      </p:tavLst>
                                    </p:anim>
                                    <p:set>
                                      <p:cBhvr>
                                        <p:cTn id="51" dur="80"/>
                                        <p:tgtEl>
                                          <p:spTgt spid="20"/>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additive="base">
                                        <p:cTn id="56" dur="500" fill="hold"/>
                                        <p:tgtEl>
                                          <p:spTgt spid="2"/>
                                        </p:tgtEl>
                                        <p:attrNameLst>
                                          <p:attrName>ppt_x</p:attrName>
                                        </p:attrNameLst>
                                      </p:cBhvr>
                                      <p:tavLst>
                                        <p:tav tm="0">
                                          <p:val>
                                            <p:strVal val="#ppt_x"/>
                                          </p:val>
                                        </p:tav>
                                        <p:tav tm="100000">
                                          <p:val>
                                            <p:strVal val="#ppt_x"/>
                                          </p:val>
                                        </p:tav>
                                      </p:tavLst>
                                    </p:anim>
                                    <p:anim calcmode="lin" valueType="num">
                                      <p:cBhvr additive="base">
                                        <p:cTn id="5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20" grpId="0"/>
      <p:bldP spid="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6114197" cy="1077218"/>
          </a:xfrm>
          <a:prstGeom prst="rect">
            <a:avLst/>
          </a:prstGeom>
          <a:noFill/>
        </p:spPr>
        <p:txBody>
          <a:bodyPr wrap="square" rtlCol="0">
            <a:spAutoFit/>
          </a:bodyPr>
          <a:lstStyle/>
          <a:p>
            <a:r>
              <a:rPr lang="nl-NL" sz="3200" b="1" dirty="0">
                <a:solidFill>
                  <a:srgbClr val="FF0000"/>
                </a:solidFill>
                <a:latin typeface="Times New Roman" panose="02020603050405020304" pitchFamily="18" charset="0"/>
                <a:cs typeface="Times New Roman" panose="02020603050405020304" pitchFamily="18" charset="0"/>
              </a:rPr>
              <a:t>* Lặn lội : </a:t>
            </a:r>
            <a:r>
              <a:rPr lang="nl-NL" sz="3200" b="1" dirty="0">
                <a:solidFill>
                  <a:srgbClr val="0000CC"/>
                </a:solidFill>
                <a:latin typeface="Times New Roman" panose="02020603050405020304" pitchFamily="18" charset="0"/>
                <a:cs typeface="Times New Roman" panose="02020603050405020304" pitchFamily="18" charset="0"/>
              </a:rPr>
              <a:t>Làm việc vất vả nơi ruộng đồng, sông nước.</a:t>
            </a:r>
          </a:p>
        </p:txBody>
      </p:sp>
      <p:pic>
        <p:nvPicPr>
          <p:cNvPr id="5" name="Picture 2" descr="Một tháng lương công nhân bằng tiền lời cả mùa lúa'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3438"/>
            <a:ext cx="6114197" cy="55345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69039" y="0"/>
            <a:ext cx="5722960" cy="1077218"/>
          </a:xfrm>
          <a:prstGeom prst="rect">
            <a:avLst/>
          </a:prstGeom>
          <a:noFill/>
        </p:spPr>
        <p:txBody>
          <a:bodyPr wrap="square" rtlCol="0">
            <a:spAutoFit/>
          </a:bodyPr>
          <a:lstStyle/>
          <a:p>
            <a:r>
              <a:rPr lang="nl-NL" sz="3200" b="1" dirty="0">
                <a:solidFill>
                  <a:srgbClr val="FF0000"/>
                </a:solidFill>
                <a:latin typeface="Times New Roman" panose="02020603050405020304" pitchFamily="18" charset="0"/>
                <a:cs typeface="Times New Roman" panose="02020603050405020304" pitchFamily="18" charset="0"/>
              </a:rPr>
              <a:t>*Lật đật :</a:t>
            </a:r>
            <a:r>
              <a:rPr lang="nl-NL" sz="3200" b="1" dirty="0">
                <a:solidFill>
                  <a:srgbClr val="0000CC"/>
                </a:solidFill>
                <a:latin typeface="Times New Roman" panose="02020603050405020304" pitchFamily="18" charset="0"/>
                <a:cs typeface="Times New Roman" panose="02020603050405020304" pitchFamily="18" charset="0"/>
              </a:rPr>
              <a:t> Có dáng vẻ vội vã, như lúc nào cũng sợ không kịp.</a:t>
            </a:r>
          </a:p>
        </p:txBody>
      </p:sp>
      <p:pic>
        <p:nvPicPr>
          <p:cNvPr id="7" name="Picture 2" descr="Dáng đi tiết lộ gì về tính cách của bạn - Benh.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197" y="1323438"/>
            <a:ext cx="6077804" cy="553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70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4"/>
                                        </p:tgtEl>
                                        <p:attrNameLst>
                                          <p:attrName>style.visibility</p:attrName>
                                        </p:attrNameLst>
                                      </p:cBhvr>
                                      <p:to>
                                        <p:strVal val="visible"/>
                                      </p:to>
                                    </p:set>
                                    <p:anim calcmode="discrete" valueType="clr">
                                      <p:cBhvr override="childStyle">
                                        <p:cTn id="13"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
                                        </p:tgtEl>
                                        <p:attrNameLst>
                                          <p:attrName>fillcolor</p:attrName>
                                        </p:attrNameLst>
                                      </p:cBhvr>
                                      <p:tavLst>
                                        <p:tav tm="0">
                                          <p:val>
                                            <p:clrVal>
                                              <a:schemeClr val="accent2"/>
                                            </p:clrVal>
                                          </p:val>
                                        </p:tav>
                                        <p:tav tm="50000">
                                          <p:val>
                                            <p:clrVal>
                                              <a:schemeClr val="hlink"/>
                                            </p:clrVal>
                                          </p:val>
                                        </p:tav>
                                      </p:tavLst>
                                    </p:anim>
                                    <p:set>
                                      <p:cBhvr>
                                        <p:cTn id="15" dur="80"/>
                                        <p:tgtEl>
                                          <p:spTgt spid="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6"/>
                                        </p:tgtEl>
                                        <p:attrNameLst>
                                          <p:attrName>style.visibility</p:attrName>
                                        </p:attrNameLst>
                                      </p:cBhvr>
                                      <p:to>
                                        <p:strVal val="visible"/>
                                      </p:to>
                                    </p:set>
                                    <p:anim calcmode="discrete" valueType="clr">
                                      <p:cBhvr override="childStyle">
                                        <p:cTn id="26"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
                                        </p:tgtEl>
                                        <p:attrNameLst>
                                          <p:attrName>fillcolor</p:attrName>
                                        </p:attrNameLst>
                                      </p:cBhvr>
                                      <p:tavLst>
                                        <p:tav tm="0">
                                          <p:val>
                                            <p:clrVal>
                                              <a:schemeClr val="accent2"/>
                                            </p:clrVal>
                                          </p:val>
                                        </p:tav>
                                        <p:tav tm="50000">
                                          <p:val>
                                            <p:clrVal>
                                              <a:schemeClr val="hlink"/>
                                            </p:clrVal>
                                          </p:val>
                                        </p:tav>
                                      </p:tavLst>
                                    </p:anim>
                                    <p:set>
                                      <p:cBhvr>
                                        <p:cTn id="28"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6100549" cy="1323439"/>
          </a:xfrm>
          <a:prstGeom prst="rect">
            <a:avLst/>
          </a:prstGeom>
          <a:noFill/>
        </p:spPr>
        <p:txBody>
          <a:bodyPr wrap="square" rtlCol="0">
            <a:spAutoFit/>
          </a:bodyPr>
          <a:lstStyle/>
          <a:p>
            <a:r>
              <a:rPr lang="nl-NL" sz="4000" b="1" dirty="0">
                <a:solidFill>
                  <a:srgbClr val="FF0000"/>
                </a:solidFill>
                <a:latin typeface="Times New Roman" panose="02020603050405020304" pitchFamily="18" charset="0"/>
                <a:cs typeface="Times New Roman" panose="02020603050405020304" pitchFamily="18" charset="0"/>
              </a:rPr>
              <a:t>* Lũ lượt : </a:t>
            </a:r>
            <a:r>
              <a:rPr lang="nl-NL" sz="4000" b="1" dirty="0">
                <a:solidFill>
                  <a:srgbClr val="0000CC"/>
                </a:solidFill>
                <a:latin typeface="Times New Roman" panose="02020603050405020304" pitchFamily="18" charset="0"/>
                <a:cs typeface="Times New Roman" panose="02020603050405020304" pitchFamily="18" charset="0"/>
              </a:rPr>
              <a:t>Từng đàn kéo nhau không ngớt.</a:t>
            </a:r>
          </a:p>
        </p:txBody>
      </p:sp>
      <p:pic>
        <p:nvPicPr>
          <p:cNvPr id="5" name="Picture 2" descr="Sau tết Tân Sửu 2021: Nhiều người lũ lượt rời quê trở lại thành phố |  Viet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9125"/>
            <a:ext cx="6100549" cy="53644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19446" y="0"/>
            <a:ext cx="6072554" cy="1323439"/>
          </a:xfrm>
          <a:prstGeom prst="rect">
            <a:avLst/>
          </a:prstGeom>
          <a:noFill/>
        </p:spPr>
        <p:txBody>
          <a:bodyPr wrap="square" rtlCol="0">
            <a:spAutoFit/>
          </a:bodyPr>
          <a:lstStyle/>
          <a:p>
            <a:r>
              <a:rPr lang="nl-NL" sz="4000" b="1" dirty="0">
                <a:solidFill>
                  <a:srgbClr val="FF0000"/>
                </a:solidFill>
                <a:latin typeface="Times New Roman" panose="02020603050405020304" pitchFamily="18" charset="0"/>
                <a:cs typeface="Times New Roman" panose="02020603050405020304" pitchFamily="18" charset="0"/>
              </a:rPr>
              <a:t>* Xỏ kim : </a:t>
            </a:r>
            <a:r>
              <a:rPr lang="nl-NL" sz="4000" b="1" dirty="0">
                <a:solidFill>
                  <a:srgbClr val="0000CC"/>
                </a:solidFill>
                <a:latin typeface="Times New Roman" panose="02020603050405020304" pitchFamily="18" charset="0"/>
                <a:cs typeface="Times New Roman" panose="02020603050405020304" pitchFamily="18" charset="0"/>
              </a:rPr>
              <a:t>Xuyên sợi chỉ qua lỗ kim. </a:t>
            </a:r>
          </a:p>
        </p:txBody>
      </p:sp>
      <p:pic>
        <p:nvPicPr>
          <p:cNvPr id="7" name="Picture 2" descr="Với bí quyết này, chẳng cần tinh mắt cũng xỏ chỉ vào kim &quot;bách phát bách  trúng&quot;, chỉ 2 giây là x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446" y="1504949"/>
            <a:ext cx="6072554" cy="535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6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4"/>
                                        </p:tgtEl>
                                        <p:attrNameLst>
                                          <p:attrName>style.visibility</p:attrName>
                                        </p:attrNameLst>
                                      </p:cBhvr>
                                      <p:to>
                                        <p:strVal val="visible"/>
                                      </p:to>
                                    </p:set>
                                    <p:anim calcmode="discrete" valueType="clr">
                                      <p:cBhvr override="childStyle">
                                        <p:cTn id="13"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
                                        </p:tgtEl>
                                        <p:attrNameLst>
                                          <p:attrName>fillcolor</p:attrName>
                                        </p:attrNameLst>
                                      </p:cBhvr>
                                      <p:tavLst>
                                        <p:tav tm="0">
                                          <p:val>
                                            <p:clrVal>
                                              <a:schemeClr val="accent2"/>
                                            </p:clrVal>
                                          </p:val>
                                        </p:tav>
                                        <p:tav tm="50000">
                                          <p:val>
                                            <p:clrVal>
                                              <a:schemeClr val="hlink"/>
                                            </p:clrVal>
                                          </p:val>
                                        </p:tav>
                                      </p:tavLst>
                                    </p:anim>
                                    <p:set>
                                      <p:cBhvr>
                                        <p:cTn id="15" dur="80"/>
                                        <p:tgtEl>
                                          <p:spTgt spid="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6"/>
                                        </p:tgtEl>
                                        <p:attrNameLst>
                                          <p:attrName>style.visibility</p:attrName>
                                        </p:attrNameLst>
                                      </p:cBhvr>
                                      <p:to>
                                        <p:strVal val="visible"/>
                                      </p:to>
                                    </p:set>
                                    <p:anim calcmode="discrete" valueType="clr">
                                      <p:cBhvr override="childStyle">
                                        <p:cTn id="26"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
                                        </p:tgtEl>
                                        <p:attrNameLst>
                                          <p:attrName>fillcolor</p:attrName>
                                        </p:attrNameLst>
                                      </p:cBhvr>
                                      <p:tavLst>
                                        <p:tav tm="0">
                                          <p:val>
                                            <p:clrVal>
                                              <a:schemeClr val="accent2"/>
                                            </p:clrVal>
                                          </p:val>
                                        </p:tav>
                                        <p:tav tm="50000">
                                          <p:val>
                                            <p:clrVal>
                                              <a:schemeClr val="hlink"/>
                                            </p:clrVal>
                                          </p:val>
                                        </p:tav>
                                      </p:tavLst>
                                    </p:anim>
                                    <p:set>
                                      <p:cBhvr>
                                        <p:cTn id="28"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993" y="2141209"/>
            <a:ext cx="2711258" cy="2120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09853" y="2498395"/>
            <a:ext cx="4089827"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NHÓM</a:t>
            </a:r>
            <a:endParaRPr lang="vi-VN" sz="500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111" y="2910621"/>
            <a:ext cx="2306310"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1326" y="3337338"/>
            <a:ext cx="2306310"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118" y="3337338"/>
            <a:ext cx="2306310" cy="20527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38574" y="5375617"/>
            <a:ext cx="3571902" cy="1216333"/>
          </a:xfrm>
          <a:prstGeom prst="rect">
            <a:avLst/>
          </a:prstGeom>
          <a:noFill/>
        </p:spPr>
        <p:txBody>
          <a:bodyPr wrap="square" lIns="76810" tIns="38405" rIns="76810" bIns="38405" rtlCol="0">
            <a:spAutoFit/>
          </a:bodyPr>
          <a:lstStyle/>
          <a:p>
            <a:pPr algn="ctr"/>
            <a:r>
              <a:rPr lang="en-US" sz="3700" b="1" dirty="0">
                <a:solidFill>
                  <a:srgbClr val="008000"/>
                </a:solidFill>
                <a:latin typeface="Times New Roman" pitchFamily="18" charset="0"/>
                <a:cs typeface="Times New Roman" pitchFamily="18" charset="0"/>
              </a:rPr>
              <a:t>ĐỌC NỐI TIẾP TRƯỚC LỚP</a:t>
            </a:r>
            <a:endParaRPr lang="vi-VN" sz="3700" b="1" dirty="0">
              <a:solidFill>
                <a:srgbClr val="008000"/>
              </a:solidFill>
              <a:latin typeface="Times New Roman" pitchFamily="18" charset="0"/>
              <a:cs typeface="Times New Roman" pitchFamily="18" charset="0"/>
            </a:endParaRPr>
          </a:p>
        </p:txBody>
      </p:sp>
      <p:sp>
        <p:nvSpPr>
          <p:cNvPr id="16" name="TextBox 15"/>
          <p:cNvSpPr txBox="1"/>
          <p:nvPr/>
        </p:nvSpPr>
        <p:spPr>
          <a:xfrm>
            <a:off x="7635425" y="5390108"/>
            <a:ext cx="2486665" cy="1308666"/>
          </a:xfrm>
          <a:prstGeom prst="rect">
            <a:avLst/>
          </a:prstGeom>
          <a:noFill/>
        </p:spPr>
        <p:txBody>
          <a:bodyPr wrap="square" lIns="76810" tIns="38405" rIns="76810" bIns="38405" rtlCol="0">
            <a:spAutoFit/>
          </a:bodyPr>
          <a:lstStyle/>
          <a:p>
            <a:pPr algn="ctr"/>
            <a:r>
              <a:rPr lang="en-US" sz="4000" b="1" dirty="0">
                <a:solidFill>
                  <a:srgbClr val="FF0000"/>
                </a:solidFill>
                <a:latin typeface="Times New Roman" pitchFamily="18" charset="0"/>
                <a:cs typeface="Times New Roman" pitchFamily="18" charset="0"/>
              </a:rPr>
              <a:t>ĐỌC LẠI </a:t>
            </a:r>
          </a:p>
          <a:p>
            <a:pPr algn="ctr"/>
            <a:r>
              <a:rPr lang="en-US" sz="4000" b="1" dirty="0">
                <a:solidFill>
                  <a:srgbClr val="FF0000"/>
                </a:solidFill>
                <a:latin typeface="Times New Roman" pitchFamily="18" charset="0"/>
                <a:cs typeface="Times New Roman" pitchFamily="18" charset="0"/>
              </a:rPr>
              <a:t>CẢ BÀI</a:t>
            </a:r>
            <a:endParaRPr lang="vi-VN" sz="4000" b="1" dirty="0">
              <a:solidFill>
                <a:srgbClr val="FF0000"/>
              </a:solidFill>
              <a:latin typeface="Times New Roman" pitchFamily="18" charset="0"/>
              <a:cs typeface="Times New Roman" pitchFamily="18" charset="0"/>
            </a:endParaRPr>
          </a:p>
        </p:txBody>
      </p:sp>
      <p:sp>
        <p:nvSpPr>
          <p:cNvPr id="20" name="TextBox 19"/>
          <p:cNvSpPr txBox="1"/>
          <p:nvPr/>
        </p:nvSpPr>
        <p:spPr>
          <a:xfrm>
            <a:off x="117231" y="1899912"/>
            <a:ext cx="2571750" cy="482593"/>
          </a:xfrm>
          <a:prstGeom prst="rect">
            <a:avLst/>
          </a:prstGeom>
          <a:noFill/>
        </p:spPr>
        <p:txBody>
          <a:bodyPr wrap="square" lIns="51206" tIns="25603" rIns="51206" bIns="25603"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endParaRPr lang="en-US" sz="2800" b="1" dirty="0">
              <a:solidFill>
                <a:srgbClr val="0000FF"/>
              </a:solidFill>
              <a:latin typeface="Times New Roman" pitchFamily="18" charset="0"/>
              <a:cs typeface="Times New Roman" pitchFamily="18" charset="0"/>
            </a:endParaRPr>
          </a:p>
        </p:txBody>
      </p:sp>
      <p:sp>
        <p:nvSpPr>
          <p:cNvPr id="13" name="TextBox 12"/>
          <p:cNvSpPr txBox="1"/>
          <p:nvPr/>
        </p:nvSpPr>
        <p:spPr>
          <a:xfrm>
            <a:off x="2590800" y="457200"/>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5" name="TextBox 14"/>
          <p:cNvSpPr txBox="1"/>
          <p:nvPr/>
        </p:nvSpPr>
        <p:spPr>
          <a:xfrm>
            <a:off x="0" y="914401"/>
            <a:ext cx="12192000"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Mưa</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Ôn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hoa</a:t>
            </a:r>
            <a:r>
              <a:rPr lang="en-US" sz="2800" b="1" dirty="0">
                <a:solidFill>
                  <a:srgbClr val="FF0000"/>
                </a:solidFill>
                <a:latin typeface="Times New Roman" pitchFamily="18" charset="0"/>
                <a:cs typeface="Times New Roman" pitchFamily="18" charset="0"/>
              </a:rPr>
              <a:t> O, Ô, Ơ.</a:t>
            </a:r>
            <a:endParaRPr lang="vi-VN" sz="2800" dirty="0">
              <a:solidFill>
                <a:srgbClr val="FF0000"/>
              </a:solidFill>
              <a:latin typeface="Times New Roman" pitchFamily="18" charset="0"/>
              <a:cs typeface="Times New Roman" pitchFamily="18" charset="0"/>
            </a:endParaRPr>
          </a:p>
        </p:txBody>
      </p:sp>
      <p:sp>
        <p:nvSpPr>
          <p:cNvPr id="18" name="TextBox 17"/>
          <p:cNvSpPr txBox="1"/>
          <p:nvPr/>
        </p:nvSpPr>
        <p:spPr>
          <a:xfrm>
            <a:off x="1524000" y="6"/>
            <a:ext cx="9144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Tư</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17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1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2024</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49233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90800" y="457200"/>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7" name="TextBox 6"/>
          <p:cNvSpPr txBox="1"/>
          <p:nvPr/>
        </p:nvSpPr>
        <p:spPr>
          <a:xfrm>
            <a:off x="0" y="914401"/>
            <a:ext cx="12192000"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Mưa</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Ôn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chữ</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hoa</a:t>
            </a:r>
            <a:r>
              <a:rPr lang="en-US" sz="2800" b="1" dirty="0">
                <a:solidFill>
                  <a:srgbClr val="FF0000"/>
                </a:solidFill>
                <a:latin typeface="Times New Roman" pitchFamily="18" charset="0"/>
                <a:cs typeface="Times New Roman" pitchFamily="18" charset="0"/>
              </a:rPr>
              <a:t> O, Ô, Ơ.</a:t>
            </a:r>
            <a:endParaRPr lang="vi-VN" sz="2800" dirty="0">
              <a:solidFill>
                <a:srgbClr val="FF0000"/>
              </a:solidFill>
              <a:latin typeface="Times New Roman" pitchFamily="18" charset="0"/>
              <a:cs typeface="Times New Roman" pitchFamily="18" charset="0"/>
            </a:endParaRPr>
          </a:p>
        </p:txBody>
      </p:sp>
      <p:sp>
        <p:nvSpPr>
          <p:cNvPr id="8" name="TextBox 7"/>
          <p:cNvSpPr txBox="1"/>
          <p:nvPr/>
        </p:nvSpPr>
        <p:spPr>
          <a:xfrm>
            <a:off x="1524000" y="6"/>
            <a:ext cx="9144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Tư</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17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1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2024</a:t>
            </a:r>
            <a:endParaRPr lang="vi-VN" sz="3200" b="1" dirty="0">
              <a:solidFill>
                <a:srgbClr val="0000CC"/>
              </a:solidFill>
              <a:latin typeface="Times New Roman" pitchFamily="18" charset="0"/>
              <a:cs typeface="Times New Roman" pitchFamily="18" charset="0"/>
            </a:endParaRPr>
          </a:p>
        </p:txBody>
      </p:sp>
      <p:sp>
        <p:nvSpPr>
          <p:cNvPr id="9" name="TextBox 8"/>
          <p:cNvSpPr txBox="1"/>
          <p:nvPr/>
        </p:nvSpPr>
        <p:spPr>
          <a:xfrm>
            <a:off x="-1" y="1571038"/>
            <a:ext cx="3429000" cy="482593"/>
          </a:xfrm>
          <a:prstGeom prst="rect">
            <a:avLst/>
          </a:prstGeom>
          <a:noFill/>
        </p:spPr>
        <p:txBody>
          <a:bodyPr wrap="square" lIns="51206" tIns="25603" rIns="51206" bIns="25603" rtlCol="0">
            <a:spAutoFit/>
          </a:bodyPr>
          <a:lstStyle/>
          <a:p>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Tìm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hiểu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endParaRPr lang="en-US" sz="2800" b="1" dirty="0">
              <a:solidFill>
                <a:srgbClr val="0000FF"/>
              </a:solidFill>
              <a:latin typeface="Times New Roman" pitchFamily="18" charset="0"/>
              <a:cs typeface="Times New Roman" pitchFamily="18" charset="0"/>
            </a:endParaRPr>
          </a:p>
        </p:txBody>
      </p:sp>
      <p:sp>
        <p:nvSpPr>
          <p:cNvPr id="10" name="Rectangle 9"/>
          <p:cNvSpPr/>
          <p:nvPr/>
        </p:nvSpPr>
        <p:spPr>
          <a:xfrm>
            <a:off x="0" y="2198128"/>
            <a:ext cx="11860831" cy="523220"/>
          </a:xfrm>
          <a:prstGeom prst="rect">
            <a:avLst/>
          </a:prstGeom>
        </p:spPr>
        <p:txBody>
          <a:bodyPr wrap="square">
            <a:spAutoFit/>
          </a:bodyPr>
          <a:lstStyle/>
          <a:p>
            <a:r>
              <a:rPr lang="en-US" sz="2800" b="1" dirty="0">
                <a:solidFill>
                  <a:srgbClr val="008000"/>
                </a:solidFill>
                <a:latin typeface="Times New Roman" panose="02020603050405020304" pitchFamily="18" charset="0"/>
                <a:cs typeface="Times New Roman" panose="02020603050405020304" pitchFamily="18" charset="0"/>
              </a:rPr>
              <a:t>1. </a:t>
            </a:r>
            <a:r>
              <a:rPr lang="en-US" sz="2800" b="1" dirty="0" err="1">
                <a:solidFill>
                  <a:srgbClr val="008000"/>
                </a:solidFill>
                <a:latin typeface="Times New Roman" panose="02020603050405020304" pitchFamily="18" charset="0"/>
                <a:cs typeface="Times New Roman" panose="02020603050405020304" pitchFamily="18" charset="0"/>
              </a:rPr>
              <a:t>Tìm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ngữ</a:t>
            </a:r>
            <a:r>
              <a:rPr lang="en-US" sz="2800" b="1" dirty="0">
                <a:solidFill>
                  <a:srgbClr val="008000"/>
                </a:solidFill>
                <a:latin typeface="Times New Roman" panose="02020603050405020304" pitchFamily="18" charset="0"/>
                <a:cs typeface="Times New Roman" panose="02020603050405020304" pitchFamily="18" charset="0"/>
              </a:rPr>
              <a:t>, chi </a:t>
            </a:r>
            <a:r>
              <a:rPr lang="en-US" sz="2800" b="1" dirty="0" err="1">
                <a:solidFill>
                  <a:srgbClr val="008000"/>
                </a:solidFill>
                <a:latin typeface="Times New Roman" panose="02020603050405020304" pitchFamily="18" charset="0"/>
                <a:cs typeface="Times New Roman" panose="02020603050405020304" pitchFamily="18" charset="0"/>
              </a:rPr>
              <a:t>tiết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tả</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cảnh</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vật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trên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bầu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trời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trước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lúc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mưa</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0" y="2721348"/>
            <a:ext cx="12750184" cy="523220"/>
          </a:xfrm>
          <a:prstGeom prst="rect">
            <a:avLst/>
          </a:prstGeom>
        </p:spPr>
        <p:txBody>
          <a:bodyPr wrap="square">
            <a:spAutoFit/>
          </a:bodyPr>
          <a:lstStyle/>
          <a:p>
            <a:r>
              <a:rPr lang="nl-NL" sz="2800" b="1" dirty="0">
                <a:solidFill>
                  <a:srgbClr val="0000CC"/>
                </a:solidFill>
                <a:latin typeface="Times New Roman" panose="02020603050405020304" pitchFamily="18" charset="0"/>
                <a:cs typeface="Times New Roman" panose="02020603050405020304" pitchFamily="18" charset="0"/>
              </a:rPr>
              <a:t>- Mây đen lũ lượt kéo về, mặt trời chui vào trong mây</a:t>
            </a:r>
            <a:r>
              <a:rPr lang="en-US" sz="2800" i="1" dirty="0"/>
              <a:t>.</a:t>
            </a:r>
            <a:endParaRPr lang="en-US" sz="2800" b="1" dirty="0">
              <a:solidFill>
                <a:srgbClr val="0000CC"/>
              </a:solidFill>
              <a:latin typeface="Times New Roman" pitchFamily="18" charset="0"/>
              <a:cs typeface="Times New Roman" pitchFamily="18" charset="0"/>
            </a:endParaRPr>
          </a:p>
        </p:txBody>
      </p:sp>
      <p:sp>
        <p:nvSpPr>
          <p:cNvPr id="12" name="Rectangle 11"/>
          <p:cNvSpPr/>
          <p:nvPr/>
        </p:nvSpPr>
        <p:spPr>
          <a:xfrm>
            <a:off x="0" y="3314845"/>
            <a:ext cx="11917909" cy="954107"/>
          </a:xfrm>
          <a:prstGeom prst="rect">
            <a:avLst/>
          </a:prstGeom>
        </p:spPr>
        <p:txBody>
          <a:bodyPr wrap="square">
            <a:spAutoFit/>
          </a:bodyPr>
          <a:lstStyle/>
          <a:p>
            <a:r>
              <a:rPr lang="en-US" sz="2800" b="1" dirty="0">
                <a:solidFill>
                  <a:srgbClr val="008000"/>
                </a:solidFill>
                <a:latin typeface="Times New Roman" pitchFamily="18" charset="0"/>
                <a:cs typeface="Times New Roman" pitchFamily="18" charset="0"/>
              </a:rPr>
              <a:t>2. </a:t>
            </a:r>
            <a:r>
              <a:rPr lang="en-US" sz="2800" b="1" dirty="0" err="1">
                <a:solidFill>
                  <a:srgbClr val="008000"/>
                </a:solidFill>
                <a:latin typeface="Times New Roman" pitchFamily="18" charset="0"/>
                <a:cs typeface="Times New Roman" pitchFamily="18" charset="0"/>
              </a:rPr>
              <a:t>Dựa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vào</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khổ</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thơ</a:t>
            </a:r>
            <a:r>
              <a:rPr lang="en-US" sz="2800" b="1" dirty="0">
                <a:solidFill>
                  <a:srgbClr val="008000"/>
                </a:solidFill>
                <a:latin typeface="Times New Roman" panose="02020603050405020304" pitchFamily="18" charset="0"/>
                <a:cs typeface="Times New Roman" panose="02020603050405020304" pitchFamily="18" charset="0"/>
              </a:rPr>
              <a:t> 2 </a:t>
            </a:r>
            <a:r>
              <a:rPr lang="en-US" sz="2800" b="1" dirty="0" err="1">
                <a:solidFill>
                  <a:srgbClr val="008000"/>
                </a:solidFill>
                <a:latin typeface="Times New Roman" panose="02020603050405020304" pitchFamily="18" charset="0"/>
                <a:cs typeface="Times New Roman" panose="02020603050405020304" pitchFamily="18" charset="0"/>
              </a:rPr>
              <a:t>và</a:t>
            </a:r>
            <a:r>
              <a:rPr lang="en-US" sz="2800" b="1" dirty="0">
                <a:solidFill>
                  <a:srgbClr val="008000"/>
                </a:solidFill>
                <a:latin typeface="Times New Roman" panose="02020603050405020304" pitchFamily="18" charset="0"/>
                <a:cs typeface="Times New Roman" panose="02020603050405020304" pitchFamily="18" charset="0"/>
              </a:rPr>
              <a:t> 3, </a:t>
            </a:r>
            <a:r>
              <a:rPr lang="en-US" sz="2800" b="1" dirty="0" err="1">
                <a:solidFill>
                  <a:srgbClr val="008000"/>
                </a:solidFill>
                <a:latin typeface="Times New Roman" panose="02020603050405020304" pitchFamily="18" charset="0"/>
                <a:cs typeface="Times New Roman" panose="02020603050405020304" pitchFamily="18" charset="0"/>
              </a:rPr>
              <a:t>em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hãy</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tả</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lại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sự</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vật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trong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cơn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mưa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cây</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lá</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gió</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chớp</a:t>
            </a:r>
            <a:r>
              <a:rPr lang="en-US" sz="2800" b="1" dirty="0">
                <a:solidFill>
                  <a:srgbClr val="008000"/>
                </a:solidFill>
                <a:latin typeface="Times New Roman" panose="02020603050405020304" pitchFamily="18" charset="0"/>
                <a:cs typeface="Times New Roman" panose="02020603050405020304" pitchFamily="18" charset="0"/>
              </a:rPr>
              <a:t>).</a:t>
            </a:r>
            <a:endParaRPr lang="en-US" sz="2800" dirty="0">
              <a:solidFill>
                <a:srgbClr val="00800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94627673"/>
              </p:ext>
            </p:extLst>
          </p:nvPr>
        </p:nvGraphicFramePr>
        <p:xfrm>
          <a:off x="-1" y="4213949"/>
          <a:ext cx="12192000" cy="2104963"/>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4064000">
                  <a:extLst>
                    <a:ext uri="{9D8B030D-6E8A-4147-A177-3AD203B41FA5}">
                      <a16:colId xmlns:a16="http://schemas.microsoft.com/office/drawing/2014/main" val="20002"/>
                    </a:ext>
                  </a:extLst>
                </a:gridCol>
              </a:tblGrid>
              <a:tr h="627081">
                <a:tc>
                  <a:txBody>
                    <a:bodyPr/>
                    <a:lstStyle/>
                    <a:p>
                      <a:pPr algn="ctr"/>
                      <a:r>
                        <a:rPr lang="en-US" sz="2800" dirty="0" err="1">
                          <a:solidFill>
                            <a:srgbClr val="FFFF00"/>
                          </a:solidFill>
                          <a:latin typeface="Times New Roman" panose="02020603050405020304" pitchFamily="18" charset="0"/>
                          <a:cs typeface="Times New Roman" panose="02020603050405020304" pitchFamily="18" charset="0"/>
                        </a:rPr>
                        <a:t>Cây</a:t>
                      </a:r>
                      <a:r>
                        <a:rPr lang="en-US" sz="2800" baseline="0" dirty="0">
                          <a:solidFill>
                            <a:srgbClr val="FFFF00"/>
                          </a:solidFill>
                          <a:latin typeface="Times New Roman" panose="02020603050405020304" pitchFamily="18" charset="0"/>
                          <a:cs typeface="Times New Roman" panose="02020603050405020304" pitchFamily="18" charset="0"/>
                        </a:rPr>
                        <a:t> </a:t>
                      </a:r>
                      <a:r>
                        <a:rPr lang="en-US" sz="2800" baseline="0" dirty="0" err="1">
                          <a:solidFill>
                            <a:srgbClr val="FFFF00"/>
                          </a:solidFill>
                          <a:latin typeface="Times New Roman" panose="02020603050405020304" pitchFamily="18" charset="0"/>
                          <a:cs typeface="Times New Roman" panose="02020603050405020304" pitchFamily="18" charset="0"/>
                        </a:rPr>
                        <a:t>lá</a:t>
                      </a:r>
                      <a:r>
                        <a:rPr lang="en-US" sz="2800" baseline="0" dirty="0">
                          <a:solidFill>
                            <a:srgbClr val="FFFF00"/>
                          </a:solidFill>
                          <a:latin typeface="Times New Roman" panose="02020603050405020304" pitchFamily="18" charset="0"/>
                          <a:cs typeface="Times New Roman" panose="02020603050405020304" pitchFamily="18" charset="0"/>
                        </a:rPr>
                        <a:t> </a:t>
                      </a:r>
                      <a:endParaRPr lang="en-US" sz="2800" dirty="0">
                        <a:solidFill>
                          <a:srgbClr val="FFFF00"/>
                        </a:solidFill>
                        <a:latin typeface="Times New Roman" panose="02020603050405020304" pitchFamily="18" charset="0"/>
                        <a:cs typeface="Times New Roman" panose="02020603050405020304" pitchFamily="18" charset="0"/>
                      </a:endParaRPr>
                    </a:p>
                  </a:txBody>
                  <a:tcPr marL="68493" marR="68493" marT="34247" marB="34247"/>
                </a:tc>
                <a:tc>
                  <a:txBody>
                    <a:bodyPr/>
                    <a:lstStyle/>
                    <a:p>
                      <a:pPr algn="ctr"/>
                      <a:r>
                        <a:rPr lang="en-US" sz="2800" dirty="0" err="1">
                          <a:solidFill>
                            <a:srgbClr val="FFFF00"/>
                          </a:solidFill>
                          <a:latin typeface="Times New Roman" panose="02020603050405020304" pitchFamily="18" charset="0"/>
                          <a:cs typeface="Times New Roman" panose="02020603050405020304" pitchFamily="18" charset="0"/>
                        </a:rPr>
                        <a:t>Gió</a:t>
                      </a:r>
                      <a:r>
                        <a:rPr lang="en-US" sz="2800" baseline="0" dirty="0">
                          <a:solidFill>
                            <a:srgbClr val="FFFF00"/>
                          </a:solidFill>
                          <a:latin typeface="Times New Roman" panose="02020603050405020304" pitchFamily="18" charset="0"/>
                          <a:cs typeface="Times New Roman" panose="02020603050405020304" pitchFamily="18" charset="0"/>
                        </a:rPr>
                        <a:t> </a:t>
                      </a:r>
                      <a:endParaRPr lang="en-US" sz="2800" dirty="0">
                        <a:solidFill>
                          <a:srgbClr val="FFFF00"/>
                        </a:solidFill>
                        <a:latin typeface="Times New Roman" panose="02020603050405020304" pitchFamily="18" charset="0"/>
                        <a:cs typeface="Times New Roman" panose="02020603050405020304" pitchFamily="18" charset="0"/>
                      </a:endParaRPr>
                    </a:p>
                  </a:txBody>
                  <a:tcPr marL="68493" marR="68493" marT="34247" marB="34247"/>
                </a:tc>
                <a:tc>
                  <a:txBody>
                    <a:bodyPr/>
                    <a:lstStyle/>
                    <a:p>
                      <a:pPr algn="ctr"/>
                      <a:r>
                        <a:rPr lang="en-US" sz="2800" dirty="0" err="1">
                          <a:solidFill>
                            <a:srgbClr val="FFFF00"/>
                          </a:solidFill>
                          <a:latin typeface="Times New Roman" panose="02020603050405020304" pitchFamily="18" charset="0"/>
                          <a:cs typeface="Times New Roman" panose="02020603050405020304" pitchFamily="18" charset="0"/>
                        </a:rPr>
                        <a:t>Chớp</a:t>
                      </a:r>
                      <a:r>
                        <a:rPr lang="en-US" sz="2800" baseline="0" dirty="0">
                          <a:solidFill>
                            <a:srgbClr val="FFFF00"/>
                          </a:solidFill>
                          <a:latin typeface="Times New Roman" panose="02020603050405020304" pitchFamily="18" charset="0"/>
                          <a:cs typeface="Times New Roman" panose="02020603050405020304" pitchFamily="18" charset="0"/>
                        </a:rPr>
                        <a:t> </a:t>
                      </a:r>
                      <a:endParaRPr lang="en-US" sz="2800" dirty="0">
                        <a:solidFill>
                          <a:srgbClr val="FFFF00"/>
                        </a:solidFill>
                        <a:latin typeface="Times New Roman" panose="02020603050405020304" pitchFamily="18" charset="0"/>
                        <a:cs typeface="Times New Roman" panose="02020603050405020304" pitchFamily="18" charset="0"/>
                      </a:endParaRPr>
                    </a:p>
                  </a:txBody>
                  <a:tcPr marL="68493" marR="68493" marT="34247" marB="34247"/>
                </a:tc>
                <a:extLst>
                  <a:ext uri="{0D108BD9-81ED-4DB2-BD59-A6C34878D82A}">
                    <a16:rowId xmlns:a16="http://schemas.microsoft.com/office/drawing/2014/main" val="10000"/>
                  </a:ext>
                </a:extLst>
              </a:tr>
              <a:tr h="1477882">
                <a:tc>
                  <a:txBody>
                    <a:bodyPr/>
                    <a:lstStyle/>
                    <a:p>
                      <a:endParaRPr lang="en-US" sz="2800" b="1" dirty="0">
                        <a:latin typeface="Times New Roman" panose="02020603050405020304" pitchFamily="18" charset="0"/>
                        <a:cs typeface="Times New Roman" panose="02020603050405020304" pitchFamily="18" charset="0"/>
                      </a:endParaRPr>
                    </a:p>
                  </a:txBody>
                  <a:tcPr marL="68493" marR="68493" marT="34247" marB="34247">
                    <a:solidFill>
                      <a:srgbClr val="EBF1F1"/>
                    </a:solidFill>
                  </a:tcPr>
                </a:tc>
                <a:tc>
                  <a:txBody>
                    <a:bodyPr/>
                    <a:lstStyle/>
                    <a:p>
                      <a:endParaRPr lang="en-US" sz="2800" b="1" dirty="0">
                        <a:latin typeface="Times New Roman" panose="02020603050405020304" pitchFamily="18" charset="0"/>
                        <a:cs typeface="Times New Roman" panose="02020603050405020304" pitchFamily="18" charset="0"/>
                      </a:endParaRPr>
                    </a:p>
                  </a:txBody>
                  <a:tcPr marL="68493" marR="68493" marT="34247" marB="34247"/>
                </a:tc>
                <a:tc>
                  <a:txBody>
                    <a:bodyPr/>
                    <a:lstStyle/>
                    <a:p>
                      <a:endParaRPr lang="en-US" sz="2800" b="1" dirty="0">
                        <a:latin typeface="Times New Roman" panose="02020603050405020304" pitchFamily="18" charset="0"/>
                        <a:cs typeface="Times New Roman" panose="02020603050405020304" pitchFamily="18" charset="0"/>
                      </a:endParaRPr>
                    </a:p>
                  </a:txBody>
                  <a:tcPr marL="68493" marR="68493" marT="34247" marB="34247"/>
                </a:tc>
                <a:extLst>
                  <a:ext uri="{0D108BD9-81ED-4DB2-BD59-A6C34878D82A}">
                    <a16:rowId xmlns:a16="http://schemas.microsoft.com/office/drawing/2014/main" val="10001"/>
                  </a:ext>
                </a:extLst>
              </a:tr>
            </a:tbl>
          </a:graphicData>
        </a:graphic>
      </p:graphicFrame>
      <p:sp>
        <p:nvSpPr>
          <p:cNvPr id="14" name="TextBox 13"/>
          <p:cNvSpPr txBox="1"/>
          <p:nvPr/>
        </p:nvSpPr>
        <p:spPr>
          <a:xfrm>
            <a:off x="109182" y="4770117"/>
            <a:ext cx="3916908" cy="954107"/>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Cây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xòa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hứng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dòng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nước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mát</a:t>
            </a:r>
            <a:r>
              <a:rPr lang="en-US" sz="2800" b="1" dirty="0">
                <a:solidFill>
                  <a:srgbClr val="0000FF"/>
                </a:solidFill>
                <a:latin typeface="Times New Roman" panose="02020603050405020304" pitchFamily="18" charset="0"/>
                <a:cs typeface="Times New Roman" panose="02020603050405020304" pitchFamily="18" charset="0"/>
              </a:rPr>
              <a:t>. </a:t>
            </a:r>
          </a:p>
        </p:txBody>
      </p:sp>
      <p:sp>
        <p:nvSpPr>
          <p:cNvPr id="15" name="TextBox 14"/>
          <p:cNvSpPr txBox="1"/>
          <p:nvPr/>
        </p:nvSpPr>
        <p:spPr>
          <a:xfrm>
            <a:off x="4026090" y="4770117"/>
            <a:ext cx="4026089" cy="954107"/>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Gió</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reo,gió</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hát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giọng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trầm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giọng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cao</a:t>
            </a:r>
            <a:r>
              <a:rPr lang="en-US" sz="2800" b="1" dirty="0">
                <a:solidFill>
                  <a:srgbClr val="008000"/>
                </a:solidFill>
                <a:latin typeface="Times New Roman" panose="02020603050405020304" pitchFamily="18" charset="0"/>
                <a:cs typeface="Times New Roman" panose="02020603050405020304" pitchFamily="18" charset="0"/>
              </a:rPr>
              <a:t>. </a:t>
            </a:r>
          </a:p>
        </p:txBody>
      </p:sp>
      <p:sp>
        <p:nvSpPr>
          <p:cNvPr id="16" name="TextBox 15"/>
          <p:cNvSpPr txBox="1"/>
          <p:nvPr/>
        </p:nvSpPr>
        <p:spPr>
          <a:xfrm>
            <a:off x="8229600" y="4770117"/>
            <a:ext cx="3821373" cy="1384995"/>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Chớp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chớp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tây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chớp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dồn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tiếng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sấm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chạy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mưa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rào</a:t>
            </a:r>
            <a:r>
              <a:rPr lang="en-US" sz="2800"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144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1"/>
                                        </p:tgtEl>
                                        <p:attrNameLst>
                                          <p:attrName>style.visibility</p:attrName>
                                        </p:attrNameLst>
                                      </p:cBhvr>
                                      <p:to>
                                        <p:strVal val="visible"/>
                                      </p:to>
                                    </p:set>
                                    <p:anim calcmode="discrete" valueType="clr">
                                      <p:cBhvr override="childStyle">
                                        <p:cTn id="2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
                                        </p:tgtEl>
                                        <p:attrNameLst>
                                          <p:attrName>fillcolor</p:attrName>
                                        </p:attrNameLst>
                                      </p:cBhvr>
                                      <p:tavLst>
                                        <p:tav tm="0">
                                          <p:val>
                                            <p:clrVal>
                                              <a:schemeClr val="accent2"/>
                                            </p:clrVal>
                                          </p:val>
                                        </p:tav>
                                        <p:tav tm="50000">
                                          <p:val>
                                            <p:clrVal>
                                              <a:schemeClr val="hlink"/>
                                            </p:clrVal>
                                          </p:val>
                                        </p:tav>
                                      </p:tavLst>
                                    </p:anim>
                                    <p:set>
                                      <p:cBhvr>
                                        <p:cTn id="23" dur="80"/>
                                        <p:tgtEl>
                                          <p:spTgt spid="11"/>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2"/>
                                        </p:tgtEl>
                                        <p:attrNameLst>
                                          <p:attrName>style.visibility</p:attrName>
                                        </p:attrNameLst>
                                      </p:cBhvr>
                                      <p:to>
                                        <p:strVal val="visible"/>
                                      </p:to>
                                    </p:set>
                                    <p:anim calcmode="discrete" valueType="clr">
                                      <p:cBhvr override="childStyle">
                                        <p:cTn id="28"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2"/>
                                        </p:tgtEl>
                                        <p:attrNameLst>
                                          <p:attrName>fillcolor</p:attrName>
                                        </p:attrNameLst>
                                      </p:cBhvr>
                                      <p:tavLst>
                                        <p:tav tm="0">
                                          <p:val>
                                            <p:clrVal>
                                              <a:schemeClr val="accent2"/>
                                            </p:clrVal>
                                          </p:val>
                                        </p:tav>
                                        <p:tav tm="50000">
                                          <p:val>
                                            <p:clrVal>
                                              <a:schemeClr val="hlink"/>
                                            </p:clrVal>
                                          </p:val>
                                        </p:tav>
                                      </p:tavLst>
                                    </p:anim>
                                    <p:set>
                                      <p:cBhvr>
                                        <p:cTn id="30" dur="80"/>
                                        <p:tgtEl>
                                          <p:spTgt spid="12"/>
                                        </p:tgtEl>
                                        <p:attrNameLst>
                                          <p:attrName>fill.type</p:attrName>
                                        </p:attrNameLst>
                                      </p:cBhvr>
                                      <p:to>
                                        <p:strVal val="solid"/>
                                      </p:to>
                                    </p:set>
                                  </p:childTnLst>
                                </p:cTn>
                              </p:par>
                            </p:childTnLst>
                          </p:cTn>
                        </p:par>
                        <p:par>
                          <p:cTn id="31" fill="hold">
                            <p:stCondLst>
                              <p:cond delay="2720"/>
                            </p:stCondLst>
                            <p:childTnLst>
                              <p:par>
                                <p:cTn id="32" presetID="2" presetClass="entr" presetSubtype="4"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4"/>
                                        </p:tgtEl>
                                        <p:attrNameLst>
                                          <p:attrName>style.visibility</p:attrName>
                                        </p:attrNameLst>
                                      </p:cBhvr>
                                      <p:to>
                                        <p:strVal val="visible"/>
                                      </p:to>
                                    </p:set>
                                    <p:anim calcmode="discrete" valueType="clr">
                                      <p:cBhvr override="childStyle">
                                        <p:cTn id="40"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4"/>
                                        </p:tgtEl>
                                        <p:attrNameLst>
                                          <p:attrName>fillcolor</p:attrName>
                                        </p:attrNameLst>
                                      </p:cBhvr>
                                      <p:tavLst>
                                        <p:tav tm="0">
                                          <p:val>
                                            <p:clrVal>
                                              <a:schemeClr val="accent2"/>
                                            </p:clrVal>
                                          </p:val>
                                        </p:tav>
                                        <p:tav tm="50000">
                                          <p:val>
                                            <p:clrVal>
                                              <a:schemeClr val="hlink"/>
                                            </p:clrVal>
                                          </p:val>
                                        </p:tav>
                                      </p:tavLst>
                                    </p:anim>
                                    <p:set>
                                      <p:cBhvr>
                                        <p:cTn id="42" dur="80"/>
                                        <p:tgtEl>
                                          <p:spTgt spid="14"/>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5"/>
                                        </p:tgtEl>
                                        <p:attrNameLst>
                                          <p:attrName>style.visibility</p:attrName>
                                        </p:attrNameLst>
                                      </p:cBhvr>
                                      <p:to>
                                        <p:strVal val="visible"/>
                                      </p:to>
                                    </p:set>
                                    <p:anim calcmode="discrete" valueType="clr">
                                      <p:cBhvr override="childStyle">
                                        <p:cTn id="4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5"/>
                                        </p:tgtEl>
                                        <p:attrNameLst>
                                          <p:attrName>fillcolor</p:attrName>
                                        </p:attrNameLst>
                                      </p:cBhvr>
                                      <p:tavLst>
                                        <p:tav tm="0">
                                          <p:val>
                                            <p:clrVal>
                                              <a:schemeClr val="accent2"/>
                                            </p:clrVal>
                                          </p:val>
                                        </p:tav>
                                        <p:tav tm="50000">
                                          <p:val>
                                            <p:clrVal>
                                              <a:schemeClr val="hlink"/>
                                            </p:clrVal>
                                          </p:val>
                                        </p:tav>
                                      </p:tavLst>
                                    </p:anim>
                                    <p:set>
                                      <p:cBhvr>
                                        <p:cTn id="49" dur="80"/>
                                        <p:tgtEl>
                                          <p:spTgt spid="15"/>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16"/>
                                        </p:tgtEl>
                                        <p:attrNameLst>
                                          <p:attrName>style.visibility</p:attrName>
                                        </p:attrNameLst>
                                      </p:cBhvr>
                                      <p:to>
                                        <p:strVal val="visible"/>
                                      </p:to>
                                    </p:set>
                                    <p:anim calcmode="discrete" valueType="clr">
                                      <p:cBhvr override="childStyle">
                                        <p:cTn id="54"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6"/>
                                        </p:tgtEl>
                                        <p:attrNameLst>
                                          <p:attrName>fillcolor</p:attrName>
                                        </p:attrNameLst>
                                      </p:cBhvr>
                                      <p:tavLst>
                                        <p:tav tm="0">
                                          <p:val>
                                            <p:clrVal>
                                              <a:schemeClr val="accent2"/>
                                            </p:clrVal>
                                          </p:val>
                                        </p:tav>
                                        <p:tav tm="50000">
                                          <p:val>
                                            <p:clrVal>
                                              <a:schemeClr val="hlink"/>
                                            </p:clrVal>
                                          </p:val>
                                        </p:tav>
                                      </p:tavLst>
                                    </p:anim>
                                    <p:set>
                                      <p:cBhvr>
                                        <p:cTn id="56"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1901</Words>
  <Application>Microsoft Office PowerPoint</Application>
  <PresentationFormat>Widescreen</PresentationFormat>
  <Paragraphs>203</Paragraphs>
  <Slides>34</Slides>
  <Notes>5</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HP</cp:lastModifiedBy>
  <cp:revision>28</cp:revision>
  <dcterms:created xsi:type="dcterms:W3CDTF">2024-01-15T02:33:24Z</dcterms:created>
  <dcterms:modified xsi:type="dcterms:W3CDTF">2025-01-08T08:52:29Z</dcterms:modified>
</cp:coreProperties>
</file>