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2966" r:id="rId2"/>
    <p:sldId id="3133" r:id="rId3"/>
    <p:sldId id="3137" r:id="rId4"/>
    <p:sldId id="3139" r:id="rId5"/>
    <p:sldId id="3140" r:id="rId6"/>
    <p:sldId id="3141" r:id="rId7"/>
    <p:sldId id="3142" r:id="rId8"/>
    <p:sldId id="3143" r:id="rId9"/>
    <p:sldId id="3129" r:id="rId10"/>
    <p:sldId id="3134" r:id="rId11"/>
    <p:sldId id="3130" r:id="rId12"/>
    <p:sldId id="3135" r:id="rId13"/>
    <p:sldId id="3131" r:id="rId14"/>
    <p:sldId id="3128" r:id="rId15"/>
    <p:sldId id="3124" r:id="rId16"/>
    <p:sldId id="3125"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DF2D1"/>
    <a:srgbClr val="0998D7"/>
    <a:srgbClr val="FF3399"/>
    <a:srgbClr val="FFFFFF"/>
    <a:srgbClr val="3DC3EC"/>
    <a:srgbClr val="F3E8CC"/>
    <a:srgbClr val="F03C69"/>
    <a:srgbClr val="000099"/>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1" autoAdjust="0"/>
    <p:restoredTop sz="94660"/>
  </p:normalViewPr>
  <p:slideViewPr>
    <p:cSldViewPr snapToGrid="0">
      <p:cViewPr varScale="1">
        <p:scale>
          <a:sx n="80" d="100"/>
          <a:sy n="80" d="100"/>
        </p:scale>
        <p:origin x="3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27/02/2024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7145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28837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46B59D9-0D11-4D18-BF7C-21DAEAA24A2D}"/>
              </a:ext>
            </a:extLst>
          </p:cNvPr>
          <p:cNvPicPr>
            <a:picLocks noChangeAspect="1"/>
          </p:cNvPicPr>
          <p:nvPr userDrawn="1"/>
        </p:nvPicPr>
        <p:blipFill>
          <a:blip r:embed="rId2"/>
          <a:stretch>
            <a:fillRect/>
          </a:stretch>
        </p:blipFill>
        <p:spPr>
          <a:xfrm>
            <a:off x="11327946" y="273537"/>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144225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descr="Application&#10;&#10;Description automatically generated with low confidence">
            <a:extLst>
              <a:ext uri="{FF2B5EF4-FFF2-40B4-BE49-F238E27FC236}">
                <a16:creationId xmlns:a16="http://schemas.microsoft.com/office/drawing/2014/main" id="{8B3E0FB8-E459-4BB0-92B6-7E324CEA4E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2873"/>
            <a:ext cx="9469285" cy="1232602"/>
          </a:xfrm>
          <a:prstGeom prst="rect">
            <a:avLst/>
          </a:prstGeom>
        </p:spPr>
      </p:pic>
      <p:pic>
        <p:nvPicPr>
          <p:cNvPr id="31" name="图片 16">
            <a:extLst>
              <a:ext uri="{FF2B5EF4-FFF2-40B4-BE49-F238E27FC236}">
                <a16:creationId xmlns:a16="http://schemas.microsoft.com/office/drawing/2014/main" id="{8A9797FE-C9D9-49AB-A3C2-86D3DB3D7A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6649" y="530340"/>
            <a:ext cx="1664763" cy="1512215"/>
          </a:xfrm>
          <a:prstGeom prst="rect">
            <a:avLst/>
          </a:prstGeom>
        </p:spPr>
      </p:pic>
      <p:pic>
        <p:nvPicPr>
          <p:cNvPr id="32" name="Picture 31" descr="Graphical user interface&#10;&#10;Description automatically generated with medium confidence">
            <a:extLst>
              <a:ext uri="{FF2B5EF4-FFF2-40B4-BE49-F238E27FC236}">
                <a16:creationId xmlns:a16="http://schemas.microsoft.com/office/drawing/2014/main" id="{39E44C2D-8F31-4D50-9538-11CF5EE484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654" y="1737517"/>
            <a:ext cx="9154733" cy="1754795"/>
          </a:xfrm>
          <a:prstGeom prst="rect">
            <a:avLst/>
          </a:prstGeom>
        </p:spPr>
      </p:pic>
      <p:pic>
        <p:nvPicPr>
          <p:cNvPr id="12" name="Picture 11" descr="Icon&#10;&#10;Description automatically generated">
            <a:extLst>
              <a:ext uri="{FF2B5EF4-FFF2-40B4-BE49-F238E27FC236}">
                <a16:creationId xmlns:a16="http://schemas.microsoft.com/office/drawing/2014/main" id="{239A8B9E-FB88-4E42-AEBB-678115273C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93" t="10280" r="4451" b="10613"/>
          <a:stretch/>
        </p:blipFill>
        <p:spPr>
          <a:xfrm>
            <a:off x="920588" y="3509391"/>
            <a:ext cx="2810642" cy="2439125"/>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C0A0CF2A-7B1A-4996-AA78-F2EFD0B7A3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5849" y="4098831"/>
            <a:ext cx="1320820" cy="1320820"/>
          </a:xfrm>
          <a:prstGeom prst="rect">
            <a:avLst/>
          </a:prstGeom>
        </p:spPr>
      </p:pic>
      <p:pic>
        <p:nvPicPr>
          <p:cNvPr id="5" name="Picture 4" descr="A picture containing box, container&#10;&#10;Description automatically generated">
            <a:extLst>
              <a:ext uri="{FF2B5EF4-FFF2-40B4-BE49-F238E27FC236}">
                <a16:creationId xmlns:a16="http://schemas.microsoft.com/office/drawing/2014/main" id="{28C10F1D-D787-40EE-9B21-D76EC27E89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39606" y="1484675"/>
            <a:ext cx="4319634" cy="5759817"/>
          </a:xfrm>
          <a:prstGeom prst="rect">
            <a:avLst/>
          </a:prstGeom>
        </p:spPr>
      </p:pic>
      <p:pic>
        <p:nvPicPr>
          <p:cNvPr id="8" name="Picture 7">
            <a:extLst>
              <a:ext uri="{FF2B5EF4-FFF2-40B4-BE49-F238E27FC236}">
                <a16:creationId xmlns:a16="http://schemas.microsoft.com/office/drawing/2014/main" id="{8209F603-4C99-4A65-920A-0DCC6CA8D2B7}"/>
              </a:ext>
            </a:extLst>
          </p:cNvPr>
          <p:cNvPicPr>
            <a:picLocks noChangeAspect="1"/>
          </p:cNvPicPr>
          <p:nvPr/>
        </p:nvPicPr>
        <p:blipFill>
          <a:blip r:embed="rId11"/>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id="{6AF4AC97-E772-45E6-9146-21375F2E2776}"/>
              </a:ext>
            </a:extLst>
          </p:cNvPr>
          <p:cNvPicPr>
            <a:picLocks noChangeAspect="1"/>
          </p:cNvPicPr>
          <p:nvPr/>
        </p:nvPicPr>
        <p:blipFill>
          <a:blip r:embed="rId12"/>
          <a:stretch>
            <a:fillRect/>
          </a:stretch>
        </p:blipFill>
        <p:spPr>
          <a:xfrm>
            <a:off x="121559" y="2458656"/>
            <a:ext cx="589731" cy="520622"/>
          </a:xfrm>
          <a:prstGeom prst="rect">
            <a:avLst/>
          </a:prstGeom>
        </p:spPr>
      </p:pic>
      <p:sp>
        <p:nvSpPr>
          <p:cNvPr id="2" name="TextBox 1">
            <a:extLst>
              <a:ext uri="{FF2B5EF4-FFF2-40B4-BE49-F238E27FC236}">
                <a16:creationId xmlns:a16="http://schemas.microsoft.com/office/drawing/2014/main" id="{7FF9B6A4-57AA-4A0D-9F5B-9E31EC927304}"/>
              </a:ext>
            </a:extLst>
          </p:cNvPr>
          <p:cNvSpPr txBox="1"/>
          <p:nvPr/>
        </p:nvSpPr>
        <p:spPr>
          <a:xfrm>
            <a:off x="5023089" y="3182692"/>
            <a:ext cx="2213113"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TIẾT 2)</a:t>
            </a:r>
          </a:p>
        </p:txBody>
      </p:sp>
      <p:sp>
        <p:nvSpPr>
          <p:cNvPr id="6" name="TextBox 5">
            <a:extLst>
              <a:ext uri="{FF2B5EF4-FFF2-40B4-BE49-F238E27FC236}">
                <a16:creationId xmlns:a16="http://schemas.microsoft.com/office/drawing/2014/main" id="{F079C997-136D-4ED4-8F84-8BDD85B16C27}"/>
              </a:ext>
            </a:extLst>
          </p:cNvPr>
          <p:cNvSpPr txBox="1"/>
          <p:nvPr/>
        </p:nvSpPr>
        <p:spPr>
          <a:xfrm>
            <a:off x="2239617" y="6065127"/>
            <a:ext cx="6612835"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GIÁO VIÊN DẠY: NGUYỄN THỊ THU THỦY </a:t>
            </a:r>
          </a:p>
        </p:txBody>
      </p:sp>
    </p:spTree>
    <p:custDataLst>
      <p:tags r:id="rId1"/>
    </p:custDataLst>
    <p:extLst>
      <p:ext uri="{BB962C8B-B14F-4D97-AF65-F5344CB8AC3E}">
        <p14:creationId xmlns:p14="http://schemas.microsoft.com/office/powerpoint/2010/main" val="2934962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1858E4-6B11-46DA-9A08-FDB5A88CC979}"/>
              </a:ext>
            </a:extLst>
          </p:cNvPr>
          <p:cNvSpPr txBox="1"/>
          <p:nvPr/>
        </p:nvSpPr>
        <p:spPr>
          <a:xfrm>
            <a:off x="424069" y="3286344"/>
            <a:ext cx="10906539" cy="1340495"/>
          </a:xfrm>
          <a:prstGeom prst="rect">
            <a:avLst/>
          </a:prstGeom>
          <a:noFill/>
        </p:spPr>
        <p:txBody>
          <a:bodyPr wrap="square">
            <a:spAutoFit/>
          </a:bodyPr>
          <a:lstStyle/>
          <a:p>
            <a:pPr algn="just">
              <a:lnSpc>
                <a:spcPct val="107000"/>
              </a:lnSpc>
              <a:spcBef>
                <a:spcPts val="400"/>
              </a:spcBef>
              <a:spcAft>
                <a:spcPts val="400"/>
              </a:spcAft>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ts val="400"/>
              </a:spcBef>
              <a:spcAft>
                <a:spcPts val="400"/>
              </a:spcAf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8CD754F-9ABE-42F3-91F2-AA6B24063F56}"/>
              </a:ext>
            </a:extLst>
          </p:cNvPr>
          <p:cNvSpPr txBox="1"/>
          <p:nvPr/>
        </p:nvSpPr>
        <p:spPr>
          <a:xfrm>
            <a:off x="3551582" y="1732336"/>
            <a:ext cx="7779026"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CÂU HỎI THẢO LUẬN NHÓM </a:t>
            </a:r>
          </a:p>
        </p:txBody>
      </p:sp>
      <p:pic>
        <p:nvPicPr>
          <p:cNvPr id="6" name="Picture 5">
            <a:extLst>
              <a:ext uri="{FF2B5EF4-FFF2-40B4-BE49-F238E27FC236}">
                <a16:creationId xmlns:a16="http://schemas.microsoft.com/office/drawing/2014/main" id="{F4B07F90-7FFE-4E59-9663-0021EA064CDC}"/>
              </a:ext>
            </a:extLst>
          </p:cNvPr>
          <p:cNvPicPr>
            <a:picLocks noChangeAspect="1"/>
          </p:cNvPicPr>
          <p:nvPr/>
        </p:nvPicPr>
        <p:blipFill>
          <a:blip r:embed="rId2"/>
          <a:stretch>
            <a:fillRect/>
          </a:stretch>
        </p:blipFill>
        <p:spPr>
          <a:xfrm>
            <a:off x="742705" y="449816"/>
            <a:ext cx="10998137" cy="2194750"/>
          </a:xfrm>
          <a:prstGeom prst="rect">
            <a:avLst/>
          </a:prstGeom>
        </p:spPr>
      </p:pic>
    </p:spTree>
    <p:extLst>
      <p:ext uri="{BB962C8B-B14F-4D97-AF65-F5344CB8AC3E}">
        <p14:creationId xmlns:p14="http://schemas.microsoft.com/office/powerpoint/2010/main" val="1801005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875DD6-F59F-4548-AC08-55C5E4090A98}"/>
              </a:ext>
            </a:extLst>
          </p:cNvPr>
          <p:cNvSpPr/>
          <p:nvPr/>
        </p:nvSpPr>
        <p:spPr>
          <a:xfrm>
            <a:off x="621617" y="376859"/>
            <a:ext cx="10948766" cy="2447465"/>
          </a:xfrm>
          <a:prstGeom prst="rect">
            <a:avLst/>
          </a:prstGeom>
        </p:spPr>
        <p:txBody>
          <a:bodyPr wrap="square">
            <a:spAutoFit/>
          </a:bodyPr>
          <a:lstStyle/>
          <a:p>
            <a:pPr algn="just" defTabSz="342900">
              <a:lnSpc>
                <a:spcPct val="150000"/>
              </a:lnSpc>
            </a:pPr>
            <a:r>
              <a:rPr lang="vi-VN" sz="2100">
                <a:latin typeface="UTM Avo" panose="02040603050506020204" pitchFamily="18" charset="0"/>
                <a:cs typeface="Times New Roman" panose="02020603050405020304" pitchFamily="18" charset="0"/>
              </a:rPr>
              <a:t>Nếu thông tin đó rơi vào tay kẻ xấu thì chúng có thể lợi dụng để thực hiện các mục đích đen tối. Kẻ xấu có thể lấy địa chỉ, thông tin liên lạc của em để gửi lên các trang web có nội dung xấu,</a:t>
            </a:r>
            <a:r>
              <a:rPr lang="en-US" sz="2100">
                <a:latin typeface="UTM Avo" panose="02040603050506020204" pitchFamily="18" charset="0"/>
                <a:cs typeface="Times New Roman" panose="02020603050405020304" pitchFamily="18" charset="0"/>
              </a:rPr>
              <a:t> độc hại</a:t>
            </a:r>
            <a:r>
              <a:rPr lang="vi-VN" sz="2100">
                <a:latin typeface="UTM Avo" panose="02040603050506020204" pitchFamily="18" charset="0"/>
                <a:cs typeface="Times New Roman" panose="02020603050405020304" pitchFamily="18" charset="0"/>
              </a:rPr>
              <a:t> hoặc dụ dỗ, mời gọi các em tham gia</a:t>
            </a:r>
            <a:r>
              <a:rPr lang="en-US" sz="2100">
                <a:latin typeface="UTM Avo" panose="02040603050506020204" pitchFamily="18" charset="0"/>
                <a:cs typeface="Times New Roman" panose="02020603050405020304" pitchFamily="18" charset="0"/>
              </a:rPr>
              <a:t> </a:t>
            </a:r>
            <a:r>
              <a:rPr lang="vi-VN" sz="2100">
                <a:latin typeface="UTM Avo" panose="02040603050506020204" pitchFamily="18" charset="0"/>
                <a:cs typeface="Times New Roman" panose="02020603050405020304" pitchFamily="18" charset="0"/>
              </a:rPr>
              <a:t>các trò chơi trực tuyến. Kẻ xấu có thể sử dụng các thông tin bí mật của em để đe dọa, bắt nạt em trên Internet, thậm chí là lừa đảo, tống tiền gia đình em,... </a:t>
            </a:r>
          </a:p>
        </p:txBody>
      </p:sp>
      <p:sp>
        <p:nvSpPr>
          <p:cNvPr id="5" name="Rectangle 4">
            <a:extLst>
              <a:ext uri="{FF2B5EF4-FFF2-40B4-BE49-F238E27FC236}">
                <a16:creationId xmlns:a16="http://schemas.microsoft.com/office/drawing/2014/main" id="{FA12528A-CF90-43A3-8CAE-E593678B95F4}"/>
              </a:ext>
            </a:extLst>
          </p:cNvPr>
          <p:cNvSpPr/>
          <p:nvPr/>
        </p:nvSpPr>
        <p:spPr>
          <a:xfrm>
            <a:off x="5887615" y="2824324"/>
            <a:ext cx="5682767" cy="993221"/>
          </a:xfrm>
          <a:prstGeom prst="rect">
            <a:avLst/>
          </a:prstGeom>
        </p:spPr>
        <p:txBody>
          <a:bodyPr wrap="square">
            <a:spAutoFit/>
          </a:bodyPr>
          <a:lstStyle/>
          <a:p>
            <a:pPr algn="just" defTabSz="342900">
              <a:lnSpc>
                <a:spcPct val="150000"/>
              </a:lnSpc>
            </a:pPr>
            <a:r>
              <a:rPr lang="vi-VN" sz="2100">
                <a:latin typeface="UTM Avo" panose="02040603050506020204" pitchFamily="18" charset="0"/>
                <a:cs typeface="Times New Roman" panose="02020603050405020304" pitchFamily="18" charset="0"/>
              </a:rPr>
              <a:t>Vì vậy, chúng ta cần có ý thức bảo vệ thông tin cá nhân và gia đình.</a:t>
            </a:r>
          </a:p>
        </p:txBody>
      </p:sp>
      <p:pic>
        <p:nvPicPr>
          <p:cNvPr id="7" name="Picture 6">
            <a:extLst>
              <a:ext uri="{FF2B5EF4-FFF2-40B4-BE49-F238E27FC236}">
                <a16:creationId xmlns:a16="http://schemas.microsoft.com/office/drawing/2014/main" id="{FB9EABD7-AD6A-4509-AEF4-8F42ADB3268A}"/>
              </a:ext>
            </a:extLst>
          </p:cNvPr>
          <p:cNvPicPr>
            <a:picLocks noChangeAspect="1"/>
          </p:cNvPicPr>
          <p:nvPr/>
        </p:nvPicPr>
        <p:blipFill>
          <a:blip r:embed="rId2"/>
          <a:stretch>
            <a:fillRect/>
          </a:stretch>
        </p:blipFill>
        <p:spPr>
          <a:xfrm>
            <a:off x="874435" y="2938196"/>
            <a:ext cx="4760363" cy="3458969"/>
          </a:xfrm>
          <a:prstGeom prst="rect">
            <a:avLst/>
          </a:prstGeom>
        </p:spPr>
      </p:pic>
      <p:pic>
        <p:nvPicPr>
          <p:cNvPr id="4" name="Picture 3" descr="A picture containing text, toy, doll, vector graphics&#10;&#10;Description automatically generated">
            <a:extLst>
              <a:ext uri="{FF2B5EF4-FFF2-40B4-BE49-F238E27FC236}">
                <a16:creationId xmlns:a16="http://schemas.microsoft.com/office/drawing/2014/main" id="{96AC9935-8260-41A9-AF1C-4375BEC10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83" y="3817516"/>
            <a:ext cx="4012137" cy="2928517"/>
          </a:xfrm>
          <a:prstGeom prst="rect">
            <a:avLst/>
          </a:prstGeom>
        </p:spPr>
      </p:pic>
    </p:spTree>
    <p:extLst>
      <p:ext uri="{BB962C8B-B14F-4D97-AF65-F5344CB8AC3E}">
        <p14:creationId xmlns:p14="http://schemas.microsoft.com/office/powerpoint/2010/main" val="4030424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9732A2-401B-4996-B929-9000E3E23F5A}"/>
              </a:ext>
            </a:extLst>
          </p:cNvPr>
          <p:cNvSpPr txBox="1"/>
          <p:nvPr/>
        </p:nvSpPr>
        <p:spPr>
          <a:xfrm>
            <a:off x="834888" y="3880333"/>
            <a:ext cx="10742586" cy="1365182"/>
          </a:xfrm>
          <a:prstGeom prst="rect">
            <a:avLst/>
          </a:prstGeom>
          <a:noFill/>
        </p:spPr>
        <p:txBody>
          <a:bodyPr wrap="square">
            <a:spAutoFit/>
          </a:bodyPr>
          <a:lstStyle/>
          <a:p>
            <a:pPr algn="just">
              <a:lnSpc>
                <a:spcPct val="107000"/>
              </a:lnSpc>
              <a:spcBef>
                <a:spcPts val="400"/>
              </a:spcBef>
              <a:spcAft>
                <a:spcPts val="400"/>
              </a:spcAft>
            </a:pP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2F6A0D7E-7E95-4B2D-8DCF-E12AB288E440}"/>
              </a:ext>
            </a:extLst>
          </p:cNvPr>
          <p:cNvGrpSpPr/>
          <p:nvPr/>
        </p:nvGrpSpPr>
        <p:grpSpPr>
          <a:xfrm>
            <a:off x="614526" y="968721"/>
            <a:ext cx="10962947" cy="2039521"/>
            <a:chOff x="522612" y="900103"/>
            <a:chExt cx="10962947" cy="2239158"/>
          </a:xfrm>
        </p:grpSpPr>
        <p:sp>
          <p:nvSpPr>
            <p:cNvPr id="5" name="Rectangle 4">
              <a:extLst>
                <a:ext uri="{FF2B5EF4-FFF2-40B4-BE49-F238E27FC236}">
                  <a16:creationId xmlns:a16="http://schemas.microsoft.com/office/drawing/2014/main" id="{2A0E2DE6-80AF-4A7D-85C1-E6CE73049041}"/>
                </a:ext>
              </a:extLst>
            </p:cNvPr>
            <p:cNvSpPr/>
            <p:nvPr/>
          </p:nvSpPr>
          <p:spPr>
            <a:xfrm>
              <a:off x="3379791" y="1086631"/>
              <a:ext cx="7173355" cy="67185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FC354"/>
                  </a:solidFill>
                  <a:effectLst/>
                  <a:uLnTx/>
                  <a:uFillTx/>
                  <a:latin typeface="SVN-Androgyne" panose="02040603050506020204" pitchFamily="18" charset="0"/>
                  <a:cs typeface="Times New Roman" panose="02020603050405020304" pitchFamily="18" charset="0"/>
                </a:rPr>
                <a:t>Làm</a:t>
              </a:r>
              <a:r>
                <a:rPr kumimoji="0" lang="en-US"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FC354"/>
                  </a:solidFill>
                  <a:effectLst/>
                  <a:uLnTx/>
                  <a:uFillTx/>
                  <a:latin typeface="SVN-Androgyne" panose="02040603050506020204" pitchFamily="18" charset="0"/>
                  <a:cs typeface="Times New Roman" panose="02020603050405020304" pitchFamily="18" charset="0"/>
                </a:rPr>
                <a:t>gì</a:t>
              </a:r>
              <a:r>
                <a:rPr kumimoji="0" lang="en-US"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FC354"/>
                  </a:solidFill>
                  <a:effectLst/>
                  <a:uLnTx/>
                  <a:uFillTx/>
                  <a:latin typeface="SVN-Androgyne" panose="02040603050506020204" pitchFamily="18" charset="0"/>
                  <a:cs typeface="Times New Roman" panose="02020603050405020304" pitchFamily="18" charset="0"/>
                </a:rPr>
                <a:t>để</a:t>
              </a:r>
              <a:r>
                <a:rPr kumimoji="0" lang="en-US"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FC354"/>
                  </a:solidFill>
                  <a:effectLst/>
                  <a:uLnTx/>
                  <a:uFillTx/>
                  <a:latin typeface="SVN-Androgyne" panose="02040603050506020204" pitchFamily="18" charset="0"/>
                  <a:cs typeface="Times New Roman" panose="02020603050405020304" pitchFamily="18" charset="0"/>
                </a:rPr>
                <a:t>bảo</a:t>
              </a:r>
              <a:r>
                <a:rPr kumimoji="0" lang="en-US"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FC354"/>
                  </a:solidFill>
                  <a:effectLst/>
                  <a:uLnTx/>
                  <a:uFillTx/>
                  <a:latin typeface="SVN-Androgyne" panose="02040603050506020204" pitchFamily="18" charset="0"/>
                  <a:cs typeface="Times New Roman" panose="02020603050405020304" pitchFamily="18" charset="0"/>
                </a:rPr>
                <a:t>vệ</a:t>
              </a:r>
              <a:r>
                <a:rPr kumimoji="0" lang="en-US"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FC354"/>
                  </a:solidFill>
                  <a:effectLst/>
                  <a:uLnTx/>
                  <a:uFillTx/>
                  <a:latin typeface="SVN-Androgyne" panose="02040603050506020204" pitchFamily="18" charset="0"/>
                  <a:cs typeface="Times New Roman" panose="02020603050405020304" pitchFamily="18" charset="0"/>
                </a:rPr>
                <a:t>thông</a:t>
              </a:r>
              <a:r>
                <a:rPr kumimoji="0" lang="en-US"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rPr>
                <a:t> tin </a:t>
              </a:r>
              <a:r>
                <a:rPr kumimoji="0" lang="en-US" sz="2800" b="1" i="0" u="none" strike="noStrike" kern="1200" cap="none" spc="0" normalizeH="0" baseline="0" noProof="0" dirty="0" err="1">
                  <a:ln>
                    <a:noFill/>
                  </a:ln>
                  <a:solidFill>
                    <a:srgbClr val="7FC354"/>
                  </a:solidFill>
                  <a:effectLst/>
                  <a:uLnTx/>
                  <a:uFillTx/>
                  <a:latin typeface="SVN-Androgyne" panose="020406030505060202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FC354"/>
                  </a:solidFill>
                  <a:effectLst/>
                  <a:uLnTx/>
                  <a:uFillTx/>
                  <a:latin typeface="SVN-Androgyne" panose="02040603050506020204" pitchFamily="18" charset="0"/>
                  <a:cs typeface="Times New Roman" panose="02020603050405020304" pitchFamily="18" charset="0"/>
                </a:rPr>
                <a:t>em</a:t>
              </a:r>
              <a:r>
                <a:rPr kumimoji="0" lang="en-US"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FC354"/>
                  </a:solidFill>
                  <a:effectLst/>
                  <a:uLnTx/>
                  <a:uFillTx/>
                  <a:latin typeface="SVN-Androgyne" panose="020406030505060202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FC354"/>
                  </a:solidFill>
                  <a:effectLst/>
                  <a:uLnTx/>
                  <a:uFillTx/>
                  <a:latin typeface="SVN-Androgyne" panose="02040603050506020204" pitchFamily="18" charset="0"/>
                  <a:cs typeface="Times New Roman" panose="02020603050405020304" pitchFamily="18" charset="0"/>
                </a:rPr>
                <a:t>gia</a:t>
              </a:r>
              <a:r>
                <a:rPr kumimoji="0" lang="en-US"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FC354"/>
                  </a:solidFill>
                  <a:effectLst/>
                  <a:uLnTx/>
                  <a:uFillTx/>
                  <a:latin typeface="SVN-Androgyne" panose="02040603050506020204" pitchFamily="18" charset="0"/>
                  <a:cs typeface="Times New Roman" panose="02020603050405020304" pitchFamily="18" charset="0"/>
                </a:rPr>
                <a:t>đình</a:t>
              </a:r>
              <a:r>
                <a:rPr kumimoji="0" lang="en-US"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rPr>
                <a:t> ?</a:t>
              </a:r>
              <a:endParaRPr kumimoji="0" lang="vi-VN" sz="2800" b="1" i="0" u="none" strike="noStrike" kern="1200" cap="none" spc="0" normalizeH="0" baseline="0" noProof="0" dirty="0">
                <a:ln>
                  <a:noFill/>
                </a:ln>
                <a:solidFill>
                  <a:srgbClr val="7FC354"/>
                </a:solidFill>
                <a:effectLst/>
                <a:uLnTx/>
                <a:uFillTx/>
                <a:latin typeface="SVN-Androgyne" panose="020406030505060202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A873FAC-E767-41B5-A1BA-4B9C0B75C520}"/>
                </a:ext>
              </a:extLst>
            </p:cNvPr>
            <p:cNvSpPr/>
            <p:nvPr/>
          </p:nvSpPr>
          <p:spPr>
            <a:xfrm>
              <a:off x="522612" y="1036931"/>
              <a:ext cx="10962947" cy="21023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nvGrpSpPr>
            <p:cNvPr id="8" name="Group 7">
              <a:extLst>
                <a:ext uri="{FF2B5EF4-FFF2-40B4-BE49-F238E27FC236}">
                  <a16:creationId xmlns:a16="http://schemas.microsoft.com/office/drawing/2014/main" id="{DA006D8E-E1A5-4E1B-B7E6-9777BEFF1926}"/>
                </a:ext>
              </a:extLst>
            </p:cNvPr>
            <p:cNvGrpSpPr/>
            <p:nvPr/>
          </p:nvGrpSpPr>
          <p:grpSpPr>
            <a:xfrm>
              <a:off x="522612" y="900103"/>
              <a:ext cx="2898644" cy="880803"/>
              <a:chOff x="522612" y="900103"/>
              <a:chExt cx="2898644" cy="880803"/>
            </a:xfrm>
          </p:grpSpPr>
          <p:grpSp>
            <p:nvGrpSpPr>
              <p:cNvPr id="9" name="Group 8">
                <a:extLst>
                  <a:ext uri="{FF2B5EF4-FFF2-40B4-BE49-F238E27FC236}">
                    <a16:creationId xmlns:a16="http://schemas.microsoft.com/office/drawing/2014/main" id="{A14D659B-384C-4CCD-953F-8B00245109DE}"/>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id="{22754C75-B2E8-46E1-A026-6726DF18B3D8}"/>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UTM Bienvenue" panose="02040603050506020204" pitchFamily="18" charset="0"/>
                    <a:cs typeface="+mn-cs"/>
                  </a:endParaRPr>
                </a:p>
              </p:txBody>
            </p:sp>
            <p:sp>
              <p:nvSpPr>
                <p:cNvPr id="15" name="Rectangle 14">
                  <a:extLst>
                    <a:ext uri="{FF2B5EF4-FFF2-40B4-BE49-F238E27FC236}">
                      <a16:creationId xmlns:a16="http://schemas.microsoft.com/office/drawing/2014/main" id="{D9E3113F-B2C7-4E82-A0ED-4577DE59A694}"/>
                    </a:ext>
                  </a:extLst>
                </p:cNvPr>
                <p:cNvSpPr/>
                <p:nvPr/>
              </p:nvSpPr>
              <p:spPr>
                <a:xfrm>
                  <a:off x="5906375" y="1465062"/>
                  <a:ext cx="2135017" cy="533223"/>
                </a:xfrm>
                <a:prstGeom prst="rect">
                  <a:avLst/>
                </a:prstGeom>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UTM Bienvenue" panose="02040603050506020204" pitchFamily="18" charset="0"/>
                      <a:cs typeface="Times New Roman" panose="02020603050405020304" pitchFamily="18" charset="0"/>
                    </a:rPr>
                    <a:t>HOẠT ĐỘNG </a:t>
                  </a:r>
                  <a:endParaRPr kumimoji="0" lang="vi-VN" sz="2200" b="1" i="0" u="none" strike="noStrike" kern="1200" cap="none" spc="0" normalizeH="0" baseline="0" noProof="0" dirty="0">
                    <a:ln>
                      <a:noFill/>
                    </a:ln>
                    <a:solidFill>
                      <a:srgbClr val="FFFFFF"/>
                    </a:solidFill>
                    <a:effectLst/>
                    <a:uLnTx/>
                    <a:uFillTx/>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69034609-981E-434E-A456-7F2D237A2F04}"/>
                  </a:ext>
                </a:extLst>
              </p:cNvPr>
              <p:cNvGrpSpPr/>
              <p:nvPr/>
            </p:nvGrpSpPr>
            <p:grpSpPr>
              <a:xfrm rot="20419193">
                <a:off x="2468303" y="900103"/>
                <a:ext cx="952953" cy="880803"/>
                <a:chOff x="8974078" y="279854"/>
                <a:chExt cx="3397172" cy="3224225"/>
              </a:xfrm>
            </p:grpSpPr>
            <p:pic>
              <p:nvPicPr>
                <p:cNvPr id="12" name="Picture 5">
                  <a:extLst>
                    <a:ext uri="{FF2B5EF4-FFF2-40B4-BE49-F238E27FC236}">
                      <a16:creationId xmlns:a16="http://schemas.microsoft.com/office/drawing/2014/main" id="{BE05E01B-5BB4-4070-98FB-B01E35390CA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id="{99F4312E-2682-40DD-9F9C-F261370A543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2" y="565913"/>
                  <a:ext cx="2916628" cy="2768146"/>
                </a:xfrm>
                <a:prstGeom prst="rect">
                  <a:avLst/>
                </a:prstGeom>
              </p:spPr>
            </p:pic>
          </p:grpSp>
          <p:sp>
            <p:nvSpPr>
              <p:cNvPr id="11" name="Rectangle 10">
                <a:extLst>
                  <a:ext uri="{FF2B5EF4-FFF2-40B4-BE49-F238E27FC236}">
                    <a16:creationId xmlns:a16="http://schemas.microsoft.com/office/drawing/2014/main" id="{C813AE7F-DF23-40E4-A360-3B8EB7A44A2B}"/>
                  </a:ext>
                </a:extLst>
              </p:cNvPr>
              <p:cNvSpPr/>
              <p:nvPr/>
            </p:nvSpPr>
            <p:spPr>
              <a:xfrm>
                <a:off x="2792351" y="1002361"/>
                <a:ext cx="363894" cy="661656"/>
              </a:xfrm>
              <a:prstGeom prst="rect">
                <a:avLst/>
              </a:prstGeom>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UTM HelvetIns" panose="02040603050506020204" pitchFamily="18" charset="0"/>
                    <a:cs typeface="Times New Roman" panose="02020603050405020304" pitchFamily="18" charset="0"/>
                  </a:rPr>
                  <a:t>2</a:t>
                </a:r>
                <a:endParaRPr kumimoji="0" lang="vi-VN" sz="2800" b="1" i="0" u="none" strike="noStrike" kern="1200" cap="none" spc="0" normalizeH="0" baseline="0" noProof="0" dirty="0">
                  <a:ln>
                    <a:noFill/>
                  </a:ln>
                  <a:solidFill>
                    <a:srgbClr val="FFFFFF"/>
                  </a:solidFill>
                  <a:effectLst/>
                  <a:uLnTx/>
                  <a:uFillTx/>
                  <a:latin typeface="UTM Avo" panose="02040603050506020204" pitchFamily="18" charset="0"/>
                  <a:cs typeface="Times New Roman" panose="02020603050405020304" pitchFamily="18" charset="0"/>
                </a:endParaRPr>
              </a:p>
            </p:txBody>
          </p:sp>
        </p:grpSp>
      </p:grpSp>
      <p:pic>
        <p:nvPicPr>
          <p:cNvPr id="16" name="Picture 15">
            <a:extLst>
              <a:ext uri="{FF2B5EF4-FFF2-40B4-BE49-F238E27FC236}">
                <a16:creationId xmlns:a16="http://schemas.microsoft.com/office/drawing/2014/main" id="{2E2A3EB5-BD54-4925-BE11-05D42683A67E}"/>
              </a:ext>
            </a:extLst>
          </p:cNvPr>
          <p:cNvPicPr>
            <a:picLocks noChangeAspect="1"/>
          </p:cNvPicPr>
          <p:nvPr/>
        </p:nvPicPr>
        <p:blipFill>
          <a:blip r:embed="rId6"/>
          <a:stretch>
            <a:fillRect/>
          </a:stretch>
        </p:blipFill>
        <p:spPr>
          <a:xfrm>
            <a:off x="2987515" y="2005216"/>
            <a:ext cx="7968163" cy="963251"/>
          </a:xfrm>
          <a:prstGeom prst="rect">
            <a:avLst/>
          </a:prstGeom>
        </p:spPr>
      </p:pic>
    </p:spTree>
    <p:extLst>
      <p:ext uri="{BB962C8B-B14F-4D97-AF65-F5344CB8AC3E}">
        <p14:creationId xmlns:p14="http://schemas.microsoft.com/office/powerpoint/2010/main" val="235300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4E9F60-269C-4ADA-96F6-89C88B2CCBDD}"/>
              </a:ext>
            </a:extLst>
          </p:cNvPr>
          <p:cNvGrpSpPr/>
          <p:nvPr/>
        </p:nvGrpSpPr>
        <p:grpSpPr>
          <a:xfrm>
            <a:off x="938546" y="451966"/>
            <a:ext cx="9875593" cy="2198848"/>
            <a:chOff x="176038" y="533052"/>
            <a:chExt cx="9875593" cy="2198848"/>
          </a:xfrm>
        </p:grpSpPr>
        <p:grpSp>
          <p:nvGrpSpPr>
            <p:cNvPr id="3" name="Group 2">
              <a:extLst>
                <a:ext uri="{FF2B5EF4-FFF2-40B4-BE49-F238E27FC236}">
                  <a16:creationId xmlns:a16="http://schemas.microsoft.com/office/drawing/2014/main" id="{94CB9A20-E68D-4932-88B1-62526EAC880E}"/>
                </a:ext>
              </a:extLst>
            </p:cNvPr>
            <p:cNvGrpSpPr/>
            <p:nvPr/>
          </p:nvGrpSpPr>
          <p:grpSpPr>
            <a:xfrm>
              <a:off x="176038" y="533052"/>
              <a:ext cx="9875593" cy="2198848"/>
              <a:chOff x="176038" y="533052"/>
              <a:chExt cx="9875593" cy="2198848"/>
            </a:xfrm>
          </p:grpSpPr>
          <p:grpSp>
            <p:nvGrpSpPr>
              <p:cNvPr id="5" name="Group 4">
                <a:extLst>
                  <a:ext uri="{FF2B5EF4-FFF2-40B4-BE49-F238E27FC236}">
                    <a16:creationId xmlns:a16="http://schemas.microsoft.com/office/drawing/2014/main" id="{34B6CED0-895A-4EEF-9F68-4E8C61F0EEAF}"/>
                  </a:ext>
                </a:extLst>
              </p:cNvPr>
              <p:cNvGrpSpPr/>
              <p:nvPr/>
            </p:nvGrpSpPr>
            <p:grpSpPr>
              <a:xfrm>
                <a:off x="552795" y="917810"/>
                <a:ext cx="9498836" cy="1814090"/>
                <a:chOff x="1338207" y="943284"/>
                <a:chExt cx="8545565" cy="2676283"/>
              </a:xfrm>
            </p:grpSpPr>
            <p:sp>
              <p:nvSpPr>
                <p:cNvPr id="7" name="Rectangle: Rounded Corners 6">
                  <a:extLst>
                    <a:ext uri="{FF2B5EF4-FFF2-40B4-BE49-F238E27FC236}">
                      <a16:creationId xmlns:a16="http://schemas.microsoft.com/office/drawing/2014/main" id="{A9F75992-19B2-4857-B50E-89EB156A33F2}"/>
                    </a:ext>
                  </a:extLst>
                </p:cNvPr>
                <p:cNvSpPr/>
                <p:nvPr/>
              </p:nvSpPr>
              <p:spPr>
                <a:xfrm>
                  <a:off x="1424710" y="1063553"/>
                  <a:ext cx="8459062" cy="255601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B546776-AA7F-4EB1-ADF4-052736A3599C}"/>
                    </a:ext>
                  </a:extLst>
                </p:cNvPr>
                <p:cNvSpPr/>
                <p:nvPr/>
              </p:nvSpPr>
              <p:spPr>
                <a:xfrm>
                  <a:off x="1338207" y="943284"/>
                  <a:ext cx="8459066" cy="255601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D6D129C6-D5F2-43AF-9B9F-797B5A3F0D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4" name="Rectangle 3">
              <a:extLst>
                <a:ext uri="{FF2B5EF4-FFF2-40B4-BE49-F238E27FC236}">
                  <a16:creationId xmlns:a16="http://schemas.microsoft.com/office/drawing/2014/main" id="{BB79ABBE-D635-4740-85D9-3AF519933D48}"/>
                </a:ext>
              </a:extLst>
            </p:cNvPr>
            <p:cNvSpPr/>
            <p:nvPr/>
          </p:nvSpPr>
          <p:spPr>
            <a:xfrm>
              <a:off x="766480" y="1078964"/>
              <a:ext cx="8965466" cy="1410258"/>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 Bảo vệ thông tin cá nhân và gia đình: không cung cấp tên và địa chỉ cho người lạ, không gửi và nhận tệp từ người không quen biết, bảo vệ mật khẩu khi dùng máy tính.</a:t>
              </a:r>
            </a:p>
          </p:txBody>
        </p:sp>
      </p:grpSp>
      <p:pic>
        <p:nvPicPr>
          <p:cNvPr id="10" name="Picture 9">
            <a:extLst>
              <a:ext uri="{FF2B5EF4-FFF2-40B4-BE49-F238E27FC236}">
                <a16:creationId xmlns:a16="http://schemas.microsoft.com/office/drawing/2014/main" id="{D1098E5B-12AD-414F-AC42-F556B8FA4C1D}"/>
              </a:ext>
            </a:extLst>
          </p:cNvPr>
          <p:cNvPicPr>
            <a:picLocks noChangeAspect="1"/>
          </p:cNvPicPr>
          <p:nvPr/>
        </p:nvPicPr>
        <p:blipFill rotWithShape="1">
          <a:blip r:embed="rId3"/>
          <a:srcRect r="54929" b="19053"/>
          <a:stretch/>
        </p:blipFill>
        <p:spPr>
          <a:xfrm>
            <a:off x="1046422" y="3429000"/>
            <a:ext cx="3939603" cy="2812907"/>
          </a:xfrm>
          <a:prstGeom prst="rect">
            <a:avLst/>
          </a:prstGeom>
        </p:spPr>
      </p:pic>
      <p:grpSp>
        <p:nvGrpSpPr>
          <p:cNvPr id="15" name="Group 14">
            <a:extLst>
              <a:ext uri="{FF2B5EF4-FFF2-40B4-BE49-F238E27FC236}">
                <a16:creationId xmlns:a16="http://schemas.microsoft.com/office/drawing/2014/main" id="{62EF5811-DAD3-4563-9E0C-BD8760EEB8C7}"/>
              </a:ext>
            </a:extLst>
          </p:cNvPr>
          <p:cNvGrpSpPr/>
          <p:nvPr/>
        </p:nvGrpSpPr>
        <p:grpSpPr>
          <a:xfrm>
            <a:off x="5311292" y="2648921"/>
            <a:ext cx="6481218" cy="3314633"/>
            <a:chOff x="5240431" y="3001093"/>
            <a:chExt cx="6481218" cy="3314633"/>
          </a:xfrm>
        </p:grpSpPr>
        <p:pic>
          <p:nvPicPr>
            <p:cNvPr id="12" name="Picture 11">
              <a:extLst>
                <a:ext uri="{FF2B5EF4-FFF2-40B4-BE49-F238E27FC236}">
                  <a16:creationId xmlns:a16="http://schemas.microsoft.com/office/drawing/2014/main" id="{DFABCF61-6EFB-406E-871B-18B5E3A3E385}"/>
                </a:ext>
              </a:extLst>
            </p:cNvPr>
            <p:cNvPicPr>
              <a:picLocks noChangeAspect="1"/>
            </p:cNvPicPr>
            <p:nvPr/>
          </p:nvPicPr>
          <p:blipFill rotWithShape="1">
            <a:blip r:embed="rId4"/>
            <a:srcRect l="45342"/>
            <a:stretch/>
          </p:blipFill>
          <p:spPr>
            <a:xfrm>
              <a:off x="7144547" y="3474637"/>
              <a:ext cx="4577102" cy="2841089"/>
            </a:xfrm>
            <a:prstGeom prst="rect">
              <a:avLst/>
            </a:prstGeom>
          </p:spPr>
        </p:pic>
        <p:pic>
          <p:nvPicPr>
            <p:cNvPr id="11" name="Picture 10">
              <a:extLst>
                <a:ext uri="{FF2B5EF4-FFF2-40B4-BE49-F238E27FC236}">
                  <a16:creationId xmlns:a16="http://schemas.microsoft.com/office/drawing/2014/main" id="{AE1E442C-6774-476C-9FFF-4D62301D802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1000" l="1612" r="36472">
                          <a14:foregroundMark x1="3053" y1="90000" x2="3053" y2="90000"/>
                          <a14:foregroundMark x1="1612" y1="89500" x2="1612" y2="89500"/>
                          <a14:foregroundMark x1="24343" y1="91000" x2="24343" y2="91000"/>
                          <a14:foregroundMark x1="12892" y1="89000" x2="12892" y2="89000"/>
                        </a14:backgroundRemoval>
                      </a14:imgEffect>
                    </a14:imgLayer>
                  </a14:imgProps>
                </a:ext>
              </a:extLst>
            </a:blip>
            <a:srcRect r="59474"/>
            <a:stretch/>
          </p:blipFill>
          <p:spPr>
            <a:xfrm>
              <a:off x="5240431" y="3001093"/>
              <a:ext cx="2660262" cy="2227092"/>
            </a:xfrm>
            <a:prstGeom prst="rect">
              <a:avLst/>
            </a:prstGeom>
          </p:spPr>
        </p:pic>
        <p:pic>
          <p:nvPicPr>
            <p:cNvPr id="14" name="Picture 13" descr="A picture containing arrow&#10;&#10;Description automatically generated">
              <a:extLst>
                <a:ext uri="{FF2B5EF4-FFF2-40B4-BE49-F238E27FC236}">
                  <a16:creationId xmlns:a16="http://schemas.microsoft.com/office/drawing/2014/main" id="{E0EC6254-5B35-4687-8851-1D760442F4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4598" y="5181140"/>
              <a:ext cx="709949" cy="795850"/>
            </a:xfrm>
            <a:prstGeom prst="rect">
              <a:avLst/>
            </a:prstGeom>
          </p:spPr>
        </p:pic>
      </p:grpSp>
      <p:pic>
        <p:nvPicPr>
          <p:cNvPr id="16" name="Picture 15" descr="Logo&#10;&#10;Description automatically generated">
            <a:extLst>
              <a:ext uri="{FF2B5EF4-FFF2-40B4-BE49-F238E27FC236}">
                <a16:creationId xmlns:a16="http://schemas.microsoft.com/office/drawing/2014/main" id="{33D1C11B-64A0-4F8F-A381-E916B1BAB16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23591" y="3010075"/>
            <a:ext cx="1987701" cy="1764942"/>
          </a:xfrm>
          <a:prstGeom prst="rect">
            <a:avLst/>
          </a:prstGeom>
        </p:spPr>
      </p:pic>
      <p:pic>
        <p:nvPicPr>
          <p:cNvPr id="17" name="Picture 16" descr="Logo&#10;&#10;Description automatically generated">
            <a:extLst>
              <a:ext uri="{FF2B5EF4-FFF2-40B4-BE49-F238E27FC236}">
                <a16:creationId xmlns:a16="http://schemas.microsoft.com/office/drawing/2014/main" id="{8716E155-A255-450B-B329-885B534CC90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171870" y="3660538"/>
            <a:ext cx="1987701" cy="1764942"/>
          </a:xfrm>
          <a:prstGeom prst="rect">
            <a:avLst/>
          </a:prstGeom>
        </p:spPr>
      </p:pic>
    </p:spTree>
    <p:extLst>
      <p:ext uri="{BB962C8B-B14F-4D97-AF65-F5344CB8AC3E}">
        <p14:creationId xmlns:p14="http://schemas.microsoft.com/office/powerpoint/2010/main" val="153867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13FBEC-EB68-475E-8887-889EE01F7AF2}"/>
              </a:ext>
            </a:extLst>
          </p:cNvPr>
          <p:cNvPicPr>
            <a:picLocks noChangeAspect="1"/>
          </p:cNvPicPr>
          <p:nvPr/>
        </p:nvPicPr>
        <p:blipFill>
          <a:blip r:embed="rId2"/>
          <a:stretch>
            <a:fillRect/>
          </a:stretch>
        </p:blipFill>
        <p:spPr>
          <a:xfrm>
            <a:off x="563110" y="522271"/>
            <a:ext cx="983065" cy="967824"/>
          </a:xfrm>
          <a:prstGeom prst="rect">
            <a:avLst/>
          </a:prstGeom>
        </p:spPr>
      </p:pic>
      <p:sp>
        <p:nvSpPr>
          <p:cNvPr id="3" name="Rectangle 2">
            <a:extLst>
              <a:ext uri="{FF2B5EF4-FFF2-40B4-BE49-F238E27FC236}">
                <a16:creationId xmlns:a16="http://schemas.microsoft.com/office/drawing/2014/main" id="{B437E9CC-34D6-462E-A3E3-838E142BCC53}"/>
              </a:ext>
            </a:extLst>
          </p:cNvPr>
          <p:cNvSpPr/>
          <p:nvPr/>
        </p:nvSpPr>
        <p:spPr>
          <a:xfrm>
            <a:off x="1569007" y="754846"/>
            <a:ext cx="9770221" cy="493148"/>
          </a:xfrm>
          <a:prstGeom prst="rect">
            <a:avLst/>
          </a:prstGeom>
        </p:spPr>
        <p:txBody>
          <a:bodyPr wrap="square">
            <a:spAutoFit/>
          </a:bodyPr>
          <a:lstStyle/>
          <a:p>
            <a:pPr defTabSz="342900">
              <a:lnSpc>
                <a:spcPct val="150000"/>
              </a:lnSpc>
            </a:pPr>
            <a:r>
              <a:rPr lang="en-US" sz="2000" b="1" dirty="0">
                <a:latin typeface="UTM Avo" panose="02040603050506020204" pitchFamily="18" charset="0"/>
                <a:cs typeface="Times New Roman" panose="02020603050405020304" pitchFamily="18" charset="0"/>
              </a:rPr>
              <a:t>1. </a:t>
            </a:r>
            <a:r>
              <a:rPr lang="vi-VN" sz="2000" dirty="0">
                <a:latin typeface="UTM Avo" panose="02040603050506020204" pitchFamily="18" charset="0"/>
                <a:cs typeface="Times New Roman" panose="02020603050405020304" pitchFamily="18" charset="0"/>
              </a:rPr>
              <a:t>Khi có thông tin cá nhân của em hoặc gia đình em thì người xấu</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có thể: </a:t>
            </a:r>
          </a:p>
        </p:txBody>
      </p:sp>
      <p:sp>
        <p:nvSpPr>
          <p:cNvPr id="4" name="Rectangle 3">
            <a:extLst>
              <a:ext uri="{FF2B5EF4-FFF2-40B4-BE49-F238E27FC236}">
                <a16:creationId xmlns:a16="http://schemas.microsoft.com/office/drawing/2014/main" id="{5D9A1839-3388-45F5-9F22-2C3960116CFC}"/>
              </a:ext>
            </a:extLst>
          </p:cNvPr>
          <p:cNvSpPr/>
          <p:nvPr/>
        </p:nvSpPr>
        <p:spPr>
          <a:xfrm>
            <a:off x="1968581" y="1247994"/>
            <a:ext cx="8254838" cy="493148"/>
          </a:xfrm>
          <a:prstGeom prst="rect">
            <a:avLst/>
          </a:prstGeom>
        </p:spPr>
        <p:txBody>
          <a:bodyPr wrap="square">
            <a:spAutoFit/>
          </a:bodyPr>
          <a:lstStyle/>
          <a:p>
            <a:pPr defTabSz="342900">
              <a:lnSpc>
                <a:spcPct val="150000"/>
              </a:lnSpc>
            </a:pPr>
            <a:r>
              <a:rPr lang="en-US" sz="2000" b="1" dirty="0">
                <a:solidFill>
                  <a:srgbClr val="7FC354"/>
                </a:solidFill>
                <a:latin typeface="UTM Avo" panose="02040603050506020204" pitchFamily="18" charset="0"/>
                <a:cs typeface="Times New Roman" panose="02020603050405020304" pitchFamily="18" charset="0"/>
              </a:rPr>
              <a:t>A. </a:t>
            </a:r>
            <a:r>
              <a:rPr lang="en-US" sz="2000" dirty="0" err="1">
                <a:latin typeface="UTM Avo" panose="02040603050506020204" pitchFamily="18" charset="0"/>
                <a:cs typeface="Times New Roman" panose="02020603050405020304" pitchFamily="18" charset="0"/>
              </a:rPr>
              <a:t>Tìm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đến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để</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thực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hiện</a:t>
            </a:r>
            <a:r>
              <a:rPr lang="en-US" sz="2000" dirty="0">
                <a:latin typeface="UTM Avo" panose="02040603050506020204" pitchFamily="18" charset="0"/>
                <a:cs typeface="Times New Roman" panose="02020603050405020304" pitchFamily="18" charset="0"/>
              </a:rPr>
              <a:t> ý </a:t>
            </a:r>
            <a:r>
              <a:rPr lang="en-US" sz="2000" dirty="0" err="1">
                <a:latin typeface="UTM Avo" panose="02040603050506020204" pitchFamily="18" charset="0"/>
                <a:cs typeface="Times New Roman" panose="02020603050405020304" pitchFamily="18" charset="0"/>
              </a:rPr>
              <a:t>đồ</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xấu</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C32FBB8-B56E-49A2-8CA7-A1334859026E}"/>
              </a:ext>
            </a:extLst>
          </p:cNvPr>
          <p:cNvSpPr/>
          <p:nvPr/>
        </p:nvSpPr>
        <p:spPr>
          <a:xfrm>
            <a:off x="1968581" y="1741142"/>
            <a:ext cx="8254838" cy="493148"/>
          </a:xfrm>
          <a:prstGeom prst="rect">
            <a:avLst/>
          </a:prstGeom>
        </p:spPr>
        <p:txBody>
          <a:bodyPr wrap="square">
            <a:spAutoFit/>
          </a:bodyPr>
          <a:lstStyle/>
          <a:p>
            <a:pPr defTabSz="342900">
              <a:lnSpc>
                <a:spcPct val="150000"/>
              </a:lnSpc>
            </a:pPr>
            <a:r>
              <a:rPr lang="en-US" sz="2000" b="1" dirty="0">
                <a:solidFill>
                  <a:srgbClr val="7FC354"/>
                </a:solidFill>
                <a:latin typeface="UTM Avo" panose="02040603050506020204" pitchFamily="18" charset="0"/>
                <a:cs typeface="Times New Roman" panose="02020603050405020304" pitchFamily="18" charset="0"/>
              </a:rPr>
              <a:t>B. </a:t>
            </a:r>
            <a:r>
              <a:rPr lang="en-US" sz="2000" dirty="0" err="1">
                <a:latin typeface="UTM Avo" panose="02040603050506020204" pitchFamily="18" charset="0"/>
                <a:cs typeface="Times New Roman" panose="02020603050405020304" pitchFamily="18" charset="0"/>
              </a:rPr>
              <a:t>Đăng</a:t>
            </a:r>
            <a:r>
              <a:rPr lang="en-US" sz="2000" dirty="0">
                <a:latin typeface="UTM Avo" panose="02040603050506020204" pitchFamily="18" charset="0"/>
                <a:cs typeface="Times New Roman" panose="02020603050405020304" pitchFamily="18" charset="0"/>
              </a:rPr>
              <a:t> tin </a:t>
            </a:r>
            <a:r>
              <a:rPr lang="en-US" sz="2000" dirty="0" err="1">
                <a:latin typeface="UTM Avo" panose="02040603050506020204" pitchFamily="18" charset="0"/>
                <a:cs typeface="Times New Roman" panose="02020603050405020304" pitchFamily="18" charset="0"/>
              </a:rPr>
              <a:t>nói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xấu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hay </a:t>
            </a:r>
            <a:r>
              <a:rPr lang="en-US" sz="2000" dirty="0" err="1">
                <a:latin typeface="UTM Avo" panose="02040603050506020204" pitchFamily="18" charset="0"/>
                <a:cs typeface="Times New Roman" panose="02020603050405020304" pitchFamily="18" charset="0"/>
              </a:rPr>
              <a:t>gia</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đình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trên</a:t>
            </a:r>
            <a:r>
              <a:rPr lang="en-US" sz="2000" dirty="0">
                <a:latin typeface="UTM Avo" panose="02040603050506020204" pitchFamily="18" charset="0"/>
                <a:cs typeface="Times New Roman" panose="02020603050405020304" pitchFamily="18" charset="0"/>
              </a:rPr>
              <a:t> Internet.</a:t>
            </a:r>
            <a:endParaRPr lang="vi-VN" sz="2000" dirty="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531947E-638F-4A34-AF88-93DD98EEBEA6}"/>
              </a:ext>
            </a:extLst>
          </p:cNvPr>
          <p:cNvSpPr/>
          <p:nvPr/>
        </p:nvSpPr>
        <p:spPr>
          <a:xfrm>
            <a:off x="1968581" y="2234290"/>
            <a:ext cx="9571378" cy="493148"/>
          </a:xfrm>
          <a:prstGeom prst="rect">
            <a:avLst/>
          </a:prstGeom>
        </p:spPr>
        <p:txBody>
          <a:bodyPr wrap="square">
            <a:spAutoFit/>
          </a:bodyPr>
          <a:lstStyle/>
          <a:p>
            <a:pPr defTabSz="342900">
              <a:lnSpc>
                <a:spcPct val="150000"/>
              </a:lnSpc>
            </a:pPr>
            <a:r>
              <a:rPr lang="en-US" sz="2000" b="1" dirty="0">
                <a:solidFill>
                  <a:srgbClr val="7FC354"/>
                </a:solidFill>
                <a:latin typeface="UTM Avo" panose="02040603050506020204" pitchFamily="18" charset="0"/>
                <a:cs typeface="Times New Roman" panose="02020603050405020304" pitchFamily="18" charset="0"/>
              </a:rPr>
              <a:t>C. </a:t>
            </a:r>
            <a:r>
              <a:rPr lang="en-US" sz="2000" dirty="0" err="1">
                <a:latin typeface="UTM Avo" panose="02040603050506020204" pitchFamily="18" charset="0"/>
                <a:cs typeface="Times New Roman" panose="02020603050405020304" pitchFamily="18" charset="0"/>
              </a:rPr>
              <a:t>Mạo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danh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hoặc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các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thành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viên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trong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gia</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đình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để</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việc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xấu</a:t>
            </a:r>
            <a:r>
              <a:rPr lang="en-US" sz="2000" dirty="0">
                <a:latin typeface="UTM Avo" panose="020406030505060202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9FB3967A-9058-4772-9CA8-C01D349EB71C}"/>
              </a:ext>
            </a:extLst>
          </p:cNvPr>
          <p:cNvSpPr/>
          <p:nvPr/>
        </p:nvSpPr>
        <p:spPr>
          <a:xfrm>
            <a:off x="1968581" y="2727438"/>
            <a:ext cx="8254838" cy="493148"/>
          </a:xfrm>
          <a:prstGeom prst="rect">
            <a:avLst/>
          </a:prstGeom>
        </p:spPr>
        <p:txBody>
          <a:bodyPr wrap="square">
            <a:spAutoFit/>
          </a:bodyPr>
          <a:lstStyle/>
          <a:p>
            <a:pPr defTabSz="342900">
              <a:lnSpc>
                <a:spcPct val="150000"/>
              </a:lnSpc>
            </a:pPr>
            <a:r>
              <a:rPr lang="en-US" sz="2000" b="1" dirty="0">
                <a:solidFill>
                  <a:srgbClr val="7FC354"/>
                </a:solidFill>
                <a:latin typeface="UTM Avo" panose="02040603050506020204" pitchFamily="18" charset="0"/>
                <a:cs typeface="Times New Roman" panose="02020603050405020304" pitchFamily="18" charset="0"/>
              </a:rPr>
              <a:t>D. </a:t>
            </a:r>
            <a:r>
              <a:rPr lang="en-US" sz="2000" dirty="0" err="1">
                <a:latin typeface="UTM Avo" panose="02040603050506020204" pitchFamily="18" charset="0"/>
                <a:cs typeface="Times New Roman" panose="02020603050405020304" pitchFamily="18" charset="0"/>
              </a:rPr>
              <a:t>Tất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cả</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các</a:t>
            </a:r>
            <a:r>
              <a:rPr lang="en-US" sz="2000" dirty="0">
                <a:latin typeface="UTM Avo" panose="02040603050506020204" pitchFamily="18" charset="0"/>
                <a:cs typeface="Times New Roman" panose="02020603050405020304" pitchFamily="18" charset="0"/>
              </a:rPr>
              <a:t> ý </a:t>
            </a:r>
            <a:r>
              <a:rPr lang="en-US" sz="2000" dirty="0" err="1">
                <a:latin typeface="UTM Avo" panose="02040603050506020204" pitchFamily="18" charset="0"/>
                <a:cs typeface="Times New Roman" panose="02020603050405020304" pitchFamily="18" charset="0"/>
              </a:rPr>
              <a:t>trên</a:t>
            </a:r>
            <a:r>
              <a:rPr lang="en-US" sz="2000" dirty="0">
                <a:latin typeface="UTM Avo" panose="02040603050506020204" pitchFamily="18" charset="0"/>
                <a:cs typeface="Times New Roman" panose="02020603050405020304" pitchFamily="18" charset="0"/>
              </a:rPr>
              <a:t>. </a:t>
            </a:r>
            <a:endParaRPr lang="vi-VN" sz="20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AF4FC9A-9FA3-435E-AD7A-43994F0DEA58}"/>
              </a:ext>
            </a:extLst>
          </p:cNvPr>
          <p:cNvSpPr/>
          <p:nvPr/>
        </p:nvSpPr>
        <p:spPr>
          <a:xfrm>
            <a:off x="1569007" y="3390840"/>
            <a:ext cx="9770221"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không nên chia sẻ rộng rãi trên Internet những thông tin nào</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sau đây?</a:t>
            </a:r>
          </a:p>
        </p:txBody>
      </p:sp>
      <p:sp>
        <p:nvSpPr>
          <p:cNvPr id="12" name="Rectangle 11">
            <a:extLst>
              <a:ext uri="{FF2B5EF4-FFF2-40B4-BE49-F238E27FC236}">
                <a16:creationId xmlns:a16="http://schemas.microsoft.com/office/drawing/2014/main" id="{8C438BC7-84D1-40C9-B369-0288DE134CEE}"/>
              </a:ext>
            </a:extLst>
          </p:cNvPr>
          <p:cNvSpPr/>
          <p:nvPr/>
        </p:nvSpPr>
        <p:spPr>
          <a:xfrm>
            <a:off x="1968581" y="3883988"/>
            <a:ext cx="4127419" cy="1873654"/>
          </a:xfrm>
          <a:prstGeom prst="rect">
            <a:avLst/>
          </a:prstGeom>
        </p:spPr>
        <p:txBody>
          <a:bodyPr wrap="square">
            <a:spAutoFit/>
          </a:bodyPr>
          <a:lstStyle/>
          <a:p>
            <a:pPr defTabSz="342900">
              <a:lnSpc>
                <a:spcPct val="150000"/>
              </a:lnSpc>
            </a:pPr>
            <a:r>
              <a:rPr lang="en-US" sz="2000" dirty="0">
                <a:latin typeface="UTM Avo" panose="02040603050506020204" pitchFamily="18" charset="0"/>
                <a:cs typeface="Times New Roman" panose="02020603050405020304" pitchFamily="18" charset="0"/>
              </a:rPr>
              <a:t>A.</a:t>
            </a:r>
            <a:r>
              <a:rPr lang="vi-VN" sz="2000" dirty="0">
                <a:latin typeface="UTM Avo" panose="02040603050506020204" pitchFamily="18" charset="0"/>
                <a:cs typeface="Times New Roman" panose="02020603050405020304" pitchFamily="18" charset="0"/>
              </a:rPr>
              <a:t> Họ tên, địa chỉ của nhà em; </a:t>
            </a:r>
            <a:endParaRPr lang="en-US" sz="2000" dirty="0">
              <a:latin typeface="UTM Avo" panose="02040603050506020204" pitchFamily="18" charset="0"/>
              <a:cs typeface="Times New Roman" panose="02020603050405020304" pitchFamily="18" charset="0"/>
            </a:endParaRPr>
          </a:p>
          <a:p>
            <a:pPr defTabSz="342900">
              <a:lnSpc>
                <a:spcPct val="150000"/>
              </a:lnSpc>
            </a:pPr>
            <a:r>
              <a:rPr lang="en-US" sz="2000" dirty="0">
                <a:latin typeface="UTM Avo" panose="02040603050506020204" pitchFamily="18" charset="0"/>
                <a:cs typeface="Times New Roman" panose="02020603050405020304" pitchFamily="18" charset="0"/>
              </a:rPr>
              <a:t>B.</a:t>
            </a:r>
            <a:r>
              <a:rPr lang="vi-VN" sz="2000" dirty="0">
                <a:latin typeface="UTM Avo" panose="02040603050506020204" pitchFamily="18" charset="0"/>
                <a:cs typeface="Times New Roman" panose="02020603050405020304" pitchFamily="18" charset="0"/>
              </a:rPr>
              <a:t> Bài thơ em thích</a:t>
            </a:r>
            <a:r>
              <a:rPr lang="en-US" sz="2000" dirty="0">
                <a:latin typeface="UTM Avo" panose="02040603050506020204" pitchFamily="18" charset="0"/>
                <a:cs typeface="Times New Roman" panose="02020603050405020304" pitchFamily="18" charset="0"/>
              </a:rPr>
              <a:t>;</a:t>
            </a:r>
            <a:r>
              <a:rPr lang="vi-VN" sz="2000" dirty="0">
                <a:latin typeface="UTM Avo" panose="02040603050506020204" pitchFamily="18" charset="0"/>
                <a:cs typeface="Times New Roman" panose="02020603050405020304" pitchFamily="18" charset="0"/>
              </a:rPr>
              <a:t> </a:t>
            </a:r>
            <a:endParaRPr lang="en-US" sz="2000" dirty="0">
              <a:latin typeface="UTM Avo" panose="02040603050506020204" pitchFamily="18" charset="0"/>
              <a:cs typeface="Times New Roman" panose="02020603050405020304" pitchFamily="18" charset="0"/>
            </a:endParaRPr>
          </a:p>
          <a:p>
            <a:pPr defTabSz="342900">
              <a:lnSpc>
                <a:spcPct val="150000"/>
              </a:lnSpc>
            </a:pPr>
            <a:r>
              <a:rPr lang="en-US" sz="2000" dirty="0">
                <a:latin typeface="UTM Avo" panose="02040603050506020204" pitchFamily="18" charset="0"/>
                <a:cs typeface="Times New Roman" panose="02020603050405020304" pitchFamily="18" charset="0"/>
              </a:rPr>
              <a:t>C.</a:t>
            </a:r>
            <a:r>
              <a:rPr lang="vi-VN" sz="2000" dirty="0">
                <a:latin typeface="UTM Avo" panose="02040603050506020204" pitchFamily="18" charset="0"/>
                <a:cs typeface="Times New Roman" panose="02020603050405020304" pitchFamily="18" charset="0"/>
              </a:rPr>
              <a:t> Số điện thoại của bố</a:t>
            </a:r>
            <a:r>
              <a:rPr lang="en-US" sz="2000" dirty="0">
                <a:latin typeface="UTM Avo" panose="02040603050506020204" pitchFamily="18" charset="0"/>
                <a:cs typeface="Times New Roman" panose="02020603050405020304" pitchFamily="18" charset="0"/>
              </a:rPr>
              <a:t>;</a:t>
            </a:r>
            <a:r>
              <a:rPr lang="vi-VN" sz="2000" dirty="0">
                <a:latin typeface="UTM Avo" panose="02040603050506020204" pitchFamily="18" charset="0"/>
                <a:cs typeface="Times New Roman" panose="02020603050405020304" pitchFamily="18" charset="0"/>
              </a:rPr>
              <a:t> </a:t>
            </a:r>
            <a:endParaRPr lang="en-US" sz="2000" dirty="0">
              <a:latin typeface="UTM Avo" panose="02040603050506020204" pitchFamily="18" charset="0"/>
              <a:cs typeface="Times New Roman" panose="02020603050405020304" pitchFamily="18" charset="0"/>
            </a:endParaRPr>
          </a:p>
          <a:p>
            <a:pPr defTabSz="342900">
              <a:lnSpc>
                <a:spcPct val="150000"/>
              </a:lnSpc>
            </a:pPr>
            <a:r>
              <a:rPr lang="en-US" sz="2000" dirty="0">
                <a:latin typeface="UTM Avo" panose="02040603050506020204" pitchFamily="18" charset="0"/>
                <a:cs typeface="Times New Roman" panose="02020603050405020304" pitchFamily="18" charset="0"/>
              </a:rPr>
              <a:t>D.</a:t>
            </a:r>
            <a:r>
              <a:rPr lang="vi-VN" sz="2000" dirty="0">
                <a:latin typeface="UTM Avo" panose="02040603050506020204" pitchFamily="18" charset="0"/>
                <a:cs typeface="Times New Roman" panose="02020603050405020304" pitchFamily="18" charset="0"/>
              </a:rPr>
              <a:t> Nơi làm việc của mẹ.</a:t>
            </a:r>
          </a:p>
        </p:txBody>
      </p:sp>
      <p:sp>
        <p:nvSpPr>
          <p:cNvPr id="13" name="Oval 12">
            <a:extLst>
              <a:ext uri="{FF2B5EF4-FFF2-40B4-BE49-F238E27FC236}">
                <a16:creationId xmlns:a16="http://schemas.microsoft.com/office/drawing/2014/main" id="{81D2E612-5D18-42CC-AB1B-C2337D5A6BE3}"/>
              </a:ext>
            </a:extLst>
          </p:cNvPr>
          <p:cNvSpPr/>
          <p:nvPr/>
        </p:nvSpPr>
        <p:spPr>
          <a:xfrm>
            <a:off x="1947799" y="279776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Smiley Face 5">
            <a:extLst>
              <a:ext uri="{FF2B5EF4-FFF2-40B4-BE49-F238E27FC236}">
                <a16:creationId xmlns:a16="http://schemas.microsoft.com/office/drawing/2014/main" id="{72B11F66-47D4-43BD-9D79-DBB680B757C4}"/>
              </a:ext>
            </a:extLst>
          </p:cNvPr>
          <p:cNvSpPr/>
          <p:nvPr/>
        </p:nvSpPr>
        <p:spPr>
          <a:xfrm>
            <a:off x="1569007" y="4068417"/>
            <a:ext cx="378792" cy="357809"/>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a:extLst>
              <a:ext uri="{FF2B5EF4-FFF2-40B4-BE49-F238E27FC236}">
                <a16:creationId xmlns:a16="http://schemas.microsoft.com/office/drawing/2014/main" id="{FE99FB96-12FC-40E0-88BD-9F1C9C811E6B}"/>
              </a:ext>
            </a:extLst>
          </p:cNvPr>
          <p:cNvSpPr/>
          <p:nvPr/>
        </p:nvSpPr>
        <p:spPr>
          <a:xfrm>
            <a:off x="1569007" y="4820816"/>
            <a:ext cx="378792" cy="357808"/>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a:extLst>
              <a:ext uri="{FF2B5EF4-FFF2-40B4-BE49-F238E27FC236}">
                <a16:creationId xmlns:a16="http://schemas.microsoft.com/office/drawing/2014/main" id="{09CE0538-B638-4C81-9127-E12FDB0E4A74}"/>
              </a:ext>
            </a:extLst>
          </p:cNvPr>
          <p:cNvSpPr/>
          <p:nvPr/>
        </p:nvSpPr>
        <p:spPr>
          <a:xfrm>
            <a:off x="1569007" y="5394310"/>
            <a:ext cx="378792" cy="357808"/>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93FFB8A-42EF-434F-B50E-2018C90A7332}"/>
              </a:ext>
            </a:extLst>
          </p:cNvPr>
          <p:cNvSpPr txBox="1"/>
          <p:nvPr/>
        </p:nvSpPr>
        <p:spPr>
          <a:xfrm>
            <a:off x="1947798" y="395663"/>
            <a:ext cx="3207297"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CÂU HỎI CỦNG CỐ</a:t>
            </a:r>
          </a:p>
        </p:txBody>
      </p:sp>
    </p:spTree>
    <p:extLst>
      <p:ext uri="{BB962C8B-B14F-4D97-AF65-F5344CB8AC3E}">
        <p14:creationId xmlns:p14="http://schemas.microsoft.com/office/powerpoint/2010/main" val="76571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P spid="10" grpId="0"/>
      <p:bldP spid="11" grpId="0"/>
      <p:bldP spid="12" grpId="0"/>
      <p:bldP spid="13" grpId="0" animBg="1"/>
      <p:bldP spid="6" grpId="0" animBg="1"/>
      <p:bldP spid="16" grpId="0" animBg="1"/>
      <p:bldP spid="17"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0BEE735-CE58-4102-B051-8E89722AB9F6}"/>
              </a:ext>
            </a:extLst>
          </p:cNvPr>
          <p:cNvGrpSpPr/>
          <p:nvPr/>
        </p:nvGrpSpPr>
        <p:grpSpPr>
          <a:xfrm>
            <a:off x="414536" y="410130"/>
            <a:ext cx="3761537" cy="1014929"/>
            <a:chOff x="371924" y="467376"/>
            <a:chExt cx="3761537" cy="1014929"/>
          </a:xfrm>
        </p:grpSpPr>
        <p:pic>
          <p:nvPicPr>
            <p:cNvPr id="13" name="Picture 12">
              <a:extLst>
                <a:ext uri="{FF2B5EF4-FFF2-40B4-BE49-F238E27FC236}">
                  <a16:creationId xmlns:a16="http://schemas.microsoft.com/office/drawing/2014/main" id="{E9E35BFB-9160-475A-9A3C-F4BFA55FD3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5" name="Rectangle 14">
              <a:extLst>
                <a:ext uri="{FF2B5EF4-FFF2-40B4-BE49-F238E27FC236}">
                  <a16:creationId xmlns:a16="http://schemas.microsoft.com/office/drawing/2014/main" id="{DC92854C-9D59-4229-99FA-518A76AD336B}"/>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LUYỆN TẬP</a:t>
              </a:r>
              <a:endParaRPr lang="vi-VN" sz="2800" b="1" dirty="0">
                <a:solidFill>
                  <a:srgbClr val="0998D7"/>
                </a:solidFill>
                <a:latin typeface="SVN-SAF" panose="02040603050506020204" pitchFamily="18" charset="0"/>
                <a:cs typeface="Times New Roman" panose="02020603050405020304" pitchFamily="18" charset="0"/>
              </a:endParaRPr>
            </a:p>
          </p:txBody>
        </p:sp>
      </p:grpSp>
      <p:sp>
        <p:nvSpPr>
          <p:cNvPr id="17" name="Rectangle 16">
            <a:extLst>
              <a:ext uri="{FF2B5EF4-FFF2-40B4-BE49-F238E27FC236}">
                <a16:creationId xmlns:a16="http://schemas.microsoft.com/office/drawing/2014/main" id="{E7C4189C-8D01-4510-8AA7-A9858504856D}"/>
              </a:ext>
            </a:extLst>
          </p:cNvPr>
          <p:cNvSpPr/>
          <p:nvPr/>
        </p:nvSpPr>
        <p:spPr>
          <a:xfrm>
            <a:off x="635645" y="1448968"/>
            <a:ext cx="1092071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kể tên ba ví dụ về thông tin của cá nhân hay gia đình có thể được</a:t>
            </a:r>
          </a:p>
          <a:p>
            <a:pPr algn="just" defTabSz="342900">
              <a:lnSpc>
                <a:spcPct val="150000"/>
              </a:lnSpc>
            </a:pPr>
            <a:r>
              <a:rPr lang="vi-VN" sz="2200">
                <a:latin typeface="UTM Avo" panose="02040603050506020204" pitchFamily="18" charset="0"/>
                <a:cs typeface="Times New Roman" panose="02020603050405020304" pitchFamily="18" charset="0"/>
              </a:rPr>
              <a:t>lưu trữ trong máy tính</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636BB49-A4F7-4616-904E-67A0EB09CE5B}"/>
              </a:ext>
            </a:extLst>
          </p:cNvPr>
          <p:cNvSpPr/>
          <p:nvPr/>
        </p:nvSpPr>
        <p:spPr>
          <a:xfrm>
            <a:off x="635645" y="2508994"/>
            <a:ext cx="10920710"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ghép mỗi mục ở cột A với một mục thích hợp ở cột B</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F95D7B2-33E0-4CBF-83B5-035634BE1C71}"/>
              </a:ext>
            </a:extLst>
          </p:cNvPr>
          <p:cNvPicPr>
            <a:picLocks noChangeAspect="1"/>
          </p:cNvPicPr>
          <p:nvPr/>
        </p:nvPicPr>
        <p:blipFill>
          <a:blip r:embed="rId5"/>
          <a:stretch>
            <a:fillRect/>
          </a:stretch>
        </p:blipFill>
        <p:spPr>
          <a:xfrm>
            <a:off x="635645" y="3042217"/>
            <a:ext cx="9192938" cy="3280776"/>
          </a:xfrm>
          <a:prstGeom prst="rect">
            <a:avLst/>
          </a:prstGeom>
        </p:spPr>
      </p:pic>
      <p:cxnSp>
        <p:nvCxnSpPr>
          <p:cNvPr id="3" name="Straight Connector 2">
            <a:extLst>
              <a:ext uri="{FF2B5EF4-FFF2-40B4-BE49-F238E27FC236}">
                <a16:creationId xmlns:a16="http://schemas.microsoft.com/office/drawing/2014/main" id="{F0B43FE8-2668-4BBD-9386-825C5F54762A}"/>
              </a:ext>
            </a:extLst>
          </p:cNvPr>
          <p:cNvCxnSpPr>
            <a:cxnSpLocks/>
          </p:cNvCxnSpPr>
          <p:nvPr/>
        </p:nvCxnSpPr>
        <p:spPr>
          <a:xfrm>
            <a:off x="4055165" y="4210944"/>
            <a:ext cx="768626" cy="13941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F43F57-D1BB-4421-BE18-57FB104931CE}"/>
              </a:ext>
            </a:extLst>
          </p:cNvPr>
          <p:cNvCxnSpPr>
            <a:cxnSpLocks/>
          </p:cNvCxnSpPr>
          <p:nvPr/>
        </p:nvCxnSpPr>
        <p:spPr>
          <a:xfrm flipV="1">
            <a:off x="3896139" y="3969668"/>
            <a:ext cx="1048560" cy="1023866"/>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DC7D079-1799-445C-9D67-2B410843A199}"/>
              </a:ext>
            </a:extLst>
          </p:cNvPr>
          <p:cNvCxnSpPr>
            <a:cxnSpLocks/>
          </p:cNvCxnSpPr>
          <p:nvPr/>
        </p:nvCxnSpPr>
        <p:spPr>
          <a:xfrm flipV="1">
            <a:off x="4333461" y="4993535"/>
            <a:ext cx="611238" cy="8639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3770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E35A39-1A8F-4ADC-A7F6-06EA24ACD297}"/>
              </a:ext>
            </a:extLst>
          </p:cNvPr>
          <p:cNvGrpSpPr/>
          <p:nvPr/>
        </p:nvGrpSpPr>
        <p:grpSpPr>
          <a:xfrm>
            <a:off x="569350" y="622767"/>
            <a:ext cx="3761537" cy="1181202"/>
            <a:chOff x="371924" y="384240"/>
            <a:chExt cx="3761537" cy="1181202"/>
          </a:xfrm>
        </p:grpSpPr>
        <p:pic>
          <p:nvPicPr>
            <p:cNvPr id="5" name="Picture 4">
              <a:extLst>
                <a:ext uri="{FF2B5EF4-FFF2-40B4-BE49-F238E27FC236}">
                  <a16:creationId xmlns:a16="http://schemas.microsoft.com/office/drawing/2014/main" id="{50F12B1B-5399-465E-BF44-B7AF0B9BC659}"/>
                </a:ext>
              </a:extLst>
            </p:cNvPr>
            <p:cNvPicPr>
              <a:picLocks noChangeAspect="1"/>
            </p:cNvPicPr>
            <p:nvPr/>
          </p:nvPicPr>
          <p:blipFill>
            <a:blip r:embed="rId2"/>
            <a:stretch>
              <a:fillRect/>
            </a:stretch>
          </p:blipFill>
          <p:spPr>
            <a:xfrm>
              <a:off x="371924" y="384240"/>
              <a:ext cx="1280271" cy="1181202"/>
            </a:xfrm>
            <a:prstGeom prst="rect">
              <a:avLst/>
            </a:prstGeom>
          </p:spPr>
        </p:pic>
        <p:sp>
          <p:nvSpPr>
            <p:cNvPr id="6" name="Rectangle 5">
              <a:extLst>
                <a:ext uri="{FF2B5EF4-FFF2-40B4-BE49-F238E27FC236}">
                  <a16:creationId xmlns:a16="http://schemas.microsoft.com/office/drawing/2014/main" id="{E6CB9DE3-24D3-4664-A836-7FB2E78A4ED4}"/>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7" name="Rectangle 6">
            <a:extLst>
              <a:ext uri="{FF2B5EF4-FFF2-40B4-BE49-F238E27FC236}">
                <a16:creationId xmlns:a16="http://schemas.microsoft.com/office/drawing/2014/main" id="{62B1D5DC-D9B4-4A5F-87FB-5AEDC3F9BBAC}"/>
              </a:ext>
            </a:extLst>
          </p:cNvPr>
          <p:cNvSpPr/>
          <p:nvPr/>
        </p:nvSpPr>
        <p:spPr>
          <a:xfrm>
            <a:off x="1002348" y="1971251"/>
            <a:ext cx="10187303" cy="1543949"/>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Nếu gia đình em </a:t>
            </a:r>
            <a:r>
              <a:rPr lang="en-US" sz="2200">
                <a:latin typeface="UTM Avo" panose="02040603050506020204" pitchFamily="18" charset="0"/>
                <a:cs typeface="Times New Roman" panose="02020603050405020304" pitchFamily="18" charset="0"/>
              </a:rPr>
              <a:t>có</a:t>
            </a:r>
            <a:r>
              <a:rPr lang="vi-VN" sz="2200">
                <a:latin typeface="UTM Avo" panose="02040603050506020204" pitchFamily="18" charset="0"/>
                <a:cs typeface="Times New Roman" panose="02020603050405020304" pitchFamily="18" charset="0"/>
              </a:rPr>
              <a:t> sử dụng máy tính, em hãy thảo luận với bố mẹ để cùng</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nhau thống nhất 3 đến 5 điều lưu ý cho cả gia đình khi trao đổi thông tin qua</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máy tính. </a:t>
            </a:r>
          </a:p>
        </p:txBody>
      </p:sp>
      <p:sp>
        <p:nvSpPr>
          <p:cNvPr id="8" name="Rectangle 7">
            <a:extLst>
              <a:ext uri="{FF2B5EF4-FFF2-40B4-BE49-F238E27FC236}">
                <a16:creationId xmlns:a16="http://schemas.microsoft.com/office/drawing/2014/main" id="{D1E6D449-C9F1-4CD1-8C89-17CB6A075213}"/>
              </a:ext>
            </a:extLst>
          </p:cNvPr>
          <p:cNvSpPr/>
          <p:nvPr/>
        </p:nvSpPr>
        <p:spPr>
          <a:xfrm>
            <a:off x="1002347" y="3682482"/>
            <a:ext cx="10187303"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kể ví dụ về hậu quả của việc lộ thông tin cá nhân trên Internet mà</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em biết. </a:t>
            </a:r>
          </a:p>
        </p:txBody>
      </p:sp>
    </p:spTree>
    <p:extLst>
      <p:ext uri="{BB962C8B-B14F-4D97-AF65-F5344CB8AC3E}">
        <p14:creationId xmlns:p14="http://schemas.microsoft.com/office/powerpoint/2010/main" val="2906918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C26FF18A-5CCF-493C-9DE6-1D0C44C35EA7}"/>
              </a:ext>
            </a:extLst>
          </p:cNvPr>
          <p:cNvPicPr>
            <a:picLocks noChangeAspect="1"/>
          </p:cNvPicPr>
          <p:nvPr/>
        </p:nvPicPr>
        <p:blipFill>
          <a:blip r:embed="rId6"/>
          <a:stretch>
            <a:fillRect/>
          </a:stretch>
        </p:blipFill>
        <p:spPr>
          <a:xfrm>
            <a:off x="121559" y="2458656"/>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0" y="-58784"/>
            <a:ext cx="3076026" cy="1279548"/>
            <a:chOff x="-37189" y="-441592"/>
            <a:chExt cx="4485239" cy="3195470"/>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3489" y="-212672"/>
              <a:ext cx="4134561" cy="2966550"/>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89" y="-441592"/>
              <a:ext cx="1158339" cy="1625540"/>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767169" y="234593"/>
            <a:ext cx="3710034" cy="67185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KHỞI ĐỘNG</a:t>
            </a:r>
            <a:endParaRPr kumimoji="0" lang="vi-VN"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A906A132-61F3-4DA3-8432-202C66D49AEF}"/>
              </a:ext>
            </a:extLst>
          </p:cNvPr>
          <p:cNvPicPr>
            <a:picLocks noChangeAspect="1"/>
          </p:cNvPicPr>
          <p:nvPr/>
        </p:nvPicPr>
        <p:blipFill>
          <a:blip r:embed="rId4"/>
          <a:stretch>
            <a:fillRect/>
          </a:stretch>
        </p:blipFill>
        <p:spPr>
          <a:xfrm>
            <a:off x="11322402" y="1350653"/>
            <a:ext cx="518998" cy="458178"/>
          </a:xfrm>
          <a:prstGeom prst="rect">
            <a:avLst/>
          </a:prstGeom>
        </p:spPr>
      </p:pic>
      <p:sp>
        <p:nvSpPr>
          <p:cNvPr id="30" name="TextBox 29">
            <a:extLst>
              <a:ext uri="{FF2B5EF4-FFF2-40B4-BE49-F238E27FC236}">
                <a16:creationId xmlns:a16="http://schemas.microsoft.com/office/drawing/2014/main" id="{F7357BD9-BEA4-479E-BA9B-40AC595AA087}"/>
              </a:ext>
            </a:extLst>
          </p:cNvPr>
          <p:cNvSpPr txBox="1"/>
          <p:nvPr/>
        </p:nvSpPr>
        <p:spPr>
          <a:xfrm>
            <a:off x="2279375" y="1579742"/>
            <a:ext cx="81765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TRÒ CHƠI: “AI NHANH- AI ĐÚNG”</a:t>
            </a:r>
          </a:p>
        </p:txBody>
      </p:sp>
      <p:sp>
        <p:nvSpPr>
          <p:cNvPr id="2" name="TextBox 1">
            <a:extLst>
              <a:ext uri="{FF2B5EF4-FFF2-40B4-BE49-F238E27FC236}">
                <a16:creationId xmlns:a16="http://schemas.microsoft.com/office/drawing/2014/main" id="{9DB774C4-1F9A-4E0A-98A5-5866E2145327}"/>
              </a:ext>
            </a:extLst>
          </p:cNvPr>
          <p:cNvSpPr txBox="1"/>
          <p:nvPr/>
        </p:nvSpPr>
        <p:spPr>
          <a:xfrm>
            <a:off x="240499" y="3008243"/>
            <a:ext cx="11951501" cy="1569660"/>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YÊU CẦU TRÒ CHƠI: </a:t>
            </a:r>
            <a:r>
              <a:rPr lang="en-US" sz="3200" dirty="0">
                <a:latin typeface="Times New Roman" panose="02020603050405020304" pitchFamily="18" charset="0"/>
                <a:cs typeface="Times New Roman" panose="02020603050405020304" pitchFamily="18" charset="0"/>
              </a:rPr>
              <a:t>QUAN SÁT HÌNH ẢNH VÀ CHỌN RA:</a:t>
            </a:r>
          </a:p>
          <a:p>
            <a:r>
              <a:rPr lang="en-US" sz="3200" dirty="0">
                <a:solidFill>
                  <a:srgbClr val="0000FF"/>
                </a:solidFill>
                <a:latin typeface="Times New Roman" panose="02020603050405020304" pitchFamily="18" charset="0"/>
                <a:cs typeface="Times New Roman" panose="02020603050405020304" pitchFamily="18" charset="0"/>
              </a:rPr>
              <a:t>+ HÌNH ẢNH NÀO LÀ BẢO MẬT THÔNG TIN MÁY TÍNH ?</a:t>
            </a:r>
          </a:p>
          <a:p>
            <a:r>
              <a:rPr lang="en-US" sz="3200" dirty="0">
                <a:solidFill>
                  <a:srgbClr val="0000FF"/>
                </a:solidFill>
                <a:latin typeface="Times New Roman" panose="02020603050405020304" pitchFamily="18" charset="0"/>
                <a:cs typeface="Times New Roman" panose="02020603050405020304" pitchFamily="18" charset="0"/>
              </a:rPr>
              <a:t>+ HÌNH ẢNH NÀO LÀ RÒ RỈ THÔNG TIN MÁY TÍNH ?</a:t>
            </a:r>
          </a:p>
        </p:txBody>
      </p:sp>
    </p:spTree>
    <p:extLst>
      <p:ext uri="{BB962C8B-B14F-4D97-AF65-F5344CB8AC3E}">
        <p14:creationId xmlns:p14="http://schemas.microsoft.com/office/powerpoint/2010/main" val="94415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0" y="-58784"/>
            <a:ext cx="3076026" cy="1279548"/>
            <a:chOff x="-37189" y="-441592"/>
            <a:chExt cx="4485239" cy="3195470"/>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3489" y="-212672"/>
              <a:ext cx="4134561" cy="2966550"/>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89" y="-441592"/>
              <a:ext cx="1158339" cy="1625540"/>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767169" y="234593"/>
            <a:ext cx="3710034" cy="67185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KHỞI ĐỘNG</a:t>
            </a:r>
            <a:endParaRPr kumimoji="0" lang="vi-VN"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A906A132-61F3-4DA3-8432-202C66D49AEF}"/>
              </a:ext>
            </a:extLst>
          </p:cNvPr>
          <p:cNvPicPr>
            <a:picLocks noChangeAspect="1"/>
          </p:cNvPicPr>
          <p:nvPr/>
        </p:nvPicPr>
        <p:blipFill>
          <a:blip r:embed="rId4"/>
          <a:stretch>
            <a:fillRect/>
          </a:stretch>
        </p:blipFill>
        <p:spPr>
          <a:xfrm>
            <a:off x="11322402" y="1350653"/>
            <a:ext cx="518998" cy="458178"/>
          </a:xfrm>
          <a:prstGeom prst="rect">
            <a:avLst/>
          </a:prstGeom>
        </p:spPr>
      </p:pic>
      <p:pic>
        <p:nvPicPr>
          <p:cNvPr id="4" name="Picture 3">
            <a:extLst>
              <a:ext uri="{FF2B5EF4-FFF2-40B4-BE49-F238E27FC236}">
                <a16:creationId xmlns:a16="http://schemas.microsoft.com/office/drawing/2014/main" id="{00DFA5A1-C704-45A2-9CE5-61ECAFDF1B5E}"/>
              </a:ext>
            </a:extLst>
          </p:cNvPr>
          <p:cNvPicPr>
            <a:picLocks noChangeAspect="1"/>
          </p:cNvPicPr>
          <p:nvPr/>
        </p:nvPicPr>
        <p:blipFill rotWithShape="1">
          <a:blip r:embed="rId5"/>
          <a:srcRect l="3601" t="3421" r="74909" b="61892"/>
          <a:stretch/>
        </p:blipFill>
        <p:spPr>
          <a:xfrm>
            <a:off x="1658262" y="1108156"/>
            <a:ext cx="8615181" cy="5939940"/>
          </a:xfrm>
          <a:prstGeom prst="rect">
            <a:avLst/>
          </a:prstGeom>
        </p:spPr>
      </p:pic>
      <p:sp>
        <p:nvSpPr>
          <p:cNvPr id="7" name="TextBox 6">
            <a:extLst>
              <a:ext uri="{FF2B5EF4-FFF2-40B4-BE49-F238E27FC236}">
                <a16:creationId xmlns:a16="http://schemas.microsoft.com/office/drawing/2014/main" id="{120149DF-514A-487F-9138-D938823BADD9}"/>
              </a:ext>
            </a:extLst>
          </p:cNvPr>
          <p:cNvSpPr txBox="1"/>
          <p:nvPr/>
        </p:nvSpPr>
        <p:spPr>
          <a:xfrm>
            <a:off x="3970421" y="5977076"/>
            <a:ext cx="5618747" cy="646331"/>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BẢO MẬT THÔNG TIN</a:t>
            </a:r>
          </a:p>
        </p:txBody>
      </p:sp>
      <p:sp>
        <p:nvSpPr>
          <p:cNvPr id="30" name="TextBox 29">
            <a:extLst>
              <a:ext uri="{FF2B5EF4-FFF2-40B4-BE49-F238E27FC236}">
                <a16:creationId xmlns:a16="http://schemas.microsoft.com/office/drawing/2014/main" id="{F7357BD9-BEA4-479E-BA9B-40AC595AA087}"/>
              </a:ext>
            </a:extLst>
          </p:cNvPr>
          <p:cNvSpPr txBox="1"/>
          <p:nvPr/>
        </p:nvSpPr>
        <p:spPr>
          <a:xfrm>
            <a:off x="3233530" y="208490"/>
            <a:ext cx="62682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TRÒ CHƠI: “AI NHANH- AI ĐÚNG”</a:t>
            </a:r>
          </a:p>
        </p:txBody>
      </p:sp>
    </p:spTree>
    <p:extLst>
      <p:ext uri="{BB962C8B-B14F-4D97-AF65-F5344CB8AC3E}">
        <p14:creationId xmlns:p14="http://schemas.microsoft.com/office/powerpoint/2010/main" val="273514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7" grpId="0" animBg="1"/>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0" y="-58784"/>
            <a:ext cx="3076026" cy="1279548"/>
            <a:chOff x="-37189" y="-441592"/>
            <a:chExt cx="4485239" cy="3195470"/>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3489" y="-212672"/>
              <a:ext cx="4134561" cy="2966550"/>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89" y="-441592"/>
              <a:ext cx="1158339" cy="1625540"/>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767169" y="234593"/>
            <a:ext cx="3710034" cy="67185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KHỞI ĐỘNG</a:t>
            </a:r>
            <a:endParaRPr kumimoji="0" lang="vi-VN"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A906A132-61F3-4DA3-8432-202C66D49AEF}"/>
              </a:ext>
            </a:extLst>
          </p:cNvPr>
          <p:cNvPicPr>
            <a:picLocks noChangeAspect="1"/>
          </p:cNvPicPr>
          <p:nvPr/>
        </p:nvPicPr>
        <p:blipFill>
          <a:blip r:embed="rId4"/>
          <a:stretch>
            <a:fillRect/>
          </a:stretch>
        </p:blipFill>
        <p:spPr>
          <a:xfrm>
            <a:off x="11322402" y="1350653"/>
            <a:ext cx="518998" cy="458178"/>
          </a:xfrm>
          <a:prstGeom prst="rect">
            <a:avLst/>
          </a:prstGeom>
        </p:spPr>
      </p:pic>
      <p:pic>
        <p:nvPicPr>
          <p:cNvPr id="9" name="Picture 8">
            <a:extLst>
              <a:ext uri="{FF2B5EF4-FFF2-40B4-BE49-F238E27FC236}">
                <a16:creationId xmlns:a16="http://schemas.microsoft.com/office/drawing/2014/main" id="{D582A0F8-435C-44D4-BAF9-4BB3D1D920F7}"/>
              </a:ext>
            </a:extLst>
          </p:cNvPr>
          <p:cNvPicPr>
            <a:picLocks noChangeAspect="1"/>
          </p:cNvPicPr>
          <p:nvPr/>
        </p:nvPicPr>
        <p:blipFill rotWithShape="1">
          <a:blip r:embed="rId5"/>
          <a:srcRect l="30280" t="1009" r="35538" b="61822"/>
          <a:stretch/>
        </p:blipFill>
        <p:spPr>
          <a:xfrm>
            <a:off x="1658261" y="1090415"/>
            <a:ext cx="7843547" cy="5986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FA8F73D2-9F12-44C2-80F4-BDBB8883B47E}"/>
              </a:ext>
            </a:extLst>
          </p:cNvPr>
          <p:cNvSpPr txBox="1"/>
          <p:nvPr/>
        </p:nvSpPr>
        <p:spPr>
          <a:xfrm>
            <a:off x="3076026" y="5977076"/>
            <a:ext cx="5161546" cy="646331"/>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RÒ RỈ THÔNG TIN</a:t>
            </a:r>
          </a:p>
        </p:txBody>
      </p:sp>
      <p:sp>
        <p:nvSpPr>
          <p:cNvPr id="30" name="TextBox 29">
            <a:extLst>
              <a:ext uri="{FF2B5EF4-FFF2-40B4-BE49-F238E27FC236}">
                <a16:creationId xmlns:a16="http://schemas.microsoft.com/office/drawing/2014/main" id="{F7357BD9-BEA4-479E-BA9B-40AC595AA087}"/>
              </a:ext>
            </a:extLst>
          </p:cNvPr>
          <p:cNvSpPr txBox="1"/>
          <p:nvPr/>
        </p:nvSpPr>
        <p:spPr>
          <a:xfrm>
            <a:off x="3233530" y="208490"/>
            <a:ext cx="62682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TRÒ CHƠI: “AI NHANH- AI ĐÚNG”</a:t>
            </a:r>
          </a:p>
        </p:txBody>
      </p:sp>
    </p:spTree>
    <p:extLst>
      <p:ext uri="{BB962C8B-B14F-4D97-AF65-F5344CB8AC3E}">
        <p14:creationId xmlns:p14="http://schemas.microsoft.com/office/powerpoint/2010/main" val="2309311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8"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0" y="-58784"/>
            <a:ext cx="3076026" cy="1279548"/>
            <a:chOff x="-37189" y="-441592"/>
            <a:chExt cx="4485239" cy="3195470"/>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3489" y="-212672"/>
              <a:ext cx="4134561" cy="2966550"/>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89" y="-441592"/>
              <a:ext cx="1158339" cy="1625540"/>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767169" y="234593"/>
            <a:ext cx="3710034" cy="67185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KHỞI ĐỘNG</a:t>
            </a:r>
            <a:endParaRPr kumimoji="0" lang="vi-VN"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A906A132-61F3-4DA3-8432-202C66D49AEF}"/>
              </a:ext>
            </a:extLst>
          </p:cNvPr>
          <p:cNvPicPr>
            <a:picLocks noChangeAspect="1"/>
          </p:cNvPicPr>
          <p:nvPr/>
        </p:nvPicPr>
        <p:blipFill>
          <a:blip r:embed="rId4"/>
          <a:stretch>
            <a:fillRect/>
          </a:stretch>
        </p:blipFill>
        <p:spPr>
          <a:xfrm>
            <a:off x="11322402" y="1350653"/>
            <a:ext cx="518998" cy="458178"/>
          </a:xfrm>
          <a:prstGeom prst="rect">
            <a:avLst/>
          </a:prstGeom>
        </p:spPr>
      </p:pic>
      <p:pic>
        <p:nvPicPr>
          <p:cNvPr id="14" name="Picture 13">
            <a:extLst>
              <a:ext uri="{FF2B5EF4-FFF2-40B4-BE49-F238E27FC236}">
                <a16:creationId xmlns:a16="http://schemas.microsoft.com/office/drawing/2014/main" id="{A96C5C86-DA23-4170-9FCD-95B686EA3A66}"/>
              </a:ext>
            </a:extLst>
          </p:cNvPr>
          <p:cNvPicPr>
            <a:picLocks noChangeAspect="1"/>
          </p:cNvPicPr>
          <p:nvPr/>
        </p:nvPicPr>
        <p:blipFill rotWithShape="1">
          <a:blip r:embed="rId5"/>
          <a:srcRect l="64244" t="2371" r="4300" b="62990"/>
          <a:stretch/>
        </p:blipFill>
        <p:spPr>
          <a:xfrm>
            <a:off x="1474341" y="932547"/>
            <a:ext cx="9243317" cy="5925453"/>
          </a:xfrm>
          <a:prstGeom prst="rect">
            <a:avLst/>
          </a:prstGeom>
        </p:spPr>
      </p:pic>
      <p:sp>
        <p:nvSpPr>
          <p:cNvPr id="24" name="TextBox 23">
            <a:extLst>
              <a:ext uri="{FF2B5EF4-FFF2-40B4-BE49-F238E27FC236}">
                <a16:creationId xmlns:a16="http://schemas.microsoft.com/office/drawing/2014/main" id="{747CA453-CF07-438A-A847-DBC467217D2A}"/>
              </a:ext>
            </a:extLst>
          </p:cNvPr>
          <p:cNvSpPr txBox="1"/>
          <p:nvPr/>
        </p:nvSpPr>
        <p:spPr>
          <a:xfrm>
            <a:off x="3754261" y="5925453"/>
            <a:ext cx="4683476" cy="646331"/>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RÒ RỈ THÔNG TIN</a:t>
            </a:r>
          </a:p>
        </p:txBody>
      </p:sp>
      <p:sp>
        <p:nvSpPr>
          <p:cNvPr id="30" name="TextBox 29">
            <a:extLst>
              <a:ext uri="{FF2B5EF4-FFF2-40B4-BE49-F238E27FC236}">
                <a16:creationId xmlns:a16="http://schemas.microsoft.com/office/drawing/2014/main" id="{F7357BD9-BEA4-479E-BA9B-40AC595AA087}"/>
              </a:ext>
            </a:extLst>
          </p:cNvPr>
          <p:cNvSpPr txBox="1"/>
          <p:nvPr/>
        </p:nvSpPr>
        <p:spPr>
          <a:xfrm>
            <a:off x="3233530" y="208490"/>
            <a:ext cx="62682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TRÒ CHƠI: “AI NHANH- AI ĐÚNG”</a:t>
            </a:r>
          </a:p>
        </p:txBody>
      </p:sp>
    </p:spTree>
    <p:extLst>
      <p:ext uri="{BB962C8B-B14F-4D97-AF65-F5344CB8AC3E}">
        <p14:creationId xmlns:p14="http://schemas.microsoft.com/office/powerpoint/2010/main" val="1386301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4" grpId="0"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0" y="-58784"/>
            <a:ext cx="3076026" cy="1279548"/>
            <a:chOff x="-37189" y="-441592"/>
            <a:chExt cx="4485239" cy="3195470"/>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3489" y="-212672"/>
              <a:ext cx="4134561" cy="2966550"/>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89" y="-441592"/>
              <a:ext cx="1158339" cy="1625540"/>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767169" y="234593"/>
            <a:ext cx="3710034" cy="67185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KHỞI ĐỘNG</a:t>
            </a:r>
            <a:endParaRPr kumimoji="0" lang="vi-VN"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A906A132-61F3-4DA3-8432-202C66D49AEF}"/>
              </a:ext>
            </a:extLst>
          </p:cNvPr>
          <p:cNvPicPr>
            <a:picLocks noChangeAspect="1"/>
          </p:cNvPicPr>
          <p:nvPr/>
        </p:nvPicPr>
        <p:blipFill>
          <a:blip r:embed="rId4"/>
          <a:stretch>
            <a:fillRect/>
          </a:stretch>
        </p:blipFill>
        <p:spPr>
          <a:xfrm>
            <a:off x="11322402" y="1350653"/>
            <a:ext cx="518998" cy="458178"/>
          </a:xfrm>
          <a:prstGeom prst="rect">
            <a:avLst/>
          </a:prstGeom>
        </p:spPr>
      </p:pic>
      <p:pic>
        <p:nvPicPr>
          <p:cNvPr id="22" name="Picture 21">
            <a:extLst>
              <a:ext uri="{FF2B5EF4-FFF2-40B4-BE49-F238E27FC236}">
                <a16:creationId xmlns:a16="http://schemas.microsoft.com/office/drawing/2014/main" id="{C5BF947B-CF31-4BE1-AF18-FE2F3D1DE7C8}"/>
              </a:ext>
            </a:extLst>
          </p:cNvPr>
          <p:cNvPicPr>
            <a:picLocks noChangeAspect="1"/>
          </p:cNvPicPr>
          <p:nvPr/>
        </p:nvPicPr>
        <p:blipFill>
          <a:blip r:embed="rId5"/>
          <a:stretch>
            <a:fillRect/>
          </a:stretch>
        </p:blipFill>
        <p:spPr>
          <a:xfrm>
            <a:off x="1111737" y="1108156"/>
            <a:ext cx="8922600" cy="5579561"/>
          </a:xfrm>
          <a:prstGeom prst="rect">
            <a:avLst/>
          </a:prstGeom>
        </p:spPr>
      </p:pic>
      <p:sp>
        <p:nvSpPr>
          <p:cNvPr id="27" name="TextBox 26">
            <a:extLst>
              <a:ext uri="{FF2B5EF4-FFF2-40B4-BE49-F238E27FC236}">
                <a16:creationId xmlns:a16="http://schemas.microsoft.com/office/drawing/2014/main" id="{71CB2252-5285-4CDA-B4B3-B2FEE0F5EEF5}"/>
              </a:ext>
            </a:extLst>
          </p:cNvPr>
          <p:cNvSpPr txBox="1"/>
          <p:nvPr/>
        </p:nvSpPr>
        <p:spPr>
          <a:xfrm>
            <a:off x="2526633" y="5749844"/>
            <a:ext cx="5134132" cy="646331"/>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BẢO MẬT THÔNG TIN</a:t>
            </a:r>
          </a:p>
        </p:txBody>
      </p:sp>
      <p:sp>
        <p:nvSpPr>
          <p:cNvPr id="30" name="TextBox 29">
            <a:extLst>
              <a:ext uri="{FF2B5EF4-FFF2-40B4-BE49-F238E27FC236}">
                <a16:creationId xmlns:a16="http://schemas.microsoft.com/office/drawing/2014/main" id="{F7357BD9-BEA4-479E-BA9B-40AC595AA087}"/>
              </a:ext>
            </a:extLst>
          </p:cNvPr>
          <p:cNvSpPr txBox="1"/>
          <p:nvPr/>
        </p:nvSpPr>
        <p:spPr>
          <a:xfrm>
            <a:off x="3233530" y="208490"/>
            <a:ext cx="62682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TRÒ CHƠI: “AI NHANH- AI ĐÚNG”</a:t>
            </a:r>
          </a:p>
        </p:txBody>
      </p:sp>
    </p:spTree>
    <p:extLst>
      <p:ext uri="{BB962C8B-B14F-4D97-AF65-F5344CB8AC3E}">
        <p14:creationId xmlns:p14="http://schemas.microsoft.com/office/powerpoint/2010/main" val="339142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7"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0" y="-58784"/>
            <a:ext cx="3076026" cy="1279548"/>
            <a:chOff x="-37189" y="-441592"/>
            <a:chExt cx="4485239" cy="3195470"/>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3489" y="-212672"/>
              <a:ext cx="4134561" cy="2966550"/>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89" y="-441592"/>
              <a:ext cx="1158339" cy="1625540"/>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767169" y="234593"/>
            <a:ext cx="3710034" cy="67185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KHỞI ĐỘNG</a:t>
            </a:r>
            <a:endParaRPr kumimoji="0" lang="vi-VN"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A906A132-61F3-4DA3-8432-202C66D49AEF}"/>
              </a:ext>
            </a:extLst>
          </p:cNvPr>
          <p:cNvPicPr>
            <a:picLocks noChangeAspect="1"/>
          </p:cNvPicPr>
          <p:nvPr/>
        </p:nvPicPr>
        <p:blipFill>
          <a:blip r:embed="rId4"/>
          <a:stretch>
            <a:fillRect/>
          </a:stretch>
        </p:blipFill>
        <p:spPr>
          <a:xfrm>
            <a:off x="11322402" y="1350653"/>
            <a:ext cx="518998" cy="458178"/>
          </a:xfrm>
          <a:prstGeom prst="rect">
            <a:avLst/>
          </a:prstGeom>
        </p:spPr>
      </p:pic>
      <p:pic>
        <p:nvPicPr>
          <p:cNvPr id="21" name="Picture 20">
            <a:extLst>
              <a:ext uri="{FF2B5EF4-FFF2-40B4-BE49-F238E27FC236}">
                <a16:creationId xmlns:a16="http://schemas.microsoft.com/office/drawing/2014/main" id="{3BA13D8A-F811-4686-8F02-82C334BA5726}"/>
              </a:ext>
            </a:extLst>
          </p:cNvPr>
          <p:cNvPicPr>
            <a:picLocks noChangeAspect="1"/>
          </p:cNvPicPr>
          <p:nvPr/>
        </p:nvPicPr>
        <p:blipFill>
          <a:blip r:embed="rId5"/>
          <a:stretch>
            <a:fillRect/>
          </a:stretch>
        </p:blipFill>
        <p:spPr>
          <a:xfrm>
            <a:off x="1464637" y="1108156"/>
            <a:ext cx="8497510" cy="5572287"/>
          </a:xfrm>
          <a:prstGeom prst="rect">
            <a:avLst/>
          </a:prstGeom>
        </p:spPr>
      </p:pic>
      <p:sp>
        <p:nvSpPr>
          <p:cNvPr id="28" name="TextBox 27">
            <a:extLst>
              <a:ext uri="{FF2B5EF4-FFF2-40B4-BE49-F238E27FC236}">
                <a16:creationId xmlns:a16="http://schemas.microsoft.com/office/drawing/2014/main" id="{E23E8AB7-A489-4152-9680-33B0C9FBA1E0}"/>
              </a:ext>
            </a:extLst>
          </p:cNvPr>
          <p:cNvSpPr txBox="1"/>
          <p:nvPr/>
        </p:nvSpPr>
        <p:spPr>
          <a:xfrm>
            <a:off x="2867976" y="5554460"/>
            <a:ext cx="5182866" cy="646331"/>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RÒ RỈ THÔNG TIN</a:t>
            </a:r>
          </a:p>
        </p:txBody>
      </p:sp>
      <p:sp>
        <p:nvSpPr>
          <p:cNvPr id="30" name="TextBox 29">
            <a:extLst>
              <a:ext uri="{FF2B5EF4-FFF2-40B4-BE49-F238E27FC236}">
                <a16:creationId xmlns:a16="http://schemas.microsoft.com/office/drawing/2014/main" id="{F7357BD9-BEA4-479E-BA9B-40AC595AA087}"/>
              </a:ext>
            </a:extLst>
          </p:cNvPr>
          <p:cNvSpPr txBox="1"/>
          <p:nvPr/>
        </p:nvSpPr>
        <p:spPr>
          <a:xfrm>
            <a:off x="3233530" y="208490"/>
            <a:ext cx="62682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TRÒ CHƠI: “AI NHANH- AI ĐÚNG”</a:t>
            </a:r>
          </a:p>
        </p:txBody>
      </p:sp>
    </p:spTree>
    <p:extLst>
      <p:ext uri="{BB962C8B-B14F-4D97-AF65-F5344CB8AC3E}">
        <p14:creationId xmlns:p14="http://schemas.microsoft.com/office/powerpoint/2010/main" val="1742674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8"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0" y="-58784"/>
            <a:ext cx="3076026" cy="1279548"/>
            <a:chOff x="-37189" y="-441592"/>
            <a:chExt cx="4485239" cy="3195470"/>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3489" y="-212672"/>
              <a:ext cx="4134561" cy="2966550"/>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89" y="-441592"/>
              <a:ext cx="1158339" cy="1625540"/>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767169" y="234593"/>
            <a:ext cx="3710034" cy="67185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KHỞI ĐỘNG</a:t>
            </a:r>
            <a:endParaRPr kumimoji="0" lang="vi-VN"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A906A132-61F3-4DA3-8432-202C66D49AEF}"/>
              </a:ext>
            </a:extLst>
          </p:cNvPr>
          <p:cNvPicPr>
            <a:picLocks noChangeAspect="1"/>
          </p:cNvPicPr>
          <p:nvPr/>
        </p:nvPicPr>
        <p:blipFill>
          <a:blip r:embed="rId4"/>
          <a:stretch>
            <a:fillRect/>
          </a:stretch>
        </p:blipFill>
        <p:spPr>
          <a:xfrm>
            <a:off x="11322402" y="1350653"/>
            <a:ext cx="518998" cy="458178"/>
          </a:xfrm>
          <a:prstGeom prst="rect">
            <a:avLst/>
          </a:prstGeom>
        </p:spPr>
      </p:pic>
      <p:pic>
        <p:nvPicPr>
          <p:cNvPr id="23" name="Picture 22">
            <a:extLst>
              <a:ext uri="{FF2B5EF4-FFF2-40B4-BE49-F238E27FC236}">
                <a16:creationId xmlns:a16="http://schemas.microsoft.com/office/drawing/2014/main" id="{632D9F82-DA07-4E1D-A506-11C10E053696}"/>
              </a:ext>
            </a:extLst>
          </p:cNvPr>
          <p:cNvPicPr>
            <a:picLocks noChangeAspect="1"/>
          </p:cNvPicPr>
          <p:nvPr/>
        </p:nvPicPr>
        <p:blipFill>
          <a:blip r:embed="rId5"/>
          <a:stretch>
            <a:fillRect/>
          </a:stretch>
        </p:blipFill>
        <p:spPr>
          <a:xfrm>
            <a:off x="962525" y="1108156"/>
            <a:ext cx="10481183" cy="5352802"/>
          </a:xfrm>
          <a:prstGeom prst="rect">
            <a:avLst/>
          </a:prstGeom>
        </p:spPr>
      </p:pic>
      <p:sp>
        <p:nvSpPr>
          <p:cNvPr id="29" name="TextBox 28">
            <a:extLst>
              <a:ext uri="{FF2B5EF4-FFF2-40B4-BE49-F238E27FC236}">
                <a16:creationId xmlns:a16="http://schemas.microsoft.com/office/drawing/2014/main" id="{CCBAD205-1EC0-457A-BB99-01134AB0DCD7}"/>
              </a:ext>
            </a:extLst>
          </p:cNvPr>
          <p:cNvSpPr txBox="1"/>
          <p:nvPr/>
        </p:nvSpPr>
        <p:spPr>
          <a:xfrm>
            <a:off x="3385719" y="5564935"/>
            <a:ext cx="5420562" cy="646331"/>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BẢO MẬT THÔNG TIN</a:t>
            </a:r>
          </a:p>
        </p:txBody>
      </p:sp>
      <p:sp>
        <p:nvSpPr>
          <p:cNvPr id="30" name="TextBox 29">
            <a:extLst>
              <a:ext uri="{FF2B5EF4-FFF2-40B4-BE49-F238E27FC236}">
                <a16:creationId xmlns:a16="http://schemas.microsoft.com/office/drawing/2014/main" id="{F7357BD9-BEA4-479E-BA9B-40AC595AA087}"/>
              </a:ext>
            </a:extLst>
          </p:cNvPr>
          <p:cNvSpPr txBox="1"/>
          <p:nvPr/>
        </p:nvSpPr>
        <p:spPr>
          <a:xfrm>
            <a:off x="3233530" y="208490"/>
            <a:ext cx="62682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TRÒ CHƠI: “AI NHANH- AI ĐÚNG”</a:t>
            </a:r>
          </a:p>
        </p:txBody>
      </p:sp>
    </p:spTree>
    <p:extLst>
      <p:ext uri="{BB962C8B-B14F-4D97-AF65-F5344CB8AC3E}">
        <p14:creationId xmlns:p14="http://schemas.microsoft.com/office/powerpoint/2010/main" val="3675758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9"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9235530" cy="671851"/>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 BẢO VỆ</a:t>
            </a:r>
            <a:r>
              <a:rPr lang="vi-VN" sz="2800" b="1" dirty="0">
                <a:solidFill>
                  <a:srgbClr val="F03C69"/>
                </a:solidFill>
                <a:latin typeface="SVN-SAF" panose="02040603050506020204" pitchFamily="18" charset="0"/>
                <a:cs typeface="Times New Roman" panose="02020603050405020304" pitchFamily="18" charset="0"/>
              </a:rPr>
              <a:t> THÔNG TIN </a:t>
            </a:r>
            <a:r>
              <a:rPr lang="en-US" sz="2800" b="1" dirty="0">
                <a:solidFill>
                  <a:srgbClr val="F03C69"/>
                </a:solidFill>
                <a:latin typeface="SVN-SAF" panose="02040603050506020204" pitchFamily="18" charset="0"/>
                <a:cs typeface="Times New Roman" panose="02020603050405020304" pitchFamily="18" charset="0"/>
              </a:rPr>
              <a:t>KHI GIAO TIẾP QUA</a:t>
            </a:r>
            <a:r>
              <a:rPr lang="vi-VN" sz="2800" b="1" dirty="0">
                <a:solidFill>
                  <a:srgbClr val="F03C69"/>
                </a:solidFill>
                <a:latin typeface="SVN-SAF" panose="02040603050506020204" pitchFamily="18" charset="0"/>
                <a:cs typeface="Times New Roman" panose="02020603050405020304" pitchFamily="18" charset="0"/>
              </a:rPr>
              <a:t> MÁY TÍNH</a:t>
            </a:r>
          </a:p>
        </p:txBody>
      </p:sp>
      <p:grpSp>
        <p:nvGrpSpPr>
          <p:cNvPr id="26" name="Group 25">
            <a:extLst>
              <a:ext uri="{FF2B5EF4-FFF2-40B4-BE49-F238E27FC236}">
                <a16:creationId xmlns:a16="http://schemas.microsoft.com/office/drawing/2014/main" id="{3E29244E-37C8-471B-8196-D0543224B019}"/>
              </a:ext>
            </a:extLst>
          </p:cNvPr>
          <p:cNvGrpSpPr/>
          <p:nvPr/>
        </p:nvGrpSpPr>
        <p:grpSpPr>
          <a:xfrm>
            <a:off x="4926565" y="3545549"/>
            <a:ext cx="4923491" cy="2896259"/>
            <a:chOff x="1759477" y="4552258"/>
            <a:chExt cx="7309877" cy="1238356"/>
          </a:xfrm>
        </p:grpSpPr>
        <p:sp>
          <p:nvSpPr>
            <p:cNvPr id="27" name="Speech Bubble: Rectangle with Corners Rounded 26">
              <a:extLst>
                <a:ext uri="{FF2B5EF4-FFF2-40B4-BE49-F238E27FC236}">
                  <a16:creationId xmlns:a16="http://schemas.microsoft.com/office/drawing/2014/main" id="{5B942844-317C-4035-97E0-72960D4BB566}"/>
                </a:ext>
              </a:extLst>
            </p:cNvPr>
            <p:cNvSpPr/>
            <p:nvPr/>
          </p:nvSpPr>
          <p:spPr>
            <a:xfrm>
              <a:off x="1759477" y="4591629"/>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peech Bubble: Rectangle with Corners Rounded 27">
              <a:extLst>
                <a:ext uri="{FF2B5EF4-FFF2-40B4-BE49-F238E27FC236}">
                  <a16:creationId xmlns:a16="http://schemas.microsoft.com/office/drawing/2014/main" id="{46F16C34-6283-4C25-A50F-D43430021AAA}"/>
                </a:ext>
              </a:extLst>
            </p:cNvPr>
            <p:cNvSpPr/>
            <p:nvPr/>
          </p:nvSpPr>
          <p:spPr>
            <a:xfrm>
              <a:off x="1856791" y="4552258"/>
              <a:ext cx="7212563" cy="1198985"/>
            </a:xfrm>
            <a:prstGeom prst="wedgeRoundRectCallout">
              <a:avLst>
                <a:gd name="adj1" fmla="val 55050"/>
                <a:gd name="adj2" fmla="val -483"/>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E4887A39-7735-4207-A78B-68076D1A4286}"/>
              </a:ext>
            </a:extLst>
          </p:cNvPr>
          <p:cNvGrpSpPr/>
          <p:nvPr/>
        </p:nvGrpSpPr>
        <p:grpSpPr>
          <a:xfrm>
            <a:off x="614526" y="968722"/>
            <a:ext cx="10962947" cy="2239158"/>
            <a:chOff x="522612" y="900103"/>
            <a:chExt cx="10962947" cy="2239158"/>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71851"/>
            </a:xfrm>
            <a:prstGeom prst="rect">
              <a:avLst/>
            </a:prstGeom>
          </p:spPr>
          <p:txBody>
            <a:bodyPr wrap="square">
              <a:spAutoFit/>
            </a:bodyPr>
            <a:lstStyle/>
            <a:p>
              <a:pPr defTabSz="342900">
                <a:lnSpc>
                  <a:spcPct val="150000"/>
                </a:lnSpc>
              </a:pPr>
              <a:r>
                <a:rPr lang="en-US" sz="2800" b="1" dirty="0" err="1">
                  <a:solidFill>
                    <a:srgbClr val="7FC354"/>
                  </a:solidFill>
                  <a:latin typeface="SVN-Androgyne" panose="02040603050506020204" pitchFamily="18" charset="0"/>
                  <a:cs typeface="Times New Roman" panose="02020603050405020304" pitchFamily="18" charset="0"/>
                </a:rPr>
                <a:t>Làm</a:t>
              </a:r>
              <a:r>
                <a:rPr lang="en-US" sz="2800" b="1" dirty="0">
                  <a:solidFill>
                    <a:srgbClr val="7FC354"/>
                  </a:solidFill>
                  <a:latin typeface="SVN-Androgyne" panose="02040603050506020204" pitchFamily="18" charset="0"/>
                  <a:cs typeface="Times New Roman" panose="02020603050405020304" pitchFamily="18" charset="0"/>
                </a:rPr>
                <a:t> </a:t>
              </a:r>
              <a:r>
                <a:rPr lang="en-US" sz="2800" b="1" dirty="0" err="1">
                  <a:solidFill>
                    <a:srgbClr val="7FC354"/>
                  </a:solidFill>
                  <a:latin typeface="SVN-Androgyne" panose="02040603050506020204" pitchFamily="18" charset="0"/>
                  <a:cs typeface="Times New Roman" panose="02020603050405020304" pitchFamily="18" charset="0"/>
                </a:rPr>
                <a:t>gì</a:t>
              </a:r>
              <a:r>
                <a:rPr lang="en-US" sz="2800" b="1" dirty="0">
                  <a:solidFill>
                    <a:srgbClr val="7FC354"/>
                  </a:solidFill>
                  <a:latin typeface="SVN-Androgyne" panose="02040603050506020204" pitchFamily="18" charset="0"/>
                  <a:cs typeface="Times New Roman" panose="02020603050405020304" pitchFamily="18" charset="0"/>
                </a:rPr>
                <a:t> </a:t>
              </a:r>
              <a:r>
                <a:rPr lang="en-US" sz="2800" b="1" dirty="0" err="1">
                  <a:solidFill>
                    <a:srgbClr val="7FC354"/>
                  </a:solidFill>
                  <a:latin typeface="SVN-Androgyne" panose="02040603050506020204" pitchFamily="18" charset="0"/>
                  <a:cs typeface="Times New Roman" panose="02020603050405020304" pitchFamily="18" charset="0"/>
                </a:rPr>
                <a:t>để</a:t>
              </a:r>
              <a:r>
                <a:rPr lang="en-US" sz="2800" b="1" dirty="0">
                  <a:solidFill>
                    <a:srgbClr val="7FC354"/>
                  </a:solidFill>
                  <a:latin typeface="SVN-Androgyne" panose="02040603050506020204" pitchFamily="18" charset="0"/>
                  <a:cs typeface="Times New Roman" panose="02020603050405020304" pitchFamily="18" charset="0"/>
                </a:rPr>
                <a:t> </a:t>
              </a:r>
              <a:r>
                <a:rPr lang="en-US" sz="2800" b="1" dirty="0" err="1">
                  <a:solidFill>
                    <a:srgbClr val="7FC354"/>
                  </a:solidFill>
                  <a:latin typeface="SVN-Androgyne" panose="02040603050506020204" pitchFamily="18" charset="0"/>
                  <a:cs typeface="Times New Roman" panose="02020603050405020304" pitchFamily="18" charset="0"/>
                </a:rPr>
                <a:t>bảo</a:t>
              </a:r>
              <a:r>
                <a:rPr lang="en-US" sz="2800" b="1" dirty="0">
                  <a:solidFill>
                    <a:srgbClr val="7FC354"/>
                  </a:solidFill>
                  <a:latin typeface="SVN-Androgyne" panose="02040603050506020204" pitchFamily="18" charset="0"/>
                  <a:cs typeface="Times New Roman" panose="02020603050405020304" pitchFamily="18" charset="0"/>
                </a:rPr>
                <a:t> </a:t>
              </a:r>
              <a:r>
                <a:rPr lang="en-US" sz="2800" b="1" dirty="0" err="1">
                  <a:solidFill>
                    <a:srgbClr val="7FC354"/>
                  </a:solidFill>
                  <a:latin typeface="SVN-Androgyne" panose="02040603050506020204" pitchFamily="18" charset="0"/>
                  <a:cs typeface="Times New Roman" panose="02020603050405020304" pitchFamily="18" charset="0"/>
                </a:rPr>
                <a:t>vệ</a:t>
              </a:r>
              <a:r>
                <a:rPr lang="en-US" sz="2800" b="1" dirty="0">
                  <a:solidFill>
                    <a:srgbClr val="7FC354"/>
                  </a:solidFill>
                  <a:latin typeface="SVN-Androgyne" panose="02040603050506020204" pitchFamily="18" charset="0"/>
                  <a:cs typeface="Times New Roman" panose="02020603050405020304" pitchFamily="18" charset="0"/>
                </a:rPr>
                <a:t> </a:t>
              </a:r>
              <a:r>
                <a:rPr lang="en-US" sz="2800" b="1" dirty="0" err="1">
                  <a:solidFill>
                    <a:srgbClr val="7FC354"/>
                  </a:solidFill>
                  <a:latin typeface="SVN-Androgyne" panose="02040603050506020204" pitchFamily="18" charset="0"/>
                  <a:cs typeface="Times New Roman" panose="02020603050405020304" pitchFamily="18" charset="0"/>
                </a:rPr>
                <a:t>thông</a:t>
              </a:r>
              <a:r>
                <a:rPr lang="en-US" sz="2800" b="1" dirty="0">
                  <a:solidFill>
                    <a:srgbClr val="7FC354"/>
                  </a:solidFill>
                  <a:latin typeface="SVN-Androgyne" panose="02040603050506020204" pitchFamily="18" charset="0"/>
                  <a:cs typeface="Times New Roman" panose="02020603050405020304" pitchFamily="18" charset="0"/>
                </a:rPr>
                <a:t> tin </a:t>
              </a:r>
              <a:r>
                <a:rPr lang="en-US" sz="2800" b="1" dirty="0" err="1">
                  <a:solidFill>
                    <a:srgbClr val="7FC354"/>
                  </a:solidFill>
                  <a:latin typeface="SVN-Androgyne" panose="02040603050506020204" pitchFamily="18" charset="0"/>
                  <a:cs typeface="Times New Roman" panose="02020603050405020304" pitchFamily="18" charset="0"/>
                </a:rPr>
                <a:t>của</a:t>
              </a:r>
              <a:r>
                <a:rPr lang="en-US" sz="2800" b="1" dirty="0">
                  <a:solidFill>
                    <a:srgbClr val="7FC354"/>
                  </a:solidFill>
                  <a:latin typeface="SVN-Androgyne" panose="02040603050506020204" pitchFamily="18" charset="0"/>
                  <a:cs typeface="Times New Roman" panose="02020603050405020304" pitchFamily="18" charset="0"/>
                </a:rPr>
                <a:t> </a:t>
              </a:r>
              <a:r>
                <a:rPr lang="en-US" sz="2800" b="1" dirty="0" err="1">
                  <a:solidFill>
                    <a:srgbClr val="7FC354"/>
                  </a:solidFill>
                  <a:latin typeface="SVN-Androgyne" panose="02040603050506020204" pitchFamily="18" charset="0"/>
                  <a:cs typeface="Times New Roman" panose="02020603050405020304" pitchFamily="18" charset="0"/>
                </a:rPr>
                <a:t>em</a:t>
              </a:r>
              <a:r>
                <a:rPr lang="en-US" sz="2800" b="1" dirty="0">
                  <a:solidFill>
                    <a:srgbClr val="7FC354"/>
                  </a:solidFill>
                  <a:latin typeface="SVN-Androgyne" panose="02040603050506020204" pitchFamily="18" charset="0"/>
                  <a:cs typeface="Times New Roman" panose="02020603050405020304" pitchFamily="18" charset="0"/>
                </a:rPr>
                <a:t> </a:t>
              </a:r>
              <a:r>
                <a:rPr lang="en-US" sz="2800" b="1" dirty="0" err="1">
                  <a:solidFill>
                    <a:srgbClr val="7FC354"/>
                  </a:solidFill>
                  <a:latin typeface="SVN-Androgyne" panose="02040603050506020204" pitchFamily="18" charset="0"/>
                  <a:cs typeface="Times New Roman" panose="02020603050405020304" pitchFamily="18" charset="0"/>
                </a:rPr>
                <a:t>và</a:t>
              </a:r>
              <a:r>
                <a:rPr lang="en-US" sz="2800" b="1" dirty="0">
                  <a:solidFill>
                    <a:srgbClr val="7FC354"/>
                  </a:solidFill>
                  <a:latin typeface="SVN-Androgyne" panose="02040603050506020204" pitchFamily="18" charset="0"/>
                  <a:cs typeface="Times New Roman" panose="02020603050405020304" pitchFamily="18" charset="0"/>
                </a:rPr>
                <a:t> </a:t>
              </a:r>
              <a:r>
                <a:rPr lang="en-US" sz="2800" b="1" dirty="0" err="1">
                  <a:solidFill>
                    <a:srgbClr val="7FC354"/>
                  </a:solidFill>
                  <a:latin typeface="SVN-Androgyne" panose="02040603050506020204" pitchFamily="18" charset="0"/>
                  <a:cs typeface="Times New Roman" panose="02020603050405020304" pitchFamily="18" charset="0"/>
                </a:rPr>
                <a:t>gia</a:t>
              </a:r>
              <a:r>
                <a:rPr lang="en-US" sz="2800" b="1" dirty="0">
                  <a:solidFill>
                    <a:srgbClr val="7FC354"/>
                  </a:solidFill>
                  <a:latin typeface="SVN-Androgyne" panose="02040603050506020204" pitchFamily="18" charset="0"/>
                  <a:cs typeface="Times New Roman" panose="02020603050405020304" pitchFamily="18" charset="0"/>
                </a:rPr>
                <a:t> </a:t>
              </a:r>
              <a:r>
                <a:rPr lang="en-US" sz="2800" b="1" dirty="0" err="1">
                  <a:solidFill>
                    <a:srgbClr val="7FC354"/>
                  </a:solidFill>
                  <a:latin typeface="SVN-Androgyne" panose="02040603050506020204" pitchFamily="18" charset="0"/>
                  <a:cs typeface="Times New Roman" panose="02020603050405020304" pitchFamily="18" charset="0"/>
                </a:rPr>
                <a:t>đình</a:t>
              </a:r>
              <a:r>
                <a:rPr lang="en-US" sz="2800" b="1" dirty="0">
                  <a:solidFill>
                    <a:srgbClr val="7FC354"/>
                  </a:solidFill>
                  <a:latin typeface="SVN-Androgyne" panose="02040603050506020204" pitchFamily="18" charset="0"/>
                  <a:cs typeface="Times New Roman" panose="02020603050405020304" pitchFamily="18" charset="0"/>
                </a:rPr>
                <a:t> ?</a:t>
              </a:r>
              <a:endParaRPr lang="vi-VN" sz="2800" b="1" dirty="0">
                <a:solidFill>
                  <a:srgbClr val="7FC354"/>
                </a:solidFill>
                <a:latin typeface="SVN-Androgyne" panose="0204060305050602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22612" y="1036931"/>
              <a:ext cx="10962947" cy="21023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962374" y="1824969"/>
              <a:ext cx="10083421" cy="845552"/>
            </a:xfrm>
            <a:prstGeom prst="rect">
              <a:avLst/>
            </a:prstGeom>
          </p:spPr>
          <p:txBody>
            <a:bodyPr wrap="square">
              <a:spAutoFit/>
            </a:bodyPr>
            <a:lstStyle/>
            <a:p>
              <a:pPr algn="just">
                <a:lnSpc>
                  <a:spcPts val="1600"/>
                </a:lnSpc>
                <a:spcBef>
                  <a:spcPts val="400"/>
                </a:spcBef>
                <a:spcAft>
                  <a:spcPts val="4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UTM Avo" panose="02040603050506020204" pitchFamily="18" charset="0"/>
                <a:cs typeface="Times New Roman" panose="02020603050405020304" pitchFamily="18" charset="0"/>
              </a:endParaRPr>
            </a:p>
            <a:p>
              <a:pPr defTabSz="342900">
                <a:lnSpc>
                  <a:spcPct val="150000"/>
                </a:lnSpc>
              </a:pPr>
              <a:r>
                <a:rPr lang="en-US" sz="2400" dirty="0">
                  <a:latin typeface="UTM Avo" panose="02040603050506020204" pitchFamily="18" charset="0"/>
                  <a:cs typeface="Times New Roman" panose="02020603050405020304" pitchFamily="18" charset="0"/>
                </a:rPr>
                <a:t>- C</a:t>
              </a:r>
              <a:r>
                <a:rPr lang="vi-VN" sz="2400" dirty="0">
                  <a:latin typeface="UTM Avo" panose="02040603050506020204" pitchFamily="18" charset="0"/>
                  <a:cs typeface="Times New Roman" panose="02020603050405020304" pitchFamily="18" charset="0"/>
                </a:rPr>
                <a:t>ách bảo vệ thông tin lưu trữ trong máy tính hay trao đổi qua Internet.</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3"/>
              <a:ext cx="2898644" cy="880803"/>
              <a:chOff x="522612" y="900103"/>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dirty="0">
                      <a:solidFill>
                        <a:schemeClr val="bg1"/>
                      </a:solidFill>
                      <a:latin typeface="UTM Bienvenue" panose="02040603050506020204" pitchFamily="18" charset="0"/>
                      <a:cs typeface="Times New Roman" panose="02020603050405020304" pitchFamily="18" charset="0"/>
                    </a:rPr>
                    <a:t>HOẠT ĐỘNG </a:t>
                  </a:r>
                  <a:endParaRPr lang="vi-VN" sz="2200" b="1" dirty="0">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3"/>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2" y="565913"/>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dirty="0">
                    <a:solidFill>
                      <a:schemeClr val="bg1"/>
                    </a:solidFill>
                    <a:latin typeface="UTM HelvetIns" panose="02040603050506020204" pitchFamily="18" charset="0"/>
                    <a:cs typeface="Times New Roman" panose="02020603050405020304" pitchFamily="18" charset="0"/>
                  </a:rPr>
                  <a:t>2</a:t>
                </a:r>
                <a:endParaRPr lang="vi-VN" sz="2800" b="1" dirty="0">
                  <a:solidFill>
                    <a:schemeClr val="bg1"/>
                  </a:solidFill>
                  <a:latin typeface="UTM Avo" panose="02040603050506020204" pitchFamily="18" charset="0"/>
                  <a:cs typeface="Times New Roman" panose="02020603050405020304" pitchFamily="18" charset="0"/>
                </a:endParaRPr>
              </a:p>
            </p:txBody>
          </p:sp>
        </p:grpSp>
      </p:grpSp>
      <p:sp>
        <p:nvSpPr>
          <p:cNvPr id="25" name="Rectangle 24">
            <a:extLst>
              <a:ext uri="{FF2B5EF4-FFF2-40B4-BE49-F238E27FC236}">
                <a16:creationId xmlns:a16="http://schemas.microsoft.com/office/drawing/2014/main" id="{BB719E38-428C-4A62-804D-CE4F1505205C}"/>
              </a:ext>
            </a:extLst>
          </p:cNvPr>
          <p:cNvSpPr/>
          <p:nvPr/>
        </p:nvSpPr>
        <p:spPr>
          <a:xfrm>
            <a:off x="5251715" y="3637631"/>
            <a:ext cx="4338735" cy="2620013"/>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Em có thể sử dụng máy tính để trò chuyện, gửi thư, gửi tệp,... đến người khác. Trong quá trình trao đổi, thông tin có thể sẽ bị lộ ra bên ngoài nếu chúng ta không </a:t>
            </a:r>
            <a:r>
              <a:rPr lang="en-US" sz="2000">
                <a:latin typeface="UTM Avo" panose="02040603050506020204" pitchFamily="18" charset="0"/>
                <a:cs typeface="Times New Roman" panose="02020603050405020304" pitchFamily="18" charset="0"/>
              </a:rPr>
              <a:t>có</a:t>
            </a:r>
            <a:r>
              <a:rPr lang="vi-VN" sz="2000">
                <a:latin typeface="UTM Avo" panose="02040603050506020204" pitchFamily="18" charset="0"/>
                <a:cs typeface="Times New Roman" panose="02020603050405020304" pitchFamily="18" charset="0"/>
              </a:rPr>
              <a:t> ý thức bảo vệ</a:t>
            </a:r>
            <a:r>
              <a:rPr lang="en-US" sz="2000">
                <a:latin typeface="UTM Avo" panose="020406030505060202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D9830014-2AAA-4AAF-8B34-B4009F0D2806}"/>
              </a:ext>
            </a:extLst>
          </p:cNvPr>
          <p:cNvPicPr>
            <a:picLocks noChangeAspect="1"/>
          </p:cNvPicPr>
          <p:nvPr/>
        </p:nvPicPr>
        <p:blipFill>
          <a:blip r:embed="rId6"/>
          <a:stretch>
            <a:fillRect/>
          </a:stretch>
        </p:blipFill>
        <p:spPr>
          <a:xfrm>
            <a:off x="719754" y="3631820"/>
            <a:ext cx="4059578" cy="2603317"/>
          </a:xfrm>
          <a:prstGeom prst="rect">
            <a:avLst/>
          </a:prstGeom>
        </p:spPr>
      </p:pic>
      <p:pic>
        <p:nvPicPr>
          <p:cNvPr id="24" name="Picture 23">
            <a:extLst>
              <a:ext uri="{FF2B5EF4-FFF2-40B4-BE49-F238E27FC236}">
                <a16:creationId xmlns:a16="http://schemas.microsoft.com/office/drawing/2014/main" id="{5C99136C-2D74-4FA5-A4D1-395D0698984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10061468" y="4530625"/>
            <a:ext cx="1619091" cy="1704512"/>
          </a:xfrm>
          <a:prstGeom prst="rect">
            <a:avLst/>
          </a:prstGeom>
        </p:spPr>
      </p:pic>
    </p:spTree>
    <p:extLst>
      <p:ext uri="{BB962C8B-B14F-4D97-AF65-F5344CB8AC3E}">
        <p14:creationId xmlns:p14="http://schemas.microsoft.com/office/powerpoint/2010/main" val="121984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par>
                          <p:cTn id="34" fill="hold">
                            <p:stCondLst>
                              <p:cond delay="1000"/>
                            </p:stCondLst>
                            <p:childTnLst>
                              <p:par>
                                <p:cTn id="35" presetID="10" presetClass="entr" presetSubtype="0" fill="hold" nodeType="afterEffect">
                                  <p:stCondLst>
                                    <p:cond delay="75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5750</TotalTime>
  <Words>740</Words>
  <Application>Microsoft Office PowerPoint</Application>
  <PresentationFormat>Widescreen</PresentationFormat>
  <Paragraphs>74</Paragraphs>
  <Slides>17</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Administrator</cp:lastModifiedBy>
  <cp:revision>209</cp:revision>
  <dcterms:created xsi:type="dcterms:W3CDTF">2021-11-14T08:33:55Z</dcterms:created>
  <dcterms:modified xsi:type="dcterms:W3CDTF">2024-02-27T08:22:36Z</dcterms:modified>
</cp:coreProperties>
</file>