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U9XozptrFOS+Zmm3qZzM3M9l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jp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ONG VAN 2 cp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88" y="76200"/>
            <a:ext cx="22828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981200" y="220663"/>
            <a:ext cx="71628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TRUNG TÂM TƯ VẤN TÂM LÝ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4287" l="0" r="0" t="11691"/>
          <a:stretch/>
        </p:blipFill>
        <p:spPr>
          <a:xfrm>
            <a:off x="11113" y="3124200"/>
            <a:ext cx="9144000" cy="37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-38100" y="1219200"/>
            <a:ext cx="91821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0" y="1905000"/>
            <a:ext cx="9143999" cy="1012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KỸ NĂNG VƯỢT QUA CƠN TỨC GIẬN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 Tiết 1)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2843213" y="152400"/>
            <a:ext cx="63007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KỸ NĂNG VƯỢT QUA CƠN TỨC GIẬN</a:t>
            </a:r>
            <a:endParaRPr b="1" i="0" sz="2400" u="none" cap="none" strike="noStrik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UONG VAN 2 cp.jpg"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52400"/>
            <a:ext cx="22828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 txBox="1"/>
          <p:nvPr/>
        </p:nvSpPr>
        <p:spPr>
          <a:xfrm>
            <a:off x="-17462" y="1470025"/>
            <a:ext cx="91440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KIỂM SOÁT CẢM XÚC KHI TỨC GIẬN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0" y="1981200"/>
            <a:ext cx="9144000" cy="28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⮚"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Nhắm mắt, hít thở sâu trong 10 giây.</a:t>
            </a:r>
            <a:endParaRPr b="1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⮚"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Uống nước từng hơi nhỏ.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⮚"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Nắm chặt tay để kiềm chế hành động tiêu cực.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⮚"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Luôn suy nghĩ tích cực.</a:t>
            </a:r>
            <a:endParaRPr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050" y="4953000"/>
            <a:ext cx="454501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388" y="4953000"/>
            <a:ext cx="45021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4763" y="0"/>
            <a:ext cx="9115425" cy="28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CƠN TỨC GIẬN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Là một loại cảm xúc tiêu cực chúng ta </a:t>
            </a:r>
            <a:r>
              <a:rPr b="1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khó tránh </a:t>
            </a: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được trong cuộc sống. Điều quan trọng là chúng ta cần </a:t>
            </a:r>
            <a:r>
              <a:rPr b="1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quản lý</a:t>
            </a: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kiểm soát</a:t>
            </a: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những cảm xúc đó để nó </a:t>
            </a:r>
            <a:r>
              <a:rPr b="1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không gây ra</a:t>
            </a: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những </a:t>
            </a:r>
            <a:r>
              <a:rPr b="1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hậu quả </a:t>
            </a:r>
            <a:r>
              <a:rPr b="0" i="0" lang="en-US" sz="30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đáng tiếc cho bản thân và mọi người.</a:t>
            </a:r>
            <a:endParaRPr b="0" i="0" sz="30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0"/>
            <a:ext cx="9126538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3513" r="42172" t="0"/>
          <a:stretch/>
        </p:blipFill>
        <p:spPr>
          <a:xfrm>
            <a:off x="0" y="4148138"/>
            <a:ext cx="9144000" cy="270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4">
            <a:alphaModFix/>
          </a:blip>
          <a:srcRect b="13333" l="10460" r="7011" t="14023"/>
          <a:stretch/>
        </p:blipFill>
        <p:spPr>
          <a:xfrm>
            <a:off x="6019800" y="4419600"/>
            <a:ext cx="2535238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ONG VAN 2 cp.jpg" id="200" name="Google Shape;2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88" y="76200"/>
            <a:ext cx="21145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1746250" y="228600"/>
            <a:ext cx="7397750" cy="8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TRUNG TÂM TƯ VẤN TÂM LÝ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/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6">
            <a:alphaModFix/>
          </a:blip>
          <a:srcRect b="13208" l="8031" r="6471" t="16898"/>
          <a:stretch/>
        </p:blipFill>
        <p:spPr>
          <a:xfrm rot="509493">
            <a:off x="2624138" y="1450975"/>
            <a:ext cx="3895725" cy="318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228600"/>
            <a:ext cx="8229600" cy="128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TỨC GIẬN CHÚNG TA CÓ NHỮNG BIỂU HIỆN GÌ?</a:t>
            </a:r>
            <a:endParaRPr/>
          </a:p>
        </p:txBody>
      </p:sp>
      <p:pic>
        <p:nvPicPr>
          <p:cNvPr descr="ảnh tức giận" id="98" name="Google Shape;9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7829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0650"/>
            <a:ext cx="193198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843213" y="76200"/>
            <a:ext cx="63007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KỸ NĂNG VƯỢT QUA CƠN TỨC GIẬN</a:t>
            </a:r>
            <a:endParaRPr b="1" i="0" sz="2400" u="none" cap="none" strike="noStrik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cÃ¢u chuyá»n nhá»¯ng váº¿t Äinh cartoon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63775"/>
            <a:ext cx="9144000" cy="458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-28575" y="1219200"/>
            <a:ext cx="9172575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VIDEO </a:t>
            </a:r>
            <a:r>
              <a:rPr b="1" i="0" lang="en-US" sz="3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“NHỮNG VẾT ĐINH”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https://www.youtube.com/watch?v=IlObE8JOEKQ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4953000" y="428625"/>
            <a:ext cx="419100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Mỗi lần tức giận, cậu bé trong video đã làm gì?</a:t>
            </a:r>
            <a:endParaRPr/>
          </a:p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Khi rút những chiếc đinh ra cậu bé đã thấy gì?</a:t>
            </a:r>
            <a:endParaRPr/>
          </a:p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Hậu quả khi không biết kiểm soát sự tức giận là gì?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15227" r="19659" t="0"/>
          <a:stretch/>
        </p:blipFill>
        <p:spPr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ONG VAN 2 cp.jpg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1955800" cy="1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-15875" y="1295400"/>
            <a:ext cx="9144000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HẬU QUẢ KHI KHÔNG BIẾT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KIỂM SOÁT SỰ TỨC GIẬN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0" y="2311400"/>
            <a:ext cx="9144000" cy="2455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Gây tổn hại đến sức khỏe cả về thể chất lẫn tinh thần.</a:t>
            </a:r>
            <a:endParaRPr b="1" i="0" sz="32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Ảnh hưởng đến kết quả học tập.</a:t>
            </a:r>
            <a:endParaRPr b="1" i="0" sz="32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Làm tổn thương người khác.</a:t>
            </a:r>
            <a:endParaRPr b="1" i="0" sz="32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4456" r="3077" t="60000"/>
          <a:stretch/>
        </p:blipFill>
        <p:spPr>
          <a:xfrm>
            <a:off x="-15875" y="4114800"/>
            <a:ext cx="9159875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5"/>
          <p:cNvGrpSpPr/>
          <p:nvPr/>
        </p:nvGrpSpPr>
        <p:grpSpPr>
          <a:xfrm>
            <a:off x="6332538" y="4471988"/>
            <a:ext cx="2579687" cy="2054225"/>
            <a:chOff x="6332875" y="4472256"/>
            <a:chExt cx="2578564" cy="2054256"/>
          </a:xfrm>
        </p:grpSpPr>
        <p:sp>
          <p:nvSpPr>
            <p:cNvPr id="123" name="Google Shape;123;p5"/>
            <p:cNvSpPr/>
            <p:nvPr/>
          </p:nvSpPr>
          <p:spPr>
            <a:xfrm>
              <a:off x="6705775" y="4767535"/>
              <a:ext cx="1775640" cy="1758977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32875" y="4472256"/>
              <a:ext cx="2578564" cy="2054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5"/>
          <p:cNvGrpSpPr/>
          <p:nvPr/>
        </p:nvGrpSpPr>
        <p:grpSpPr>
          <a:xfrm>
            <a:off x="3089275" y="4540250"/>
            <a:ext cx="2362200" cy="1825625"/>
            <a:chOff x="3090042" y="4539480"/>
            <a:chExt cx="2361729" cy="1826616"/>
          </a:xfrm>
        </p:grpSpPr>
        <p:sp>
          <p:nvSpPr>
            <p:cNvPr id="126" name="Google Shape;126;p5"/>
            <p:cNvSpPr/>
            <p:nvPr/>
          </p:nvSpPr>
          <p:spPr>
            <a:xfrm>
              <a:off x="3669364" y="4606191"/>
              <a:ext cx="1774471" cy="1759905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90042" y="4539480"/>
              <a:ext cx="2361729" cy="1826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5"/>
          <p:cNvGrpSpPr/>
          <p:nvPr/>
        </p:nvGrpSpPr>
        <p:grpSpPr>
          <a:xfrm>
            <a:off x="66675" y="4946650"/>
            <a:ext cx="2541588" cy="1758950"/>
            <a:chOff x="66370" y="4946207"/>
            <a:chExt cx="2541439" cy="1759393"/>
          </a:xfrm>
        </p:grpSpPr>
        <p:sp>
          <p:nvSpPr>
            <p:cNvPr id="129" name="Google Shape;129;p5"/>
            <p:cNvSpPr/>
            <p:nvPr/>
          </p:nvSpPr>
          <p:spPr>
            <a:xfrm>
              <a:off x="448936" y="4946207"/>
              <a:ext cx="1776308" cy="175939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370" y="4946207"/>
              <a:ext cx="2541439" cy="17423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5"/>
          <p:cNvSpPr/>
          <p:nvPr/>
        </p:nvSpPr>
        <p:spPr>
          <a:xfrm>
            <a:off x="2843213" y="76200"/>
            <a:ext cx="63007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KỸ NĂNG VƯỢT QUA CƠN TỨC GIẬN</a:t>
            </a:r>
            <a:endParaRPr b="1" i="0" sz="2400" u="none" cap="none" strike="noStrik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0" y="4349750"/>
            <a:ext cx="9161463" cy="2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CẢM XÚC TỨC GIẬN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Là điều không tránh khỏi trong cuộc sống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tuy nhiên nếu chúng ta không kiểm soát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được nó sẽ gây ra ảnh hưởng xấu cho bản thân chúng ta cũng như người khác</a:t>
            </a:r>
            <a:endParaRPr b="1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15227" r="19659" t="0"/>
          <a:stretch/>
        </p:blipFill>
        <p:spPr>
          <a:xfrm>
            <a:off x="-9525" y="0"/>
            <a:ext cx="915352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-19050" y="0"/>
            <a:ext cx="9144000" cy="1046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XỬ LÝ CÁC TÌNH HUỐNG (VẾ NẾU)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Học sinh hoàn thành vế “THÌ” vào tình huống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-15875" y="2133600"/>
            <a:ext cx="7027863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em đang đi bị bạn ngáng chân ngã.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0" y="1808163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em bị thua khi chơi trò chơi.</a:t>
            </a:r>
            <a:endParaRPr/>
          </a:p>
        </p:txBody>
      </p:sp>
      <p:grpSp>
        <p:nvGrpSpPr>
          <p:cNvPr id="146" name="Google Shape;146;p7"/>
          <p:cNvGrpSpPr/>
          <p:nvPr/>
        </p:nvGrpSpPr>
        <p:grpSpPr>
          <a:xfrm>
            <a:off x="7011988" y="1563688"/>
            <a:ext cx="2176462" cy="1560512"/>
            <a:chOff x="6752908" y="1750436"/>
            <a:chExt cx="2290291" cy="1641935"/>
          </a:xfrm>
        </p:grpSpPr>
        <p:sp>
          <p:nvSpPr>
            <p:cNvPr id="147" name="Google Shape;147;p7"/>
            <p:cNvSpPr/>
            <p:nvPr/>
          </p:nvSpPr>
          <p:spPr>
            <a:xfrm>
              <a:off x="7093695" y="1750436"/>
              <a:ext cx="1608716" cy="1595166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52908" y="1961820"/>
              <a:ext cx="2290291" cy="143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7"/>
          <p:cNvSpPr txBox="1"/>
          <p:nvPr/>
        </p:nvSpPr>
        <p:spPr>
          <a:xfrm>
            <a:off x="-15875" y="3632200"/>
            <a:ext cx="7027863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bạn không may làm rách quyển truyện mới của em.</a:t>
            </a:r>
            <a:endParaRPr b="1" i="0" sz="28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7224713" y="3368675"/>
            <a:ext cx="1690687" cy="1516063"/>
            <a:chOff x="7138400" y="3409712"/>
            <a:chExt cx="1690025" cy="1516437"/>
          </a:xfrm>
        </p:grpSpPr>
        <p:sp>
          <p:nvSpPr>
            <p:cNvPr id="151" name="Google Shape;151;p7"/>
            <p:cNvSpPr/>
            <p:nvPr/>
          </p:nvSpPr>
          <p:spPr>
            <a:xfrm>
              <a:off x="7298674" y="3409712"/>
              <a:ext cx="1529751" cy="1516437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38400" y="3555831"/>
              <a:ext cx="1545096" cy="136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7"/>
          <p:cNvSpPr txBox="1"/>
          <p:nvPr/>
        </p:nvSpPr>
        <p:spPr>
          <a:xfrm>
            <a:off x="-19050" y="5461000"/>
            <a:ext cx="7031038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bạn làm gãy chiếc bút màu mới của em.</a:t>
            </a:r>
            <a:endParaRPr b="1" i="0" sz="2800" u="none" cap="none" strike="noStrik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7"/>
          <p:cNvGrpSpPr/>
          <p:nvPr/>
        </p:nvGrpSpPr>
        <p:grpSpPr>
          <a:xfrm>
            <a:off x="7194550" y="5191125"/>
            <a:ext cx="1797050" cy="1517650"/>
            <a:chOff x="7194035" y="4804381"/>
            <a:chExt cx="1797565" cy="1516437"/>
          </a:xfrm>
        </p:grpSpPr>
        <p:sp>
          <p:nvSpPr>
            <p:cNvPr id="155" name="Google Shape;155;p7"/>
            <p:cNvSpPr/>
            <p:nvPr/>
          </p:nvSpPr>
          <p:spPr>
            <a:xfrm>
              <a:off x="7460811" y="4804381"/>
              <a:ext cx="1530789" cy="1516437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7"/>
            <p:cNvPicPr preferRelativeResize="0"/>
            <p:nvPr/>
          </p:nvPicPr>
          <p:blipFill rotWithShape="1">
            <a:blip r:embed="rId5">
              <a:alphaModFix/>
            </a:blip>
            <a:srcRect b="17992" l="0" r="0" t="16869"/>
            <a:stretch/>
          </p:blipFill>
          <p:spPr>
            <a:xfrm>
              <a:off x="7194035" y="5054768"/>
              <a:ext cx="1797565" cy="9650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7"/>
          <p:cNvSpPr txBox="1"/>
          <p:nvPr/>
        </p:nvSpPr>
        <p:spPr>
          <a:xfrm>
            <a:off x="0" y="2493963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1" i="0" lang="en-US" sz="28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em bị bạn giật tóc.</a:t>
            </a:r>
            <a:endParaRPr/>
          </a:p>
        </p:txBody>
      </p:sp>
      <p:grpSp>
        <p:nvGrpSpPr>
          <p:cNvPr id="158" name="Google Shape;158;p7"/>
          <p:cNvGrpSpPr/>
          <p:nvPr/>
        </p:nvGrpSpPr>
        <p:grpSpPr>
          <a:xfrm>
            <a:off x="320675" y="3451225"/>
            <a:ext cx="4014788" cy="3319463"/>
            <a:chOff x="9356824" y="782566"/>
            <a:chExt cx="1920776" cy="1579634"/>
          </a:xfrm>
        </p:grpSpPr>
        <p:sp>
          <p:nvSpPr>
            <p:cNvPr id="159" name="Google Shape;159;p7"/>
            <p:cNvSpPr/>
            <p:nvPr/>
          </p:nvSpPr>
          <p:spPr>
            <a:xfrm>
              <a:off x="9472268" y="782566"/>
              <a:ext cx="1530393" cy="1516177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9356824" y="1297097"/>
              <a:ext cx="1920776" cy="10651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7"/>
          <p:cNvGrpSpPr/>
          <p:nvPr/>
        </p:nvGrpSpPr>
        <p:grpSpPr>
          <a:xfrm>
            <a:off x="5172075" y="3124200"/>
            <a:ext cx="3819525" cy="3208338"/>
            <a:chOff x="4320963" y="3637325"/>
            <a:chExt cx="2918037" cy="2437403"/>
          </a:xfrm>
        </p:grpSpPr>
        <p:sp>
          <p:nvSpPr>
            <p:cNvPr id="162" name="Google Shape;162;p7"/>
            <p:cNvSpPr/>
            <p:nvPr/>
          </p:nvSpPr>
          <p:spPr>
            <a:xfrm>
              <a:off x="4502886" y="3637325"/>
              <a:ext cx="2442613" cy="2420518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20963" y="3886200"/>
              <a:ext cx="2918037" cy="21885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0" y="381000"/>
            <a:ext cx="9112250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Mỗi người sẽ có một cách phản ứng khác nhau khi tức giận. Tuy nhiên, những cách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PHẢN ỨNG TIÊU CỰC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sẽ khiến sự việc trở nên tệ hơn; những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PHẢN ỨNG TÍCH CỰC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sẽ giúp chúng ta giải quyết vấn đề một cách đơn giản nhẹ nhàng. 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" y="4800600"/>
            <a:ext cx="4545013" cy="20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4388" y="4876800"/>
            <a:ext cx="4364037" cy="1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ile.hstatic.net/1000192210/article/angrycustomerillustration_v2_67d35567acaa4823814be9aab87a3318.png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2200"/>
            <a:ext cx="9156700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-17462" y="169863"/>
            <a:ext cx="9144000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THẢO LUẬN NHÓM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CÓ NHỮNG CÁCH NÀO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ĐỂ KIỂM SOÁT CƠN TỨC GIẬN?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2019-02-12T13:10:59Z</dcterms:created>
  <dc:creator>trang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BF9D28A258F94A72A0E2C24FCC313890_12</vt:lpwstr>
  </property>
  <property fmtid="{D5CDD505-2E9C-101B-9397-08002B2CF9AE}" pid="3" name="KSOProductBuildVer">
    <vt:lpwstr>1033-12.2.0.13431</vt:lpwstr>
  </property>
</Properties>
</file>