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gXALe/Bqa2KxO4ceCn4TuHw3Lp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E3865E-3971-4CFA-B3BD-BF96A0F3D3E6}">
  <a:tblStyle styleId="{BBE3865E-3971-4CFA-B3BD-BF96A0F3D3E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fill>
          <a:solidFill>
            <a:srgbClr val="DEE7D0"/>
          </a:solidFill>
        </a:fill>
      </a:tcStyle>
    </a:band1H>
    <a:band2H>
      <a:tcTxStyle/>
    </a:band2H>
    <a:band1V>
      <a:tcTxStyle/>
      <a:tcStyle>
        <a:fill>
          <a:solidFill>
            <a:srgbClr val="DEE7D0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FF3E9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FF3E9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828800" y="1588"/>
            <a:ext cx="7458075" cy="831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TRUNG TÂM TƯ VẤN TÂM LÝ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VÀ ĐÀO TẠO KỸ NĂNG HƯƠNG VÂN</a:t>
            </a:r>
            <a:endParaRPr/>
          </a:p>
        </p:txBody>
      </p:sp>
      <p:pic>
        <p:nvPicPr>
          <p:cNvPr descr="HUONG VAN 2 cp.jpg"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-38100"/>
            <a:ext cx="2282825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0" y="1066800"/>
            <a:ext cx="914400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GIÁO DỤC KỸ NĂNG SỐNG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4280" y="1752600"/>
            <a:ext cx="8582140" cy="50588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0" y="1922462"/>
            <a:ext cx="9144000" cy="979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KỸ NĂNG PHÂN LOẠI RÁC</a:t>
            </a:r>
            <a:endParaRPr b="1" i="0" sz="4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/>
          <p:nvPr/>
        </p:nvSpPr>
        <p:spPr>
          <a:xfrm>
            <a:off x="584849" y="609600"/>
            <a:ext cx="8001001" cy="914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CUỘC THI: PHÂN LOẠI RÁC</a:t>
            </a:r>
            <a:endParaRPr b="1"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082040"/>
            <a:ext cx="8582140" cy="505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/>
          <p:nvPr/>
        </p:nvSpPr>
        <p:spPr>
          <a:xfrm>
            <a:off x="1981200" y="158750"/>
            <a:ext cx="7162800" cy="76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 TÂM TƯ VẤN TÂM LÝ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ĐÀO TẠO KỸ NĂNG HƯƠNG VÂN</a:t>
            </a:r>
            <a:endParaRPr/>
          </a:p>
        </p:txBody>
      </p:sp>
      <p:pic>
        <p:nvPicPr>
          <p:cNvPr id="191" name="Google Shape;191;p11"/>
          <p:cNvPicPr preferRelativeResize="0"/>
          <p:nvPr/>
        </p:nvPicPr>
        <p:blipFill rotWithShape="1">
          <a:blip r:embed="rId3">
            <a:alphaModFix/>
          </a:blip>
          <a:srcRect b="4946" l="0" r="0" t="0"/>
          <a:stretch/>
        </p:blipFill>
        <p:spPr>
          <a:xfrm>
            <a:off x="6350" y="0"/>
            <a:ext cx="9144000" cy="706278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 txBox="1"/>
          <p:nvPr/>
        </p:nvSpPr>
        <p:spPr>
          <a:xfrm>
            <a:off x="1828800" y="1588"/>
            <a:ext cx="7458075" cy="831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TRUNG TÂM TƯ VẤN TÂM LÝ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VÀ ĐÀO TẠO KỸ NĂNG HƯƠNG VÂN</a:t>
            </a:r>
            <a:endParaRPr/>
          </a:p>
        </p:txBody>
      </p:sp>
      <p:pic>
        <p:nvPicPr>
          <p:cNvPr descr="HUONG VAN 2 cp.jpg" id="193" name="Google Shape;19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-38100"/>
            <a:ext cx="22828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9175102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VIDEO: “VÌ SAO CẦN PHÂN LOẠI RÁC TẠI NGUỒN?”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28511"/>
          <a:stretch/>
        </p:blipFill>
        <p:spPr>
          <a:xfrm>
            <a:off x="0" y="1295400"/>
            <a:ext cx="9116291" cy="558371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4876800" y="6095256"/>
            <a:ext cx="40575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https://bom.so/jABOtG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177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977694" y="43542"/>
            <a:ext cx="52578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TRẮC NGHIỆM </a:t>
            </a:r>
            <a:r>
              <a:rPr b="1" lang="en-US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LỢI ÍCH CỦA VIỆC PHÂN LOẠI RÁC</a:t>
            </a:r>
            <a:endParaRPr b="1" sz="3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b="1305" l="0" r="52746" t="0"/>
          <a:stretch/>
        </p:blipFill>
        <p:spPr>
          <a:xfrm>
            <a:off x="7979434" y="460092"/>
            <a:ext cx="808760" cy="86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7977" y="43542"/>
            <a:ext cx="1603623" cy="103310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/>
          <p:nvPr/>
        </p:nvSpPr>
        <p:spPr>
          <a:xfrm>
            <a:off x="152400" y="1059205"/>
            <a:ext cx="7086600" cy="5417795"/>
          </a:xfrm>
          <a:prstGeom prst="roundRect">
            <a:avLst>
              <a:gd fmla="val 16667" name="adj"/>
            </a:avLst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355806" y="1213147"/>
            <a:ext cx="665459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A. Giảm chất thải phát sinh, giảm ô nhiễm nước, không khí.</a:t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286760" y="2294123"/>
            <a:ext cx="705394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B. Nâng cao hiệu quả hoạt động tái sử dụng, tái chế chất thải.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286760" y="3386325"/>
            <a:ext cx="70866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C. Tạo thêm nguồn nguyên liệu để sản xuất, bảo vệ tài nguyên thiên nhiên.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286760" y="4958970"/>
            <a:ext cx="659822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D. Thể hiện em và gia đình là người biết phân loại rác</a:t>
            </a:r>
            <a:r>
              <a:rPr b="1" lang="en-US" sz="320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79434" y="5103879"/>
            <a:ext cx="80010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21864" y="3598146"/>
            <a:ext cx="723900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79434" y="2407443"/>
            <a:ext cx="723900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57765" y="1323484"/>
            <a:ext cx="723900" cy="712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177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977694" y="43542"/>
            <a:ext cx="52578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TRẮC NGHIỆM </a:t>
            </a:r>
            <a:r>
              <a:rPr b="1" lang="en-US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LỢI ÍCH CỦA VIỆC PHÂN LOẠI RÁC</a:t>
            </a:r>
            <a:endParaRPr b="1" sz="3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b="1305" l="0" r="52746" t="0"/>
          <a:stretch/>
        </p:blipFill>
        <p:spPr>
          <a:xfrm>
            <a:off x="7979434" y="460092"/>
            <a:ext cx="808760" cy="86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7977" y="43542"/>
            <a:ext cx="1603623" cy="103310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152400" y="1059205"/>
            <a:ext cx="7086600" cy="5417795"/>
          </a:xfrm>
          <a:prstGeom prst="roundRect">
            <a:avLst>
              <a:gd fmla="val 16667" name="adj"/>
            </a:avLst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7765" y="2753859"/>
            <a:ext cx="80010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57765" y="4404746"/>
            <a:ext cx="723900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72382" y="1474184"/>
            <a:ext cx="723900" cy="71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324747" y="1389441"/>
            <a:ext cx="691425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E. Giảm chi phí trong quản lý và xử lý chất thải rắn sinh hoạt.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335633" y="2612226"/>
            <a:ext cx="639387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F. Để tiện cho các cô đồng nát đi nhặt phế liệu.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264989" y="3976310"/>
            <a:ext cx="70485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G. Nâng cao nhận thức cộng đồng về bảo vệ và sử dụng hợp lý tài nguyên và môi trường.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-228600"/>
            <a:ext cx="10363200" cy="719596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133348" y="135933"/>
            <a:ext cx="8877301" cy="5350468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133348" y="2849"/>
            <a:ext cx="8877301" cy="780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CHÚNG TA CẦN PHÂN LOẠI RÁC VÌ:</a:t>
            </a:r>
            <a:endParaRPr b="1" sz="3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800" y="5172813"/>
            <a:ext cx="2362200" cy="173579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228600" y="783063"/>
            <a:ext cx="85344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Noto Sans Symbols"/>
              <a:buChar char="✔"/>
            </a:pPr>
            <a:r>
              <a:rPr b="1" lang="en-US" sz="2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Giảm chất thải phát sinh, giảm ô nhiễm nước, không khí.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Noto Sans Symbols"/>
              <a:buChar char="✔"/>
            </a:pPr>
            <a:r>
              <a:rPr b="1" lang="en-US" sz="2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Nâng cao hiệu quả hoạt động tái sử dụng, tái chế chất thải.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Noto Sans Symbols"/>
              <a:buChar char="✔"/>
            </a:pPr>
            <a:r>
              <a:rPr b="1" lang="en-US" sz="2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Tạo thêm nguồn nguyên liệu để sản xuất, bảo vệ tài nguyên thiên nhiên.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Noto Sans Symbols"/>
              <a:buChar char="✔"/>
            </a:pPr>
            <a:r>
              <a:rPr b="1" lang="en-US" sz="2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Giảm chi phí trong quản lý và xử lý chất thải rắn sinh hoạt.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Noto Sans Symbols"/>
              <a:buChar char="✔"/>
            </a:pPr>
            <a:r>
              <a:rPr b="1" lang="en-US" sz="28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Nâng cao nhận thức cộng đồng về bảo vệ và sử dụng hợp lý tài nguyên và môi trường.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55" y="0"/>
            <a:ext cx="9144000" cy="688726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/>
          <p:nvPr/>
        </p:nvSpPr>
        <p:spPr>
          <a:xfrm>
            <a:off x="-30819" y="241012"/>
            <a:ext cx="9173264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Theo em, rác có thể phân thành mấy loại?</a:t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0" y="0"/>
            <a:ext cx="9142445" cy="106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VIDEO: “HƯỚNG DẪN PHÂN LOẠI RÁC THẢI SINH HOẠT - WASTE CLASSIFICATION INSTRUCTION”</a:t>
            </a: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4648200" y="6215743"/>
            <a:ext cx="41585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https://bom.so/DySbZN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Google Shape;154;p7"/>
          <p:cNvGraphicFramePr/>
          <p:nvPr/>
        </p:nvGraphicFramePr>
        <p:xfrm>
          <a:off x="0" y="-22791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{BBE3865E-3971-4CFA-B3BD-BF96A0F3D3E6}</a:tableStyleId>
              </a:tblPr>
              <a:tblGrid>
                <a:gridCol w="1371600"/>
                <a:gridCol w="3733800"/>
                <a:gridCol w="4079950"/>
              </a:tblGrid>
              <a:tr h="690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LOẠI RÁC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825" marL="6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VÍ DỤ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825" marL="6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CÁCH XỬ LÝ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825" marL="66825" anchor="ctr"/>
                </a:tc>
              </a:tr>
              <a:tr h="1370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Hữu cơ</a:t>
                      </a:r>
                      <a:endParaRPr sz="35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825" marL="668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0" marB="0" marR="66825" marL="668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825" marL="66825"/>
                </a:tc>
              </a:tr>
              <a:tr h="1309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Tái chế</a:t>
                      </a:r>
                      <a:endParaRPr sz="3500">
                        <a:solidFill>
                          <a:srgbClr val="00B0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825" marL="668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0" marB="0" marR="66825" marL="668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825" marL="66825"/>
                </a:tc>
              </a:tr>
              <a:tr h="1769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Nguy hại</a:t>
                      </a:r>
                      <a:endParaRPr sz="3500">
                        <a:solidFill>
                          <a:srgbClr val="7030A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825" marL="668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0" marB="0" marR="66825" marL="668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825" marL="66825"/>
                </a:tc>
              </a:tr>
              <a:tr h="1783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Arial"/>
                          <a:ea typeface="Arial"/>
                          <a:cs typeface="Arial"/>
                          <a:sym typeface="Arial"/>
                        </a:rPr>
                        <a:t>Khác</a:t>
                      </a:r>
                      <a:endParaRPr sz="3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825" marL="668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0" marB="0" marR="66825" marL="668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825" marL="66825"/>
                </a:tc>
              </a:tr>
            </a:tbl>
          </a:graphicData>
        </a:graphic>
      </p:graphicFrame>
      <p:sp>
        <p:nvSpPr>
          <p:cNvPr id="155" name="Google Shape;155;p7"/>
          <p:cNvSpPr/>
          <p:nvPr/>
        </p:nvSpPr>
        <p:spPr>
          <a:xfrm>
            <a:off x="5172992" y="685800"/>
            <a:ext cx="392900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Thường được xử lý bằng cách chuyển thành phân bón cho nông nghiệp.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5148374" y="2057399"/>
            <a:ext cx="386141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Xử lý bằng cách bán phế liệu, tặng hoặc để tái sử dụng.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5142714" y="3410129"/>
            <a:ext cx="399659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Không được vứt mà phải mang đến trạm thu gom (pin, ắc quy...) và được xử lý nghiêm ngặt.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5241788" y="5151060"/>
            <a:ext cx="376799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Loại rác này được xử lý bằng cách đốt hoặc chôn lấp.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1371600" y="685800"/>
            <a:ext cx="38013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ác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dễ phân hủy như thức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ăn còn thừa, xác và phân động vật, lá cây...</a:t>
            </a:r>
            <a:r>
              <a:rPr b="1"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1447800" y="2057400"/>
            <a:ext cx="3581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Rác thải nhựa, giấy, thủy tinh không vỡ, kim loại, vải sợi,...</a:t>
            </a:r>
            <a:endParaRPr b="1" sz="24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1371600" y="3410129"/>
            <a:ext cx="36576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Ảnh hưởng đến sức khỏe của con người: rác thải y tế, thiết bị điện tử, sơn, pin,...</a:t>
            </a:r>
            <a:endParaRPr b="1"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1447800" y="5151060"/>
            <a:ext cx="35814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 loại rác không thể phân hủy mà cũng không thể tái chế để sử dụng...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356" y="-152400"/>
            <a:ext cx="9144000" cy="408572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/>
          <p:nvPr/>
        </p:nvSpPr>
        <p:spPr>
          <a:xfrm>
            <a:off x="228600" y="3988421"/>
            <a:ext cx="86868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Phân loại rác là việc làm cần thiết góp phần bảo vệ môi trường. Chúng ta cần phân loại rác ngay tại hộ gia đình. </a:t>
            </a:r>
            <a:endParaRPr b="1" sz="2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KHI PHÂN LOẠI RÁC CHÚNG TA CHIA RÁC THÀNH 4 LOẠI: RÁC HỮU CƠ, RÁC TÁI CHẾ, RÁC NGUY HẠI, RÁC THẢI KHÁC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 txBox="1"/>
          <p:nvPr/>
        </p:nvSpPr>
        <p:spPr>
          <a:xfrm>
            <a:off x="1828800" y="1588"/>
            <a:ext cx="7458075" cy="831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TRUNG TÂM TƯ VẤN TÂM LÝ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VÀ ĐÀO TẠO KỸ NĂNG HƯƠNG VÂN</a:t>
            </a:r>
            <a:endParaRPr/>
          </a:p>
        </p:txBody>
      </p:sp>
      <p:pic>
        <p:nvPicPr>
          <p:cNvPr descr="HUONG VAN 2 cp.jpg" id="176" name="Google Shape;17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-38100"/>
            <a:ext cx="2282825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 txBox="1"/>
          <p:nvPr/>
        </p:nvSpPr>
        <p:spPr>
          <a:xfrm>
            <a:off x="0" y="1066800"/>
            <a:ext cx="914400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GIÁO DỤC KỸ NĂNG SỐNG</a:t>
            </a:r>
            <a:endParaRPr/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4280" y="1752600"/>
            <a:ext cx="8582140" cy="505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 txBox="1"/>
          <p:nvPr/>
        </p:nvSpPr>
        <p:spPr>
          <a:xfrm>
            <a:off x="0" y="1922462"/>
            <a:ext cx="9144000" cy="979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KỸ NĂNG PHÂN LOẠI RÁC</a:t>
            </a:r>
            <a:endParaRPr b="1" sz="4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2022-08-15T12:15:12Z</dcterms:created>
  <dc:creator>Hp</dc:creator>
</cp:coreProperties>
</file>