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27" r:id="rId2"/>
    <p:sldId id="448" r:id="rId3"/>
    <p:sldId id="430" r:id="rId4"/>
    <p:sldId id="432" r:id="rId5"/>
    <p:sldId id="440" r:id="rId6"/>
    <p:sldId id="434" r:id="rId7"/>
    <p:sldId id="442" r:id="rId8"/>
    <p:sldId id="443" r:id="rId9"/>
    <p:sldId id="444" r:id="rId10"/>
    <p:sldId id="445" r:id="rId11"/>
    <p:sldId id="446" r:id="rId12"/>
    <p:sldId id="447" r:id="rId13"/>
    <p:sldId id="431"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65" d="100"/>
          <a:sy n="65" d="100"/>
        </p:scale>
        <p:origin x="437" y="53"/>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8" name="Text Box 14"/>
          <p:cNvSpPr txBox="1">
            <a:spLocks noChangeArrowheads="1"/>
          </p:cNvSpPr>
          <p:nvPr/>
        </p:nvSpPr>
        <p:spPr bwMode="auto">
          <a:xfrm>
            <a:off x="2884156" y="1326134"/>
            <a:ext cx="9018111" cy="234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latin typeface="Times New Roman" panose="02020603050405020304" pitchFamily="18" charset="0"/>
                <a:ea typeface="+mj-ea"/>
                <a:cs typeface="Times New Roman" panose="02020603050405020304" pitchFamily="18" charset="0"/>
              </a:rPr>
              <a:t>BÀI 20: CƠ QUAN TUẦN HOÀN</a:t>
            </a:r>
            <a:br>
              <a:rPr lang="en-US" sz="4400" b="1" dirty="0">
                <a:solidFill>
                  <a:srgbClr val="FF0000"/>
                </a:solidFill>
                <a:latin typeface="Times New Roman" panose="02020603050405020304" pitchFamily="18" charset="0"/>
                <a:ea typeface="+mj-ea"/>
                <a:cs typeface="Times New Roman" panose="02020603050405020304" pitchFamily="18" charset="0"/>
              </a:rPr>
            </a:br>
            <a:r>
              <a:rPr lang="en-US" sz="4400" b="1" dirty="0">
                <a:solidFill>
                  <a:srgbClr val="FF0000"/>
                </a:solidFill>
                <a:latin typeface="Times New Roman" panose="02020603050405020304" pitchFamily="18" charset="0"/>
                <a:ea typeface="+mj-ea"/>
                <a:cs typeface="Times New Roman" panose="02020603050405020304" pitchFamily="18" charset="0"/>
              </a:rPr>
              <a:t>(TIẾT 1)</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err="1">
                <a:solidFill>
                  <a:srgbClr val="0000CC"/>
                </a:solidFill>
                <a:latin typeface="Times New Roman" pitchFamily="18" charset="0"/>
              </a:rPr>
              <a:t>Giáo</a:t>
            </a:r>
            <a:r>
              <a:rPr lang="en-US" altLang="en-US" sz="2800" b="1" i="1">
                <a:solidFill>
                  <a:srgbClr val="0000CC"/>
                </a:solidFill>
                <a:latin typeface="Times New Roman" pitchFamily="18" charset="0"/>
              </a:rPr>
              <a:t> viên: Phạm Văn Sanh</a:t>
            </a:r>
            <a:endParaRPr lang="en-US" altLang="en-US" sz="2800" b="1" i="1" dirty="0">
              <a:solidFill>
                <a:srgbClr val="0000CC"/>
              </a:solidFill>
              <a:latin typeface="Times New Roman" pitchFamily="18" charset="0"/>
            </a:endParaRPr>
          </a:p>
          <a:p>
            <a:pPr eaLnBrk="1" hangingPunct="1"/>
            <a:r>
              <a:rPr lang="en-US" altLang="en-US" sz="2800" b="1" i="1" dirty="0" err="1">
                <a:solidFill>
                  <a:srgbClr val="0000CC"/>
                </a:solidFill>
                <a:latin typeface="Times New Roman" pitchFamily="18" charset="0"/>
              </a:rPr>
              <a:t>Lớp</a:t>
            </a:r>
            <a:r>
              <a:rPr lang="en-US" altLang="en-US" sz="2800" b="1" i="1">
                <a:solidFill>
                  <a:srgbClr val="0000CC"/>
                </a:solidFill>
                <a:latin typeface="Times New Roman" pitchFamily="18" charset="0"/>
              </a:rPr>
              <a:t>:  3b</a:t>
            </a:r>
            <a:endParaRPr lang="en-US" altLang="en-US" sz="2800" b="1" i="1" dirty="0">
              <a:solidFill>
                <a:srgbClr val="0000CC"/>
              </a:solidFill>
              <a:latin typeface="Times New Roman" pitchFamily="18" charset="0"/>
            </a:endParaRPr>
          </a:p>
        </p:txBody>
      </p:sp>
      <p:pic>
        <p:nvPicPr>
          <p:cNvPr id="32"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289719" y="1716205"/>
            <a:ext cx="11353800" cy="769441"/>
          </a:xfrm>
          <a:prstGeom prst="rect">
            <a:avLst/>
          </a:prstGeom>
          <a:noFill/>
        </p:spPr>
        <p:txBody>
          <a:bodyPr wrap="square" rtlCol="0">
            <a:spAutoFit/>
          </a:bodyPr>
          <a:lstStyle/>
          <a:p>
            <a:pPr lvl="0"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3:</a:t>
            </a:r>
            <a:endParaRPr lang="en-US" sz="4000" b="1" dirty="0">
              <a:solidFill>
                <a:srgbClr val="0000FF"/>
              </a:solidFill>
              <a:latin typeface="Times New Roman" pitchFamily="18" charset="0"/>
              <a:cs typeface="Times New Roman" pitchFamily="18" charset="0"/>
            </a:endParaRPr>
          </a:p>
        </p:txBody>
      </p:sp>
      <p:sp>
        <p:nvSpPr>
          <p:cNvPr id="17" name="TextBox 16"/>
          <p:cNvSpPr txBox="1"/>
          <p:nvPr/>
        </p:nvSpPr>
        <p:spPr>
          <a:xfrm>
            <a:off x="3569800" y="1774094"/>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a:solidFill>
                  <a:srgbClr val="0000FF"/>
                </a:solidFill>
                <a:latin typeface="Times New Roman" pitchFamily="18" charset="0"/>
                <a:cs typeface="Times New Roman" pitchFamily="18" charset="0"/>
              </a:rPr>
              <a:t>Chức </a:t>
            </a:r>
            <a:r>
              <a:rPr lang="en-US" sz="4000" b="1" dirty="0" err="1">
                <a:solidFill>
                  <a:srgbClr val="0000FF"/>
                </a:solidFill>
                <a:latin typeface="Times New Roman" pitchFamily="18" charset="0"/>
                <a:cs typeface="Times New Roman" pitchFamily="18" charset="0"/>
              </a:rPr>
              <a:t>năng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quan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tuần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hoàn</a:t>
            </a:r>
            <a:endParaRPr lang="en-US" sz="4000" b="1" dirty="0">
              <a:solidFill>
                <a:srgbClr val="0000FF"/>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719A7391-C340-458A-91EA-16DB3EE4377E}"/>
              </a:ext>
            </a:extLst>
          </p:cNvPr>
          <p:cNvSpPr/>
          <p:nvPr/>
        </p:nvSpPr>
        <p:spPr>
          <a:xfrm>
            <a:off x="4985763" y="2539869"/>
            <a:ext cx="4524156" cy="584775"/>
          </a:xfrm>
          <a:prstGeom prst="rect">
            <a:avLst/>
          </a:prstGeom>
        </p:spPr>
        <p:txBody>
          <a:bodyPr wrap="square">
            <a:spAutoFit/>
          </a:bodyPr>
          <a:lstStyle/>
          <a:p>
            <a:pPr algn="ctr" eaLnBrk="1" fontAlgn="auto" hangingPunct="1">
              <a:spcBef>
                <a:spcPts val="0"/>
              </a:spcBef>
              <a:spcAft>
                <a:spcPts val="0"/>
              </a:spcAft>
            </a:pP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Làm</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việc</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theo</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nhóm</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4</a:t>
            </a:r>
            <a:r>
              <a:rPr lang="vi-VN"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endPar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9" name="Rectangle 18"/>
          <p:cNvSpPr/>
          <p:nvPr/>
        </p:nvSpPr>
        <p:spPr>
          <a:xfrm>
            <a:off x="826874" y="3258698"/>
            <a:ext cx="8317778" cy="3416320"/>
          </a:xfrm>
          <a:prstGeom prst="rect">
            <a:avLst/>
          </a:prstGeom>
        </p:spPr>
        <p:txBody>
          <a:bodyPr wrap="square">
            <a:spAutoFit/>
          </a:bodyPr>
          <a:lstStyle/>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Hãy chỉ vào động mạch, tĩnh mạch và mao mạch trên sơ đồ?</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Động mạch có nhiệm vụ gì?</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Tĩnh mạch có nhiệm vụ gì?</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Tim có nhiệm vụ gì?Nếu tim ngừng đập thì cơ thể sẽ như thế nào?</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Lst>
          </a:blip>
          <a:srcRect l="38669" t="26000" r="17396" b="8781"/>
          <a:stretch/>
        </p:blipFill>
        <p:spPr>
          <a:xfrm>
            <a:off x="9967119" y="2582951"/>
            <a:ext cx="5489291" cy="6206269"/>
          </a:xfrm>
          <a:prstGeom prst="rect">
            <a:avLst/>
          </a:prstGeom>
          <a:ln>
            <a:noFill/>
          </a:ln>
          <a:effectLst>
            <a:softEdge rad="112500"/>
          </a:effectLst>
        </p:spPr>
      </p:pic>
      <p:pic>
        <p:nvPicPr>
          <p:cNvPr id="21" name="5 Minutes timer (Đồng hồ đếm ngược 5 phú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66619" y="6913428"/>
            <a:ext cx="2706324" cy="1398190"/>
          </a:xfrm>
          <a:prstGeom prst="rect">
            <a:avLst/>
          </a:prstGeom>
        </p:spPr>
      </p:pic>
    </p:spTree>
    <p:extLst>
      <p:ext uri="{BB962C8B-B14F-4D97-AF65-F5344CB8AC3E}">
        <p14:creationId xmlns:p14="http://schemas.microsoft.com/office/powerpoint/2010/main" val="2038078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arn(inVertical)">
                                      <p:cBhvr>
                                        <p:cTn id="22" dur="500"/>
                                        <p:tgtEl>
                                          <p:spTgt spid="19">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fade">
                                      <p:cBhvr>
                                        <p:cTn id="26" dur="500"/>
                                        <p:tgtEl>
                                          <p:spTgt spid="19">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fade">
                                      <p:cBhvr>
                                        <p:cTn id="30" dur="500"/>
                                        <p:tgtEl>
                                          <p:spTgt spid="19">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fade">
                                      <p:cBhvr>
                                        <p:cTn id="33" dur="50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 presetClass="mediacall" presetSubtype="0" fill="hold" nodeType="withEffect">
                                  <p:stCondLst>
                                    <p:cond delay="0"/>
                                  </p:stCondLst>
                                  <p:childTnLst>
                                    <p:cmd type="call" cmd="playFrom(0.0)">
                                      <p:cBhvr>
                                        <p:cTn id="45" dur="30007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14793" y="1483886"/>
            <a:ext cx="11353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Hoạt</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động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3:</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7" name="TextBox 16"/>
          <p:cNvSpPr txBox="1"/>
          <p:nvPr/>
        </p:nvSpPr>
        <p:spPr>
          <a:xfrm>
            <a:off x="3813880" y="1572397"/>
            <a:ext cx="80645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Chức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năng</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của</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cơ</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quan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tuần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hoàn</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4" name="矩形 51"/>
          <p:cNvSpPr>
            <a:spLocks noChangeArrowheads="1"/>
          </p:cNvSpPr>
          <p:nvPr/>
        </p:nvSpPr>
        <p:spPr bwMode="auto">
          <a:xfrm>
            <a:off x="4560496" y="2514923"/>
            <a:ext cx="4127156"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eaLnBrk="1" fontAlgn="auto" hangingPunct="1">
              <a:spcBef>
                <a:spcPts val="1000"/>
              </a:spcBef>
              <a:spcAft>
                <a:spcPts val="0"/>
              </a:spcAft>
            </a:pPr>
            <a:r>
              <a:rPr lang="en-US" sz="3000" b="1" dirty="0">
                <a:solidFill>
                  <a:srgbClr val="0070C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CHIA SẺ TRƯỚC LỚP</a:t>
            </a:r>
          </a:p>
        </p:txBody>
      </p:sp>
      <p:pic>
        <p:nvPicPr>
          <p:cNvPr id="15"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4655" y="3207152"/>
            <a:ext cx="10554789" cy="593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p:cNvSpPr/>
          <p:nvPr/>
        </p:nvSpPr>
        <p:spPr>
          <a:xfrm>
            <a:off x="2651919" y="5257800"/>
            <a:ext cx="2138766" cy="822960"/>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p:cNvSpPr/>
          <p:nvPr/>
        </p:nvSpPr>
        <p:spPr>
          <a:xfrm>
            <a:off x="9662319" y="4267200"/>
            <a:ext cx="2447182" cy="803627"/>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2651919" y="6802266"/>
            <a:ext cx="2138766" cy="1198734"/>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p:cNvSpPr/>
          <p:nvPr/>
        </p:nvSpPr>
        <p:spPr>
          <a:xfrm>
            <a:off x="2651919" y="3122833"/>
            <a:ext cx="2308583" cy="842333"/>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2585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18" name="Lớp 3- TNXH Hoạt động tuần hoàn (1)">
            <a:hlinkClick r:id="" action="ppaction://media"/>
          </p:cNvPr>
          <p:cNvPicPr>
            <a:picLocks noChangeAspect="1"/>
          </p:cNvPicPr>
          <p:nvPr>
            <a:videoFile r:link="rId1"/>
            <p:extLst>
              <p:ext uri="{DAA4B4D4-6D71-4841-9C94-3DE7FCFB9230}">
                <p14:media xmlns:p14="http://schemas.microsoft.com/office/powerpoint/2010/main" r:embed="rId2">
                  <p14:trim st="159786" end="79125"/>
                </p14:media>
              </p:ext>
            </p:extLst>
          </p:nvPr>
        </p:nvPicPr>
        <p:blipFill>
          <a:blip r:embed="rId5"/>
          <a:stretch>
            <a:fillRect/>
          </a:stretch>
        </p:blipFill>
        <p:spPr>
          <a:xfrm>
            <a:off x="1432719" y="1746025"/>
            <a:ext cx="14173200" cy="633117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5146417" y="1875987"/>
            <a:ext cx="5910943" cy="574766"/>
          </a:xfrm>
          <a:prstGeom prst="rect">
            <a:avLst/>
          </a:prstGeom>
          <a:solidFill>
            <a:srgbClr val="FFCCCC"/>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VIDEO HOẠT ĐỘNG TUẦN HOÀN</a:t>
            </a:r>
          </a:p>
        </p:txBody>
      </p:sp>
    </p:spTree>
    <p:extLst>
      <p:ext uri="{BB962C8B-B14F-4D97-AF65-F5344CB8AC3E}">
        <p14:creationId xmlns:p14="http://schemas.microsoft.com/office/powerpoint/2010/main" val="394376403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CHÚC CÁC EM CHĂM NGOAN HỌC GIỎI</a:t>
            </a:r>
          </a:p>
          <a:p>
            <a:pPr algn="ctr"/>
            <a:r>
              <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TẠM BIỆT CÁC EM</a:t>
            </a: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14"/>
          <p:cNvSpPr txBox="1">
            <a:spLocks noChangeArrowheads="1"/>
          </p:cNvSpPr>
          <p:nvPr/>
        </p:nvSpPr>
        <p:spPr bwMode="auto">
          <a:xfrm>
            <a:off x="3706772" y="4115408"/>
            <a:ext cx="7708148" cy="149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8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KHỞI ĐỘNG</a:t>
            </a:r>
          </a:p>
        </p:txBody>
      </p:sp>
      <p:pic>
        <p:nvPicPr>
          <p:cNvPr id="32" name="Picture 7" descr="BƯỚM 5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417220" flipH="1">
            <a:off x="867941" y="7421499"/>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4546501" y="7343794"/>
            <a:ext cx="1207113" cy="938865"/>
          </a:xfrm>
          <a:prstGeom prst="rect">
            <a:avLst/>
          </a:prstGeom>
        </p:spPr>
      </p:pic>
      <p:pic>
        <p:nvPicPr>
          <p:cNvPr id="3" name="Picture 2"/>
          <p:cNvPicPr>
            <a:picLocks noChangeAspect="1"/>
          </p:cNvPicPr>
          <p:nvPr/>
        </p:nvPicPr>
        <p:blipFill>
          <a:blip r:embed="rId4"/>
          <a:stretch>
            <a:fillRect/>
          </a:stretch>
        </p:blipFill>
        <p:spPr>
          <a:xfrm>
            <a:off x="975519" y="533400"/>
            <a:ext cx="1207113" cy="938865"/>
          </a:xfrm>
          <a:prstGeom prst="rect">
            <a:avLst/>
          </a:prstGeom>
        </p:spPr>
      </p:pic>
    </p:spTree>
    <p:extLst>
      <p:ext uri="{BB962C8B-B14F-4D97-AF65-F5344CB8AC3E}">
        <p14:creationId xmlns:p14="http://schemas.microsoft.com/office/powerpoint/2010/main" val="2105352457"/>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lí cây xanh kđ">
            <a:hlinkClick r:id="" action="ppaction://media"/>
            <a:extLst>
              <a:ext uri="{FF2B5EF4-FFF2-40B4-BE49-F238E27FC236}">
                <a16:creationId xmlns:a16="http://schemas.microsoft.com/office/drawing/2014/main" id="{3739EBE5-A04E-010A-1B7D-CD3ED9E57F19}"/>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9900" t="9259" r="9891" b="9259"/>
          <a:stretch/>
        </p:blipFill>
        <p:spPr>
          <a:xfrm>
            <a:off x="1432719" y="827314"/>
            <a:ext cx="13792200" cy="7630886"/>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4937919" y="143166"/>
            <a:ext cx="5622052" cy="1228433"/>
            <a:chOff x="5063633" y="164812"/>
            <a:chExt cx="5527189" cy="855495"/>
          </a:xfrm>
        </p:grpSpPr>
        <p:grpSp>
          <p:nvGrpSpPr>
            <p:cNvPr id="27" name="Group 26"/>
            <p:cNvGrpSpPr/>
            <p:nvPr/>
          </p:nvGrpSpPr>
          <p:grpSpPr>
            <a:xfrm>
              <a:off x="5063633" y="164812"/>
              <a:ext cx="5527189" cy="793119"/>
              <a:chOff x="5063633" y="164812"/>
              <a:chExt cx="5527189" cy="793119"/>
            </a:xfrm>
          </p:grpSpPr>
          <p:sp>
            <p:nvSpPr>
              <p:cNvPr id="29" name="TextBox 28"/>
              <p:cNvSpPr txBox="1"/>
              <p:nvPr/>
            </p:nvSpPr>
            <p:spPr>
              <a:xfrm>
                <a:off x="5063633" y="164812"/>
                <a:ext cx="5527189" cy="553998"/>
              </a:xfrm>
              <a:prstGeom prst="rect">
                <a:avLst/>
              </a:prstGeom>
              <a:noFill/>
            </p:spPr>
            <p:txBody>
              <a:bodyPr wrap="none" rtlCol="0">
                <a:spAutoFit/>
              </a:bodyPr>
              <a:lstStyle/>
              <a:p>
                <a:r>
                  <a:rPr lang="en-US" sz="3000">
                    <a:solidFill>
                      <a:srgbClr val="0000CC"/>
                    </a:solidFill>
                    <a:latin typeface="Times New Roman" panose="02020603050405020304" pitchFamily="18" charset="0"/>
                    <a:cs typeface="Times New Roman" pitchFamily="18" charset="0"/>
                  </a:rPr>
                  <a:t>Thứ sáu ngày 14 tháng 2 năm 2025</a:t>
                </a:r>
              </a:p>
            </p:txBody>
          </p:sp>
          <p:sp>
            <p:nvSpPr>
              <p:cNvPr id="30" name="TextBox 29"/>
              <p:cNvSpPr txBox="1"/>
              <p:nvPr/>
            </p:nvSpPr>
            <p:spPr>
              <a:xfrm>
                <a:off x="5993302" y="636422"/>
                <a:ext cx="3383890" cy="321509"/>
              </a:xfrm>
              <a:prstGeom prst="rect">
                <a:avLst/>
              </a:prstGeom>
              <a:noFill/>
            </p:spPr>
            <p:txBody>
              <a:bodyPr wrap="none" rtlCol="0">
                <a:spAutoFit/>
              </a:bodyPr>
              <a:lstStyle/>
              <a:p>
                <a:r>
                  <a:rPr lang="en-US" sz="2400" b="1">
                    <a:solidFill>
                      <a:srgbClr val="FF0066"/>
                    </a:solidFill>
                    <a:latin typeface="Times New Roman" panose="02020603050405020304" pitchFamily="18" charset="0"/>
                    <a:cs typeface="Times New Roman" pitchFamily="18" charset="0"/>
                  </a:rPr>
                  <a:t>TỰ NHIÊN VÀ XÃ HỘI</a:t>
                </a:r>
              </a:p>
            </p:txBody>
          </p:sp>
        </p:grpSp>
        <p:cxnSp>
          <p:nvCxnSpPr>
            <p:cNvPr id="28" name="Straight Connector 27"/>
            <p:cNvCxnSpPr>
              <a:cxnSpLocks/>
            </p:cNvCxnSpPr>
            <p:nvPr/>
          </p:nvCxnSpPr>
          <p:spPr>
            <a:xfrm>
              <a:off x="6148882" y="1020307"/>
              <a:ext cx="312255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3849327" y="1696462"/>
            <a:ext cx="80645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2800" b="1" dirty="0">
                <a:solidFill>
                  <a:srgbClr val="0000CC"/>
                </a:solidFill>
                <a:latin typeface="Times New Roman" panose="02020603050405020304" pitchFamily="18" charset="0"/>
                <a:cs typeface="Times New Roman" panose="02020603050405020304" pitchFamily="18" charset="0"/>
              </a:rPr>
              <a:t>BÀI 20: CƠ QUAN TUẦN HOÀN (TIẾT 1)</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8"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54763" y="3323603"/>
            <a:ext cx="4090729" cy="543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4376708" y="3492937"/>
            <a:ext cx="4286444" cy="748144"/>
          </a:xfrm>
          <a:prstGeom prst="roundRect">
            <a:avLst/>
          </a:prstGeom>
          <a:solidFill>
            <a:sysClr val="window" lastClr="FFFFFF">
              <a:lumMod val="95000"/>
            </a:sys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a:t>
            </a:r>
          </a:p>
        </p:txBody>
      </p:sp>
      <p:sp>
        <p:nvSpPr>
          <p:cNvPr id="20" name="Rectangle: Rounded Corners 186">
            <a:extLst>
              <a:ext uri="{FF2B5EF4-FFF2-40B4-BE49-F238E27FC236}">
                <a16:creationId xmlns:a16="http://schemas.microsoft.com/office/drawing/2014/main" id="{09BD8570-F3EE-4550-91DC-3636FF64E440}"/>
              </a:ext>
            </a:extLst>
          </p:cNvPr>
          <p:cNvSpPr/>
          <p:nvPr/>
        </p:nvSpPr>
        <p:spPr>
          <a:xfrm>
            <a:off x="12634119" y="2152900"/>
            <a:ext cx="2246749" cy="666799"/>
          </a:xfrm>
          <a:prstGeom prst="roundRect">
            <a:avLst/>
          </a:prstGeom>
          <a:solidFill>
            <a:srgbClr val="FF000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HẾT GIỜ</a:t>
            </a:r>
          </a:p>
        </p:txBody>
      </p:sp>
      <p:sp>
        <p:nvSpPr>
          <p:cNvPr id="21" name="Rounded Rectangle 20"/>
          <p:cNvSpPr/>
          <p:nvPr/>
        </p:nvSpPr>
        <p:spPr>
          <a:xfrm>
            <a:off x="3072742" y="4727741"/>
            <a:ext cx="6894377" cy="812739"/>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2" name="Rounded Rectangle 21"/>
          <p:cNvSpPr/>
          <p:nvPr/>
        </p:nvSpPr>
        <p:spPr>
          <a:xfrm>
            <a:off x="2978299" y="6301915"/>
            <a:ext cx="6239642" cy="1380155"/>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Hãy chỉ và nói tên các bộ phận của cơ quan tuần hoàn.</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Content Placeholder 6"/>
          <p:cNvPicPr>
            <a:picLocks noChangeAspect="1"/>
          </p:cNvPicPr>
          <p:nvPr/>
        </p:nvPicPr>
        <p:blipFill rotWithShape="1">
          <a:blip r:embed="rId5"/>
          <a:srcRect l="17448"/>
          <a:stretch/>
        </p:blipFill>
        <p:spPr>
          <a:xfrm>
            <a:off x="410649" y="4396915"/>
            <a:ext cx="2567649" cy="2253141"/>
          </a:xfrm>
          <a:prstGeom prst="rect">
            <a:avLst/>
          </a:prstGeom>
        </p:spPr>
      </p:pic>
      <p:sp>
        <p:nvSpPr>
          <p:cNvPr id="25" name="TextBox 24"/>
          <p:cNvSpPr txBox="1"/>
          <p:nvPr/>
        </p:nvSpPr>
        <p:spPr>
          <a:xfrm>
            <a:off x="118627" y="2233861"/>
            <a:ext cx="3139647" cy="584775"/>
          </a:xfrm>
          <a:prstGeom prst="rect">
            <a:avLst/>
          </a:prstGeom>
          <a:noFill/>
        </p:spPr>
        <p:txBody>
          <a:bodyPr wrap="square" rtlCol="0">
            <a:spAutoFit/>
          </a:bodyPr>
          <a:lstStyle/>
          <a:p>
            <a:pPr eaLnBrk="1" fontAlgn="auto" hangingPunct="1">
              <a:spcBef>
                <a:spcPts val="0"/>
              </a:spcBef>
              <a:spcAft>
                <a:spcPts val="0"/>
              </a:spcAft>
            </a:pPr>
            <a:r>
              <a:rPr lang="en-US" sz="3200" b="1" dirty="0" err="1">
                <a:solidFill>
                  <a:srgbClr val="FF0000"/>
                </a:solidFill>
                <a:latin typeface="Times New Roman" pitchFamily="18" charset="0"/>
                <a:cs typeface="Times New Roman" pitchFamily="18" charset="0"/>
              </a:rPr>
              <a:t>Hoạt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1</a:t>
            </a:r>
          </a:p>
        </p:txBody>
      </p:sp>
      <p:sp>
        <p:nvSpPr>
          <p:cNvPr id="33" name="TextBox 32"/>
          <p:cNvSpPr txBox="1"/>
          <p:nvPr/>
        </p:nvSpPr>
        <p:spPr>
          <a:xfrm>
            <a:off x="3129035" y="2299419"/>
            <a:ext cx="8064500" cy="584775"/>
          </a:xfrm>
          <a:prstGeom prst="rect">
            <a:avLst/>
          </a:prstGeom>
          <a:noFill/>
        </p:spPr>
        <p:txBody>
          <a:bodyPr wrap="square" rtlCol="0">
            <a:spAutoFit/>
          </a:bodyPr>
          <a:lstStyle/>
          <a:p>
            <a:pPr eaLnBrk="1" fontAlgn="auto" hangingPunct="1">
              <a:spcBef>
                <a:spcPts val="0"/>
              </a:spcBef>
              <a:spcAft>
                <a:spcPts val="0"/>
              </a:spcAft>
            </a:pPr>
            <a:r>
              <a:rPr lang="en-US" sz="3200" b="1" dirty="0" err="1">
                <a:solidFill>
                  <a:srgbClr val="0000FF"/>
                </a:solidFill>
                <a:latin typeface="Times New Roman" pitchFamily="18" charset="0"/>
                <a:cs typeface="Times New Roman" pitchFamily="18" charset="0"/>
              </a:rPr>
              <a:t>Các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bộ</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phận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của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cơ</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quan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tuần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hoàn</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10" presetClass="entr"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1"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40862" y="1781908"/>
            <a:ext cx="6858000" cy="716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39679" l="46310" r="100000">
                        <a14:foregroundMark x1="47417" y1="22244" x2="69188" y2="2605"/>
                        <a14:foregroundMark x1="48155" y1="22645" x2="68819" y2="33066"/>
                        <a14:foregroundMark x1="72878" y1="1403" x2="69188" y2="3607"/>
                        <a14:foregroundMark x1="73801" y1="1202" x2="85793" y2="1202"/>
                        <a14:foregroundMark x1="86531" y1="1403" x2="94649" y2="8216"/>
                        <a14:foregroundMark x1="94465" y1="8818" x2="97786" y2="23046"/>
                        <a14:foregroundMark x1="97232" y1="22645" x2="90406" y2="34269"/>
                        <a14:foregroundMark x1="90775" y1="34870" x2="66974" y2="34870"/>
                        <a14:foregroundMark x1="71771" y1="28657" x2="82841" y2="1603"/>
                        <a14:foregroundMark x1="88561" y1="33066" x2="96679" y2="17836"/>
                        <a14:foregroundMark x1="63100" y1="12024" x2="92066" y2="29259"/>
                        <a14:foregroundMark x1="63284" y1="25651" x2="76568" y2="2405"/>
                        <a14:foregroundMark x1="81919" y1="21643" x2="88745" y2="6613"/>
                        <a14:foregroundMark x1="82657" y1="7415" x2="82657" y2="7415"/>
                        <a14:foregroundMark x1="70849" y1="29058" x2="70849" y2="29058"/>
                        <a14:foregroundMark x1="66421" y1="28858" x2="75830" y2="32866"/>
                        <a14:foregroundMark x1="84133" y1="29259" x2="84133" y2="29259"/>
                        <a14:foregroundMark x1="85424" y1="10421" x2="85424" y2="10421"/>
                        <a14:foregroundMark x1="69188" y1="8617" x2="69188" y2="8617"/>
                        <a14:backgroundMark x1="46679" y1="21242" x2="52214" y2="18036"/>
                        <a14:backgroundMark x1="59041" y1="9820" x2="69742" y2="1403"/>
                        <a14:backgroundMark x1="66052" y1="33667" x2="64022" y2="41283"/>
                        <a14:backgroundMark x1="66974" y1="34269" x2="66974" y2="34269"/>
                        <a14:backgroundMark x1="68081" y1="35271" x2="68081" y2="35271"/>
                        <a14:backgroundMark x1="69004" y1="35872" x2="69004" y2="35872"/>
                        <a14:backgroundMark x1="59963" y1="29860" x2="59963" y2="29860"/>
                        <a14:backgroundMark x1="62362" y1="30060" x2="62362" y2="30060"/>
                      </a14:backgroundRemoval>
                    </a14:imgEffect>
                    <a14:imgEffect>
                      <a14:sharpenSoften amount="50000"/>
                    </a14:imgEffect>
                  </a14:imgLayer>
                </a14:imgProps>
              </a:ext>
              <a:ext uri="{28A0092B-C50C-407E-A947-70E740481C1C}">
                <a14:useLocalDpi xmlns:a14="http://schemas.microsoft.com/office/drawing/2010/main" val="0"/>
              </a:ext>
            </a:extLst>
          </a:blip>
          <a:srcRect l="46119" r="2016" b="60622"/>
          <a:stretch/>
        </p:blipFill>
        <p:spPr bwMode="auto">
          <a:xfrm>
            <a:off x="9298538" y="2195128"/>
            <a:ext cx="4900612" cy="232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5343498" y="3076354"/>
            <a:ext cx="1347021" cy="505046"/>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Tim</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33" name="Rounded Rectangle 32"/>
          <p:cNvSpPr/>
          <p:nvPr/>
        </p:nvSpPr>
        <p:spPr>
          <a:xfrm>
            <a:off x="5178828" y="5734591"/>
            <a:ext cx="2121291" cy="742409"/>
          </a:xfrm>
          <a:prstGeom prst="roundRect">
            <a:avLst/>
          </a:prstGeom>
          <a:solidFill>
            <a:srgbClr val="ED7D31">
              <a:lumMod val="20000"/>
              <a:lumOff val="80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Các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mạch</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máu</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E2843ED-FB8F-C4DE-8F53-7530877D8EA4}"/>
              </a:ext>
            </a:extLst>
          </p:cNvPr>
          <p:cNvSpPr txBox="1"/>
          <p:nvPr/>
        </p:nvSpPr>
        <p:spPr>
          <a:xfrm>
            <a:off x="7757319" y="4630"/>
            <a:ext cx="6858000" cy="795504"/>
          </a:xfrm>
          <a:prstGeom prst="rect">
            <a:avLst/>
          </a:prstGeom>
          <a:noFill/>
        </p:spPr>
        <p:txBody>
          <a:bodyPr wrap="none" rtlCol="0">
            <a:spAutoFit/>
          </a:bodyPr>
          <a:lstStyle/>
          <a:p>
            <a:r>
              <a:rPr lang="en-US" sz="3000">
                <a:solidFill>
                  <a:srgbClr val="0000CC"/>
                </a:solidFill>
                <a:latin typeface="Times New Roman" panose="02020603050405020304" pitchFamily="18" charset="0"/>
                <a:cs typeface="Times New Roman" pitchFamily="18" charset="0"/>
              </a:rPr>
              <a:t>Thứ sáu ngày 14 tháng 2 năm 2025</a:t>
            </a:r>
          </a:p>
        </p:txBody>
      </p:sp>
      <p:grpSp>
        <p:nvGrpSpPr>
          <p:cNvPr id="16" name="Group 15">
            <a:extLst>
              <a:ext uri="{FF2B5EF4-FFF2-40B4-BE49-F238E27FC236}">
                <a16:creationId xmlns:a16="http://schemas.microsoft.com/office/drawing/2014/main" id="{94EED126-C882-8047-BBA0-440515022E2B}"/>
              </a:ext>
            </a:extLst>
          </p:cNvPr>
          <p:cNvGrpSpPr/>
          <p:nvPr/>
        </p:nvGrpSpPr>
        <p:grpSpPr>
          <a:xfrm>
            <a:off x="1698992" y="514902"/>
            <a:ext cx="9837394" cy="1237698"/>
            <a:chOff x="1698992" y="514902"/>
            <a:chExt cx="9837394" cy="1237698"/>
          </a:xfrm>
        </p:grpSpPr>
        <p:sp>
          <p:nvSpPr>
            <p:cNvPr id="12" name="Text Box 14">
              <a:extLst>
                <a:ext uri="{FF2B5EF4-FFF2-40B4-BE49-F238E27FC236}">
                  <a16:creationId xmlns:a16="http://schemas.microsoft.com/office/drawing/2014/main" id="{DC47B677-416A-98A5-9CF5-6AF7DC78F282}"/>
                </a:ext>
              </a:extLst>
            </p:cNvPr>
            <p:cNvSpPr txBox="1">
              <a:spLocks noChangeArrowheads="1"/>
            </p:cNvSpPr>
            <p:nvPr/>
          </p:nvSpPr>
          <p:spPr bwMode="auto">
            <a:xfrm>
              <a:off x="1698992" y="514902"/>
              <a:ext cx="9837394" cy="123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2800" b="1">
                  <a:solidFill>
                    <a:srgbClr val="FF0066"/>
                  </a:solidFill>
                  <a:latin typeface="Times New Roman" panose="02020603050405020304" pitchFamily="18" charset="0"/>
                  <a:cs typeface="Times New Roman" pitchFamily="18" charset="0"/>
                </a:rPr>
                <a:t>TỰ NHIÊN VÀ XÃ HỘI</a:t>
              </a:r>
            </a:p>
            <a:p>
              <a:pPr lvl="0" algn="ctr" eaLnBrk="1" hangingPunct="1">
                <a:spcBef>
                  <a:spcPts val="1800"/>
                </a:spcBef>
                <a:defRPr/>
              </a:pPr>
              <a:r>
                <a:rPr lang="en-US" sz="2800" b="1">
                  <a:solidFill>
                    <a:srgbClr val="0000CC"/>
                  </a:solidFill>
                  <a:latin typeface="Times New Roman" panose="02020603050405020304" pitchFamily="18" charset="0"/>
                  <a:cs typeface="Times New Roman" panose="02020603050405020304" pitchFamily="18" charset="0"/>
                </a:rPr>
                <a:t>BÀI </a:t>
              </a:r>
              <a:r>
                <a:rPr lang="en-US" sz="2800" b="1" dirty="0">
                  <a:solidFill>
                    <a:srgbClr val="0000CC"/>
                  </a:solidFill>
                  <a:latin typeface="Times New Roman" panose="02020603050405020304" pitchFamily="18" charset="0"/>
                  <a:cs typeface="Times New Roman" panose="02020603050405020304" pitchFamily="18" charset="0"/>
                </a:rPr>
                <a:t>20: CƠ QUAN TUẦN HOÀN (TIẾT 1)</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5" name="Straight Connector 14">
              <a:extLst>
                <a:ext uri="{FF2B5EF4-FFF2-40B4-BE49-F238E27FC236}">
                  <a16:creationId xmlns:a16="http://schemas.microsoft.com/office/drawing/2014/main" id="{C5299ED5-E124-C770-9A0E-F291B8B71887}"/>
                </a:ext>
              </a:extLst>
            </p:cNvPr>
            <p:cNvCxnSpPr/>
            <p:nvPr/>
          </p:nvCxnSpPr>
          <p:spPr>
            <a:xfrm>
              <a:off x="4903189" y="1066800"/>
              <a:ext cx="34290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7020614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90"/>
                                          </p:val>
                                        </p:tav>
                                        <p:tav tm="100000">
                                          <p:val>
                                            <p:fltVal val="0"/>
                                          </p:val>
                                        </p:tav>
                                      </p:tavLst>
                                    </p:anim>
                                    <p:animEffect transition="in" filter="fade">
                                      <p:cBhvr>
                                        <p:cTn id="3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3801" y1="35671" x2="73801" y2="35671"/>
                        <a14:foregroundMark x1="87454" y1="31062" x2="87454" y2="31062"/>
                        <a14:foregroundMark x1="24539" y1="18236" x2="24539" y2="18236"/>
                        <a14:foregroundMark x1="27306" y1="14429" x2="27306" y2="14429"/>
                        <a14:foregroundMark x1="30443" y1="12826" x2="30443" y2="12826"/>
                        <a14:foregroundMark x1="33210" y1="2004" x2="33395" y2="2004"/>
                        <a14:foregroundMark x1="32657" y1="3407" x2="32657" y2="3407"/>
                        <a14:foregroundMark x1="44280" y1="59719" x2="44280" y2="59719"/>
                        <a14:foregroundMark x1="43727" y1="63727" x2="43727" y2="63727"/>
                        <a14:foregroundMark x1="44096" y1="70140" x2="44096" y2="70140"/>
                        <a14:foregroundMark x1="44280" y1="75752" x2="44280" y2="75752"/>
                        <a14:foregroundMark x1="43358" y1="84569" x2="43358" y2="84569"/>
                        <a14:foregroundMark x1="45203" y1="91984" x2="45203" y2="91984"/>
                        <a14:foregroundMark x1="40590" y1="91383" x2="40590" y2="91383"/>
                        <a14:foregroundMark x1="34133" y1="71543" x2="34133" y2="71543"/>
                        <a14:foregroundMark x1="33764" y1="77154" x2="33764" y2="77154"/>
                        <a14:foregroundMark x1="32657" y1="82365" x2="32657" y2="82365"/>
                        <a14:foregroundMark x1="32657" y1="87375" x2="32657" y2="87375"/>
                        <a14:foregroundMark x1="32657" y1="90581" x2="32657" y2="90581"/>
                        <a14:foregroundMark x1="33210" y1="92184" x2="33210" y2="92184"/>
                        <a14:foregroundMark x1="28967" y1="92184" x2="28967" y2="92184"/>
                        <a14:foregroundMark x1="29705" y1="87976" x2="29705" y2="87976"/>
                        <a14:foregroundMark x1="29705" y1="83567" x2="29705" y2="83567"/>
                        <a14:foregroundMark x1="29151" y1="77756" x2="29151" y2="77756"/>
                        <a14:foregroundMark x1="36531" y1="93387" x2="36531" y2="93387"/>
                        <a14:foregroundMark x1="95018" y1="14429" x2="95018" y2="14429"/>
                        <a14:foregroundMark x1="28967" y1="49299" x2="28967" y2="49299"/>
                        <a14:foregroundMark x1="28967" y1="53908" x2="28967" y2="53908"/>
                        <a14:foregroundMark x1="27306" y1="92585" x2="27306" y2="92585"/>
                        <a14:foregroundMark x1="28782" y1="93788" x2="28782" y2="93788"/>
                        <a14:foregroundMark x1="30996" y1="92986" x2="30996" y2="92986"/>
                        <a14:foregroundMark x1="43727" y1="93587" x2="43727" y2="93587"/>
                        <a14:foregroundMark x1="45203" y1="93587" x2="45203" y2="93587"/>
                        <a14:foregroundMark x1="28413" y1="59920" x2="28413" y2="59920"/>
                        <a14:foregroundMark x1="29151" y1="63727" x2="29151" y2="63727"/>
                        <a14:foregroundMark x1="28782" y1="68737" x2="28782" y2="68737"/>
                        <a14:foregroundMark x1="28598" y1="73347" x2="28598" y2="73347"/>
                        <a14:foregroundMark x1="54982" y1="32465" x2="54982" y2="32465"/>
                        <a14:foregroundMark x1="56089" y1="34669" x2="56089" y2="34669"/>
                        <a14:foregroundMark x1="59410" y1="47495" x2="59410" y2="47495"/>
                        <a14:foregroundMark x1="64207" y1="41483" x2="64207" y2="41483"/>
                        <a14:foregroundMark x1="11808" y1="47295" x2="11808" y2="47295"/>
                        <a14:foregroundMark x1="14022" y1="47295" x2="14022" y2="47295"/>
                        <a14:foregroundMark x1="10148" y1="46493" x2="10148" y2="46493"/>
                        <a14:foregroundMark x1="8856" y1="44289" x2="8856" y2="44289"/>
                        <a14:foregroundMark x1="9225" y1="40681" x2="9225" y2="40681"/>
                        <a14:foregroundMark x1="68266" y1="29259" x2="68266" y2="29259"/>
                        <a14:foregroundMark x1="81550" y1="33066" x2="81550" y2="33066"/>
                        <a14:foregroundMark x1="94280" y1="24449" x2="94280" y2="24449"/>
                        <a14:foregroundMark x1="34133" y1="68938" x2="34133" y2="68938"/>
                        <a14:foregroundMark x1="34686" y1="63126" x2="34686" y2="63126"/>
                        <a14:foregroundMark x1="40221" y1="4208" x2="40221" y2="4208"/>
                        <a14:foregroundMark x1="38745" y1="7615" x2="38745" y2="7615"/>
                        <a14:foregroundMark x1="40406" y1="12224" x2="40406" y2="12224"/>
                        <a14:foregroundMark x1="43911" y1="13627" x2="43911" y2="13627"/>
                        <a14:foregroundMark x1="47970" y1="17435" x2="47970" y2="17435"/>
                        <a14:foregroundMark x1="57565" y1="37275" x2="57565" y2="37275"/>
                        <a14:foregroundMark x1="58487" y1="38878" x2="58487" y2="38878"/>
                        <a14:foregroundMark x1="29151" y1="57715" x2="29151" y2="57715"/>
                        <a14:foregroundMark x1="18819" y1="29860" x2="18819" y2="29860"/>
                        <a14:foregroundMark x1="21402" y1="26253" x2="21402" y2="26253"/>
                        <a14:foregroundMark x1="23247" y1="21443" x2="23247" y2="21443"/>
                        <a14:foregroundMark x1="17528" y1="33667" x2="17528" y2="33667"/>
                        <a14:foregroundMark x1="59963" y1="28457" x2="68081" y2="34068"/>
                        <a14:foregroundMark x1="37085" y1="94990" x2="37085" y2="94990"/>
                        <a14:foregroundMark x1="37638" y1="49900" x2="37638" y2="49900"/>
                        <a14:foregroundMark x1="37638" y1="56713" x2="37638" y2="56713"/>
                        <a14:foregroundMark x1="38376" y1="62525" x2="38376" y2="62525"/>
                        <a14:foregroundMark x1="33764" y1="65331" x2="33764" y2="65331"/>
                        <a14:backgroundMark x1="12362" y1="22445" x2="12362" y2="22445"/>
                        <a14:backgroundMark x1="21218" y1="23848" x2="21218" y2="23848"/>
                        <a14:backgroundMark x1="14391" y1="37475" x2="14391" y2="37475"/>
                        <a14:backgroundMark x1="7934" y1="43687" x2="7934" y2="43687"/>
                        <a14:backgroundMark x1="9963" y1="50100" x2="9963" y2="50100"/>
                        <a14:backgroundMark x1="23801" y1="30461" x2="23801" y2="30461"/>
                        <a14:backgroundMark x1="27860" y1="25852" x2="27860" y2="25852"/>
                        <a14:backgroundMark x1="26384" y1="41884" x2="26384" y2="41884"/>
                        <a14:backgroundMark x1="22509" y1="52305" x2="22509" y2="52305"/>
                        <a14:backgroundMark x1="27122" y1="56313" x2="27122" y2="56313"/>
                        <a14:backgroundMark x1="25092" y1="65130" x2="25092" y2="65130"/>
                        <a14:backgroundMark x1="36162" y1="52305" x2="36162" y2="52305"/>
                        <a14:backgroundMark x1="36716" y1="59519" x2="36716" y2="59519"/>
                        <a14:backgroundMark x1="35609" y1="67134" x2="35609" y2="67134"/>
                        <a14:backgroundMark x1="36162" y1="56112" x2="36162" y2="56112"/>
                        <a14:backgroundMark x1="36162" y1="49699" x2="36162" y2="49699"/>
                        <a14:backgroundMark x1="36716" y1="54509" x2="36716" y2="54509"/>
                        <a14:backgroundMark x1="36531" y1="49098" x2="36531" y2="49098"/>
                        <a14:backgroundMark x1="44649" y1="26453" x2="44649" y2="26453"/>
                        <a14:backgroundMark x1="46310" y1="42886" x2="46310" y2="42886"/>
                        <a14:backgroundMark x1="54797" y1="42084" x2="54797" y2="42084"/>
                        <a14:backgroundMark x1="56827" y1="30060" x2="56827" y2="30060"/>
                        <a14:backgroundMark x1="47048" y1="10421" x2="46863" y2="10421"/>
                        <a14:backgroundMark x1="27860" y1="34068" x2="27860" y2="34068"/>
                        <a14:backgroundMark x1="27122" y1="71343" x2="27122" y2="71343"/>
                        <a14:backgroundMark x1="27122" y1="49499" x2="27122" y2="49499"/>
                        <a14:backgroundMark x1="44465" y1="34068" x2="44465" y2="34068"/>
                        <a14:backgroundMark x1="64022" y1="36273" x2="64022" y2="36273"/>
                        <a14:backgroundMark x1="31919" y1="96593" x2="31919" y2="96593"/>
                        <a14:backgroundMark x1="15683" y1="50501" x2="15683" y2="50501"/>
                        <a14:backgroundMark x1="26384" y1="62725" x2="26384" y2="62725"/>
                        <a14:backgroundMark x1="22509" y1="65130" x2="22509" y2="65130"/>
                        <a14:backgroundMark x1="59963" y1="38677" x2="59963" y2="38677"/>
                        <a14:backgroundMark x1="54059" y1="28257" x2="54059" y2="28257"/>
                        <a14:backgroundMark x1="43173" y1="7816" x2="43173" y2="7816"/>
                        <a14:backgroundMark x1="52214" y1="15431" x2="52214" y2="15431"/>
                        <a14:backgroundMark x1="24354" y1="37475" x2="24354" y2="37475"/>
                        <a14:backgroundMark x1="60701" y1="33667" x2="60701" y2="33667"/>
                        <a14:backgroundMark x1="91513" y1="44890" x2="91513" y2="44890"/>
                        <a14:backgroundMark x1="66605" y1="38477" x2="66605" y2="38477"/>
                        <a14:backgroundMark x1="58672" y1="32665" x2="58672" y2="3266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71119" y="2003011"/>
            <a:ext cx="8022149" cy="698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7890558" y="8245371"/>
            <a:ext cx="5791200" cy="646331"/>
          </a:xfrm>
          <a:prstGeom prst="rect">
            <a:avLst/>
          </a:prstGeom>
          <a:solidFill>
            <a:srgbClr val="ED7D31">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Sơ</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đồ</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cơ</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quan</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tuần</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hoàn</a:t>
            </a:r>
            <a:endPar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grpSp>
        <p:nvGrpSpPr>
          <p:cNvPr id="2" name="Group 1">
            <a:extLst>
              <a:ext uri="{FF2B5EF4-FFF2-40B4-BE49-F238E27FC236}">
                <a16:creationId xmlns:a16="http://schemas.microsoft.com/office/drawing/2014/main" id="{A90C7731-04F7-3776-F583-AEE29718DE02}"/>
              </a:ext>
            </a:extLst>
          </p:cNvPr>
          <p:cNvGrpSpPr/>
          <p:nvPr/>
        </p:nvGrpSpPr>
        <p:grpSpPr>
          <a:xfrm>
            <a:off x="1698992" y="514902"/>
            <a:ext cx="9837394" cy="1237698"/>
            <a:chOff x="1698992" y="514902"/>
            <a:chExt cx="9837394" cy="1237698"/>
          </a:xfrm>
        </p:grpSpPr>
        <p:sp>
          <p:nvSpPr>
            <p:cNvPr id="3" name="Text Box 14">
              <a:extLst>
                <a:ext uri="{FF2B5EF4-FFF2-40B4-BE49-F238E27FC236}">
                  <a16:creationId xmlns:a16="http://schemas.microsoft.com/office/drawing/2014/main" id="{5396646F-0E3F-8399-447D-076B4E39FEE0}"/>
                </a:ext>
              </a:extLst>
            </p:cNvPr>
            <p:cNvSpPr txBox="1">
              <a:spLocks noChangeArrowheads="1"/>
            </p:cNvSpPr>
            <p:nvPr/>
          </p:nvSpPr>
          <p:spPr bwMode="auto">
            <a:xfrm>
              <a:off x="1698992" y="514902"/>
              <a:ext cx="9837394" cy="123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2800" b="1">
                  <a:solidFill>
                    <a:srgbClr val="FF0066"/>
                  </a:solidFill>
                  <a:latin typeface="Times New Roman" panose="02020603050405020304" pitchFamily="18" charset="0"/>
                  <a:cs typeface="Times New Roman" pitchFamily="18" charset="0"/>
                </a:rPr>
                <a:t>TỰ NHIÊN VÀ XÃ HỘI</a:t>
              </a:r>
            </a:p>
            <a:p>
              <a:pPr lvl="0" algn="ctr" eaLnBrk="1" hangingPunct="1">
                <a:spcBef>
                  <a:spcPts val="1800"/>
                </a:spcBef>
                <a:defRPr/>
              </a:pPr>
              <a:r>
                <a:rPr lang="en-US" sz="2800" b="1">
                  <a:solidFill>
                    <a:srgbClr val="0000CC"/>
                  </a:solidFill>
                  <a:latin typeface="Times New Roman" panose="02020603050405020304" pitchFamily="18" charset="0"/>
                  <a:cs typeface="Times New Roman" panose="02020603050405020304" pitchFamily="18" charset="0"/>
                </a:rPr>
                <a:t>BÀI </a:t>
              </a:r>
              <a:r>
                <a:rPr lang="en-US" sz="2800" b="1" dirty="0">
                  <a:solidFill>
                    <a:srgbClr val="0000CC"/>
                  </a:solidFill>
                  <a:latin typeface="Times New Roman" panose="02020603050405020304" pitchFamily="18" charset="0"/>
                  <a:cs typeface="Times New Roman" panose="02020603050405020304" pitchFamily="18" charset="0"/>
                </a:rPr>
                <a:t>20: CƠ QUAN TUẦN HOÀN (TIẾT 1)</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4" name="Straight Connector 3">
              <a:extLst>
                <a:ext uri="{FF2B5EF4-FFF2-40B4-BE49-F238E27FC236}">
                  <a16:creationId xmlns:a16="http://schemas.microsoft.com/office/drawing/2014/main" id="{E4C7837B-52B3-B28A-DAD2-4B986D3A5F28}"/>
                </a:ext>
              </a:extLst>
            </p:cNvPr>
            <p:cNvCxnSpPr/>
            <p:nvPr/>
          </p:nvCxnSpPr>
          <p:spPr>
            <a:xfrm>
              <a:off x="4903189" y="1066800"/>
              <a:ext cx="34290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447409419"/>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518319" y="1951673"/>
            <a:ext cx="3426619" cy="769441"/>
          </a:xfrm>
          <a:prstGeom prst="rect">
            <a:avLst/>
          </a:prstGeom>
          <a:noFill/>
        </p:spPr>
        <p:txBody>
          <a:bodyPr wrap="square" rtlCol="0">
            <a:spAutoFit/>
          </a:bodyPr>
          <a:lstStyle/>
          <a:p>
            <a:pPr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2</a:t>
            </a:r>
          </a:p>
        </p:txBody>
      </p:sp>
      <p:sp>
        <p:nvSpPr>
          <p:cNvPr id="12" name="TextBox 11"/>
          <p:cNvSpPr txBox="1"/>
          <p:nvPr/>
        </p:nvSpPr>
        <p:spPr>
          <a:xfrm>
            <a:off x="3718719" y="2013228"/>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err="1">
                <a:solidFill>
                  <a:srgbClr val="0000FF"/>
                </a:solidFill>
                <a:latin typeface="Times New Roman" pitchFamily="18" charset="0"/>
                <a:cs typeface="Times New Roman" pitchFamily="18" charset="0"/>
              </a:rPr>
              <a:t>Mở</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rộng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kiến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thức</a:t>
            </a:r>
            <a:endParaRPr lang="en-US" sz="4000" b="1" dirty="0">
              <a:solidFill>
                <a:srgbClr val="0000FF"/>
              </a:solidFill>
              <a:latin typeface="Times New Roman" pitchFamily="18" charset="0"/>
              <a:cs typeface="Times New Roman" pitchFamily="18" charset="0"/>
            </a:endParaRPr>
          </a:p>
        </p:txBody>
      </p:sp>
      <p:pic>
        <p:nvPicPr>
          <p:cNvPr id="14" name="Picture 4" descr="Huyết thanh là gì? Cách phân biệt huyết thanh và huyết tương? | Medla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321" y="3230831"/>
            <a:ext cx="6356016" cy="5289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 Box 13"/>
          <p:cNvSpPr txBox="1">
            <a:spLocks noChangeArrowheads="1"/>
          </p:cNvSpPr>
          <p:nvPr/>
        </p:nvSpPr>
        <p:spPr bwMode="auto">
          <a:xfrm>
            <a:off x="9738519" y="2475809"/>
            <a:ext cx="5838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auto" hangingPunct="1">
              <a:spcBef>
                <a:spcPct val="50000"/>
              </a:spcBef>
              <a:spcAft>
                <a:spcPts val="0"/>
              </a:spcAft>
            </a:pPr>
            <a:r>
              <a:rPr lang="en-US" altLang="vi-VN" sz="3600" dirty="0" err="1">
                <a:ln w="0"/>
                <a:solidFill>
                  <a:srgbClr val="C00000"/>
                </a:solidFill>
                <a:cs typeface="Times New Roman" pitchFamily="18" charset="0"/>
              </a:rPr>
              <a:t>Các</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thành</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phần</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của</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máu</a:t>
            </a:r>
            <a:endParaRPr lang="en-US" altLang="vi-VN" sz="3600" dirty="0">
              <a:ln w="0"/>
              <a:solidFill>
                <a:srgbClr val="C00000"/>
              </a:solidFill>
              <a:cs typeface="Times New Roman" pitchFamily="18" charset="0"/>
            </a:endParaRPr>
          </a:p>
        </p:txBody>
      </p:sp>
      <p:sp>
        <p:nvSpPr>
          <p:cNvPr id="16" name="Text Box 13"/>
          <p:cNvSpPr txBox="1">
            <a:spLocks noChangeArrowheads="1"/>
          </p:cNvSpPr>
          <p:nvPr/>
        </p:nvSpPr>
        <p:spPr bwMode="auto">
          <a:xfrm>
            <a:off x="4329481" y="3230831"/>
            <a:ext cx="2749814" cy="646331"/>
          </a:xfrm>
          <a:prstGeom prst="rect">
            <a:avLst/>
          </a:prstGeom>
          <a:solidFill>
            <a:srgbClr val="ED7D31"/>
          </a:solidFill>
          <a:ln w="38100" cap="flat" cmpd="sng" algn="ctr">
            <a:noFill/>
            <a:prstDash val="solid"/>
            <a:miter lim="800000"/>
          </a:ln>
          <a:effectLst/>
        </p:spPr>
        <p:txBody>
          <a:bodyPr wrap="square">
            <a:spAutoFit/>
          </a:bodyPr>
          <a:lstStyle>
            <a:defPPr>
              <a:defRPr lang="en-US"/>
            </a:defPPr>
            <a:lvl1pP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a:t>
            </a:r>
            <a:r>
              <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tương</a:t>
            </a:r>
            <a:endPar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19" name="Rectangle 18"/>
          <p:cNvSpPr/>
          <p:nvPr/>
        </p:nvSpPr>
        <p:spPr>
          <a:xfrm>
            <a:off x="3596440" y="4991032"/>
            <a:ext cx="4215896" cy="1384995"/>
          </a:xfrm>
          <a:prstGeom prst="rect">
            <a:avLst/>
          </a:prstGeom>
          <a:solidFill>
            <a:srgbClr val="ED7D31"/>
          </a:solidFill>
          <a:ln w="38100" cap="flat" cmpd="sng" algn="ctr">
            <a:noFill/>
            <a:prstDash val="solid"/>
            <a:miter lim="800000"/>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Đây là phần dung dịch, có màu vàng, thành phần chủ yếu là nước</a:t>
            </a:r>
            <a:r>
              <a:rPr kumimoji="0" lang="en-US"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a:t>
            </a:r>
            <a:endPar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20" name="Text Box 13"/>
          <p:cNvSpPr txBox="1">
            <a:spLocks noChangeArrowheads="1"/>
          </p:cNvSpPr>
          <p:nvPr/>
        </p:nvSpPr>
        <p:spPr bwMode="auto">
          <a:xfrm>
            <a:off x="3499750" y="6737730"/>
            <a:ext cx="3677412" cy="523220"/>
          </a:xfrm>
          <a:prstGeom prst="rect">
            <a:avLst/>
          </a:prstGeom>
          <a:solidFill>
            <a:srgbClr val="70AD47"/>
          </a:solidFill>
          <a:ln w="28575" cap="flat" cmpd="sng" algn="ctr">
            <a:solidFill>
              <a:sysClr val="windowText" lastClr="000000"/>
            </a:solidFill>
            <a:prstDash val="solid"/>
            <a:miter lim="800000"/>
          </a:ln>
          <a:effectLst/>
        </p:spPr>
        <p:txBody>
          <a:bodyPr wrap="square">
            <a:spAutoFit/>
          </a:bodyPr>
          <a:lstStyle>
            <a:defPPr>
              <a:defRPr lang="en-US"/>
            </a:defPPr>
            <a:lvl1pPr algn="ct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vi-VN" sz="28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a:t>
            </a:r>
            <a:r>
              <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en-US" altLang="vi-VN" sz="28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cầu</a:t>
            </a:r>
            <a:endPar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21" name="Rectangle 20">
            <a:extLst>
              <a:ext uri="{FF2B5EF4-FFF2-40B4-BE49-F238E27FC236}">
                <a16:creationId xmlns:a16="http://schemas.microsoft.com/office/drawing/2014/main" id="{7B3A0C8E-E841-4CC8-928F-0BD95B7D6699}"/>
              </a:ext>
            </a:extLst>
          </p:cNvPr>
          <p:cNvSpPr/>
          <p:nvPr/>
        </p:nvSpPr>
        <p:spPr>
          <a:xfrm>
            <a:off x="2188473" y="8010601"/>
            <a:ext cx="2364933"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 cầu đỏ</a:t>
            </a:r>
          </a:p>
        </p:txBody>
      </p:sp>
      <p:sp>
        <p:nvSpPr>
          <p:cNvPr id="22" name="Rectangle 21">
            <a:extLst>
              <a:ext uri="{FF2B5EF4-FFF2-40B4-BE49-F238E27FC236}">
                <a16:creationId xmlns:a16="http://schemas.microsoft.com/office/drawing/2014/main" id="{2A0246FD-982C-41C2-B6E2-85F1884331F4}"/>
              </a:ext>
            </a:extLst>
          </p:cNvPr>
          <p:cNvSpPr/>
          <p:nvPr/>
        </p:nvSpPr>
        <p:spPr>
          <a:xfrm>
            <a:off x="5811266" y="7962229"/>
            <a:ext cx="2930070"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 cầu trắng</a:t>
            </a:r>
          </a:p>
        </p:txBody>
      </p:sp>
      <p:cxnSp>
        <p:nvCxnSpPr>
          <p:cNvPr id="23" name="Straight Arrow Connector 22"/>
          <p:cNvCxnSpPr/>
          <p:nvPr/>
        </p:nvCxnSpPr>
        <p:spPr>
          <a:xfrm flipH="1" flipV="1">
            <a:off x="7142042" y="3676082"/>
            <a:ext cx="3739477" cy="2115118"/>
          </a:xfrm>
          <a:prstGeom prst="straightConnector1">
            <a:avLst/>
          </a:prstGeom>
          <a:noFill/>
          <a:ln w="38100" cap="flat" cmpd="sng" algn="ctr">
            <a:solidFill>
              <a:srgbClr val="FFC000"/>
            </a:solidFill>
            <a:prstDash val="solid"/>
            <a:miter lim="800000"/>
            <a:tailEnd type="triangle"/>
          </a:ln>
          <a:effectLst/>
        </p:spPr>
      </p:cxnSp>
      <p:cxnSp>
        <p:nvCxnSpPr>
          <p:cNvPr id="24" name="Straight Arrow Connector 23"/>
          <p:cNvCxnSpPr>
            <a:endCxn id="19" idx="0"/>
          </p:cNvCxnSpPr>
          <p:nvPr/>
        </p:nvCxnSpPr>
        <p:spPr>
          <a:xfrm>
            <a:off x="5704388" y="3877162"/>
            <a:ext cx="0" cy="1113870"/>
          </a:xfrm>
          <a:prstGeom prst="straightConnector1">
            <a:avLst/>
          </a:prstGeom>
          <a:noFill/>
          <a:ln w="38100" cap="flat" cmpd="sng" algn="ctr">
            <a:solidFill>
              <a:sysClr val="windowText" lastClr="000000"/>
            </a:solidFill>
            <a:prstDash val="solid"/>
            <a:miter lim="800000"/>
            <a:tailEnd type="triangle"/>
          </a:ln>
          <a:effectLst/>
        </p:spPr>
      </p:cxnSp>
      <p:cxnSp>
        <p:nvCxnSpPr>
          <p:cNvPr id="25" name="Straight Arrow Connector 24"/>
          <p:cNvCxnSpPr/>
          <p:nvPr/>
        </p:nvCxnSpPr>
        <p:spPr>
          <a:xfrm flipH="1">
            <a:off x="7216413" y="6885744"/>
            <a:ext cx="3665106" cy="202155"/>
          </a:xfrm>
          <a:prstGeom prst="straightConnector1">
            <a:avLst/>
          </a:prstGeom>
          <a:noFill/>
          <a:ln w="38100" cap="flat" cmpd="sng" algn="ctr">
            <a:solidFill>
              <a:srgbClr val="4472C4"/>
            </a:solidFill>
            <a:prstDash val="solid"/>
            <a:miter lim="800000"/>
            <a:tailEnd type="triangle"/>
          </a:ln>
          <a:effectLst/>
        </p:spPr>
      </p:cxnSp>
      <p:cxnSp>
        <p:nvCxnSpPr>
          <p:cNvPr id="31" name="Straight Arrow Connector 30">
            <a:extLst>
              <a:ext uri="{FF2B5EF4-FFF2-40B4-BE49-F238E27FC236}">
                <a16:creationId xmlns:a16="http://schemas.microsoft.com/office/drawing/2014/main" id="{C46BBC16-AA60-414C-9389-F2EB69BE89E5}"/>
              </a:ext>
            </a:extLst>
          </p:cNvPr>
          <p:cNvCxnSpPr>
            <a:cxnSpLocks/>
          </p:cNvCxnSpPr>
          <p:nvPr/>
        </p:nvCxnSpPr>
        <p:spPr>
          <a:xfrm flipH="1">
            <a:off x="3013356" y="7260950"/>
            <a:ext cx="1166167" cy="736058"/>
          </a:xfrm>
          <a:prstGeom prst="straightConnector1">
            <a:avLst/>
          </a:prstGeom>
          <a:noFill/>
          <a:ln w="57150" cap="flat" cmpd="sng" algn="ctr">
            <a:solidFill>
              <a:srgbClr val="C00000"/>
            </a:solidFill>
            <a:prstDash val="solid"/>
            <a:miter lim="800000"/>
            <a:tailEnd type="triangle"/>
          </a:ln>
          <a:effectLst/>
        </p:spPr>
      </p:cxnSp>
      <p:cxnSp>
        <p:nvCxnSpPr>
          <p:cNvPr id="32" name="Straight Arrow Connector 31">
            <a:extLst>
              <a:ext uri="{FF2B5EF4-FFF2-40B4-BE49-F238E27FC236}">
                <a16:creationId xmlns:a16="http://schemas.microsoft.com/office/drawing/2014/main" id="{C46BBC16-AA60-414C-9389-F2EB69BE89E5}"/>
              </a:ext>
            </a:extLst>
          </p:cNvPr>
          <p:cNvCxnSpPr>
            <a:cxnSpLocks/>
          </p:cNvCxnSpPr>
          <p:nvPr/>
        </p:nvCxnSpPr>
        <p:spPr>
          <a:xfrm>
            <a:off x="5900561" y="7260950"/>
            <a:ext cx="1315852" cy="632828"/>
          </a:xfrm>
          <a:prstGeom prst="straightConnector1">
            <a:avLst/>
          </a:prstGeom>
          <a:noFill/>
          <a:ln w="57150" cap="flat" cmpd="sng" algn="ctr">
            <a:solidFill>
              <a:srgbClr val="C00000"/>
            </a:solidFill>
            <a:prstDash val="solid"/>
            <a:miter lim="800000"/>
            <a:tailEnd type="triangle"/>
          </a:ln>
          <a:effectLst/>
        </p:spPr>
      </p:cxnSp>
    </p:spTree>
    <p:extLst>
      <p:ext uri="{BB962C8B-B14F-4D97-AF65-F5344CB8AC3E}">
        <p14:creationId xmlns:p14="http://schemas.microsoft.com/office/powerpoint/2010/main" val="26305280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2000"/>
                                        <p:tgtEl>
                                          <p:spTgt spid="1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heel(1)">
                                      <p:cBhvr>
                                        <p:cTn id="49" dur="20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circle(in)">
                                      <p:cBhvr>
                                        <p:cTn id="54" dur="2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CAA4E51B-1458-4386-9349-6650B3525517}"/>
              </a:ext>
            </a:extLst>
          </p:cNvPr>
          <p:cNvSpPr txBox="1"/>
          <p:nvPr/>
        </p:nvSpPr>
        <p:spPr>
          <a:xfrm>
            <a:off x="593725" y="1682016"/>
            <a:ext cx="15087600" cy="1200329"/>
          </a:xfrm>
          <a:prstGeom prst="rect">
            <a:avLst/>
          </a:prstGeom>
          <a:noFill/>
        </p:spPr>
        <p:txBody>
          <a:bodyPr wrap="square" rtlCol="0">
            <a:spAutoFit/>
          </a:bodyPr>
          <a:lstStyle/>
          <a:p>
            <a:pPr lvl="0" eaLnBrk="1" fontAlgn="auto" hangingPunct="1">
              <a:spcBef>
                <a:spcPts val="0"/>
              </a:spcBef>
              <a:spcAft>
                <a:spcPts val="0"/>
              </a:spcAft>
            </a:pPr>
            <a:r>
              <a:rPr lang="en-US" sz="2800" dirty="0">
                <a:solidFill>
                  <a:srgbClr val="002060"/>
                </a:solidFill>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=&gt; </a:t>
            </a:r>
            <a:r>
              <a:rPr lang="vi-VN" sz="3600" b="1" i="1" dirty="0">
                <a:solidFill>
                  <a:srgbClr val="FF0000"/>
                </a:solidFill>
                <a:latin typeface="Times New Roman" panose="02020603050405020304" pitchFamily="18" charset="0"/>
                <a:cs typeface="Times New Roman" panose="02020603050405020304" pitchFamily="18" charset="0"/>
              </a:rPr>
              <a:t>Huyết cầu đỏ</a:t>
            </a:r>
            <a:r>
              <a:rPr lang="en-US" sz="3600" b="1" i="1" dirty="0">
                <a:solidFill>
                  <a:srgbClr val="FF0000"/>
                </a:solidFill>
                <a:latin typeface="Times New Roman" panose="02020603050405020304" pitchFamily="18" charset="0"/>
                <a:cs typeface="Times New Roman" panose="02020603050405020304" pitchFamily="18" charset="0"/>
              </a:rPr>
              <a:t> ( </a:t>
            </a:r>
            <a:r>
              <a:rPr lang="en-US" sz="3600" b="1" i="1" dirty="0" err="1">
                <a:solidFill>
                  <a:srgbClr val="FF0000"/>
                </a:solidFill>
                <a:latin typeface="Times New Roman" panose="02020603050405020304" pitchFamily="18" charset="0"/>
                <a:cs typeface="Times New Roman" panose="02020603050405020304" pitchFamily="18" charset="0"/>
              </a:rPr>
              <a:t>hồng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a:t>
            </a:r>
            <a:r>
              <a:rPr lang="vi-VN" sz="3600" b="1" i="1" dirty="0">
                <a:solidFill>
                  <a:srgbClr val="FF000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có  dạng </a:t>
            </a:r>
            <a:r>
              <a:rPr lang="en-US" sz="3600" dirty="0" err="1">
                <a:solidFill>
                  <a:srgbClr val="002060"/>
                </a:solidFill>
                <a:latin typeface="Times New Roman" panose="02020603050405020304" pitchFamily="18" charset="0"/>
                <a:cs typeface="Times New Roman" panose="02020603050405020304" pitchFamily="18" charset="0"/>
              </a:rPr>
              <a:t>tròn</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như </a:t>
            </a:r>
            <a:r>
              <a:rPr lang="en-US" sz="3600" dirty="0" err="1">
                <a:solidFill>
                  <a:srgbClr val="002060"/>
                </a:solidFill>
                <a:latin typeface="Times New Roman" panose="02020603050405020304" pitchFamily="18" charset="0"/>
                <a:cs typeface="Times New Roman" panose="02020603050405020304" pitchFamily="18" charset="0"/>
              </a:rPr>
              <a:t>cái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đĩa</a:t>
            </a:r>
            <a:r>
              <a:rPr 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a:solidFill>
                  <a:srgbClr val="002060"/>
                </a:solidFill>
                <a:latin typeface="Times New Roman" panose="02020603050405020304" pitchFamily="18" charset="0"/>
                <a:cs typeface="Times New Roman" panose="02020603050405020304" pitchFamily="18" charset="0"/>
              </a:rPr>
              <a:t>hai </a:t>
            </a:r>
            <a:r>
              <a:rPr lang="en-US" altLang="en-US" sz="3600" dirty="0" err="1">
                <a:solidFill>
                  <a:srgbClr val="002060"/>
                </a:solidFill>
                <a:latin typeface="Times New Roman" panose="02020603050405020304" pitchFamily="18" charset="0"/>
                <a:cs typeface="Times New Roman" panose="02020603050405020304" pitchFamily="18" charset="0"/>
              </a:rPr>
              <a:t>mặt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lõm</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chúng</a:t>
            </a:r>
            <a:r>
              <a:rPr lang="en-US" altLang="en-US" sz="3600" dirty="0">
                <a:solidFill>
                  <a:srgbClr val="002060"/>
                </a:solidFill>
                <a:latin typeface="Times New Roman" panose="02020603050405020304" pitchFamily="18" charset="0"/>
                <a:cs typeface="Times New Roman" panose="02020603050405020304" pitchFamily="18" charset="0"/>
              </a:rPr>
              <a:t>  di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trong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mạch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máu</a:t>
            </a:r>
            <a:r>
              <a:rPr lang="en-US" altLang="en-US" sz="3600" dirty="0">
                <a:solidFill>
                  <a:srgbClr val="002060"/>
                </a:solidFill>
                <a:latin typeface="Times New Roman" panose="02020603050405020304" pitchFamily="18" charset="0"/>
                <a:cs typeface="Times New Roman" panose="02020603050405020304" pitchFamily="18" charset="0"/>
              </a:rPr>
              <a:t>, </a:t>
            </a:r>
          </a:p>
        </p:txBody>
      </p:sp>
      <p:pic>
        <p:nvPicPr>
          <p:cNvPr id="35" name="Picture 2" descr="Hướng dẫn đọc kết quả xét nghiệm huyết học"/>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7919" y="4090031"/>
            <a:ext cx="6705600" cy="4533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6C8FB010-5525-4382-BA3D-793EB8A32F3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172267" y="4090031"/>
            <a:ext cx="7086600" cy="4568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669925" y="2194020"/>
            <a:ext cx="15011400" cy="1754326"/>
          </a:xfrm>
          <a:prstGeom prst="rect">
            <a:avLst/>
          </a:prstGeom>
        </p:spPr>
        <p:txBody>
          <a:bodyPr wrap="square">
            <a:spAutoFit/>
          </a:bodyPr>
          <a:lstStyle/>
          <a:p>
            <a:pPr lvl="0" eaLnBrk="1" fontAlgn="auto" hangingPunct="1">
              <a:spcBef>
                <a:spcPts val="0"/>
              </a:spcBef>
              <a:spcAft>
                <a:spcPts val="0"/>
              </a:spcAft>
            </a:pPr>
            <a:r>
              <a:rPr lang="en-US" altLang="en-US" sz="3600" dirty="0">
                <a:solidFill>
                  <a:srgbClr val="002060"/>
                </a:solidFill>
                <a:latin typeface="Times New Roman" panose="02020603050405020304" pitchFamily="18" charset="0"/>
                <a:cs typeface="Times New Roman" panose="02020603050405020304" pitchFamily="18" charset="0"/>
              </a:rPr>
              <a:t>                                              có </a:t>
            </a:r>
            <a:r>
              <a:rPr lang="en-US" altLang="en-US" sz="3600" dirty="0" err="1">
                <a:solidFill>
                  <a:srgbClr val="002060"/>
                </a:solidFill>
                <a:latin typeface="Times New Roman" panose="02020603050405020304" pitchFamily="18" charset="0"/>
                <a:cs typeface="Times New Roman" panose="02020603050405020304" pitchFamily="18" charset="0"/>
              </a:rPr>
              <a:t>chức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năng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vận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ô-xi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chất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dinh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dưỡng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nuôi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mang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các-bô-níc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từ</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quan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về</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phổi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thải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ra</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ngoài</a:t>
            </a:r>
            <a:r>
              <a:rPr lang="en-US" sz="3600" dirty="0">
                <a:solidFill>
                  <a:srgbClr val="002060"/>
                </a:solidFill>
                <a:latin typeface="Times New Roman" panose="02020603050405020304" pitchFamily="18" charset="0"/>
                <a:cs typeface="Times New Roman" panose="02020603050405020304" pitchFamily="18" charset="0"/>
              </a:rPr>
              <a:t>.</a:t>
            </a:r>
            <a:r>
              <a:rPr lang="en-US" altLang="en-US" sz="36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850560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ppt_x"/>
                                          </p:val>
                                        </p:tav>
                                        <p:tav tm="100000">
                                          <p:val>
                                            <p:strVal val="#ppt_x"/>
                                          </p:val>
                                        </p:tav>
                                      </p:tavLst>
                                    </p:anim>
                                    <p:anim calcmode="lin" valueType="num">
                                      <p:cBhvr additive="base">
                                        <p:cTn id="2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629B7FC-591F-4533-9372-6728A29C8599}"/>
              </a:ext>
            </a:extLst>
          </p:cNvPr>
          <p:cNvSpPr txBox="1"/>
          <p:nvPr/>
        </p:nvSpPr>
        <p:spPr>
          <a:xfrm>
            <a:off x="892969" y="1899913"/>
            <a:ext cx="15017750" cy="1815882"/>
          </a:xfrm>
          <a:prstGeom prst="rect">
            <a:avLst/>
          </a:prstGeom>
          <a:noFill/>
        </p:spPr>
        <p:txBody>
          <a:bodyPr wrap="square" rtlCol="0">
            <a:spAutoFit/>
          </a:bodyPr>
          <a:lstStyle/>
          <a:p>
            <a:pPr eaLnBrk="1" fontAlgn="auto" hangingPunct="1">
              <a:spcBef>
                <a:spcPts val="0"/>
              </a:spcBef>
              <a:spcAft>
                <a:spcPts val="0"/>
              </a:spcAft>
            </a:pPr>
            <a:r>
              <a:rPr lang="en-US" sz="4000" i="1" dirty="0">
                <a:solidFill>
                  <a:prstClr val="black"/>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Huyết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trắng</a:t>
            </a:r>
            <a:r>
              <a:rPr lang="en-US"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Bạch cầu</a:t>
            </a:r>
            <a:r>
              <a:rPr lang="en-US" sz="3600" b="1" dirty="0">
                <a:solidFill>
                  <a:srgbClr val="FF0000"/>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còn được gọi là tế bào miễn dịch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bởi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có vai trò quan trọng trong nhiệm vụ tăng cường sức đề kháng của cơ thể với các tác nhân gây bệnh, nhất là các bệnh nhiễm khuẩn, nhiễm ký sinh trùng, nhiễm độc</a:t>
            </a:r>
            <a:r>
              <a:rPr lang="en-US" sz="3600" dirty="0">
                <a:solidFill>
                  <a:prstClr val="black"/>
                </a:solidFill>
                <a:latin typeface="Times New Roman" panose="02020603050405020304" pitchFamily="18" charset="0"/>
                <a:cs typeface="Times New Roman" panose="02020603050405020304" pitchFamily="18" charset="0"/>
              </a:rPr>
              <a:t>.</a:t>
            </a:r>
            <a:r>
              <a:rPr lang="en-US" altLang="en-US" sz="3600" b="1" dirty="0">
                <a:solidFill>
                  <a:srgbClr val="FF0000"/>
                </a:solidFill>
                <a:latin typeface="Times New Roman" panose="02020603050405020304" pitchFamily="18" charset="0"/>
              </a:rPr>
              <a:t> </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4" name="Picture 2" descr="bach-cau-mien-dich4 - Tangmiendich.com - Trang cộng đồng dành cho bệnh nhân  Ung thư và Viêm gan B">
            <a:extLst>
              <a:ext uri="{FF2B5EF4-FFF2-40B4-BE49-F238E27FC236}">
                <a16:creationId xmlns:a16="http://schemas.microsoft.com/office/drawing/2014/main" id="{0D1C87E0-66AB-4E0D-B3F4-69EAFF4C2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41" y="4056184"/>
            <a:ext cx="6791778" cy="44020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FBEE42A-B82D-468A-B641-C25356792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319" y="4038599"/>
            <a:ext cx="7467599" cy="4419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85394945"/>
      </p:ext>
    </p:extLst>
  </p:cSld>
  <p:clrMapOvr>
    <a:masterClrMapping/>
  </p:clrMapOvr>
  <p:transition spd="slow">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9864</TotalTime>
  <Words>425</Words>
  <Application>Microsoft Office PowerPoint</Application>
  <PresentationFormat>Custom</PresentationFormat>
  <Paragraphs>49</Paragraphs>
  <Slides>13</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Phạm Văn Sanh</cp:lastModifiedBy>
  <cp:revision>1099</cp:revision>
  <dcterms:created xsi:type="dcterms:W3CDTF">2008-09-09T22:52:10Z</dcterms:created>
  <dcterms:modified xsi:type="dcterms:W3CDTF">2025-02-21T02:16:42Z</dcterms:modified>
</cp:coreProperties>
</file>