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397" r:id="rId2"/>
    <p:sldId id="437" r:id="rId3"/>
    <p:sldId id="438" r:id="rId4"/>
    <p:sldId id="400" r:id="rId5"/>
    <p:sldId id="441" r:id="rId6"/>
    <p:sldId id="442" r:id="rId7"/>
    <p:sldId id="443" r:id="rId8"/>
    <p:sldId id="444" r:id="rId9"/>
    <p:sldId id="403" r:id="rId10"/>
    <p:sldId id="422" r:id="rId11"/>
    <p:sldId id="423" r:id="rId12"/>
    <p:sldId id="436" r:id="rId13"/>
    <p:sldId id="445" r:id="rId14"/>
    <p:sldId id="412" r:id="rId15"/>
    <p:sldId id="409" r:id="rId16"/>
    <p:sldId id="426" r:id="rId17"/>
    <p:sldId id="446" r:id="rId18"/>
    <p:sldId id="447" r:id="rId19"/>
    <p:sldId id="439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27780"/>
    <a:srgbClr val="8D130D"/>
    <a:srgbClr val="EC3730"/>
    <a:srgbClr val="31ADB9"/>
    <a:srgbClr val="FF0066"/>
    <a:srgbClr val="DBE648"/>
    <a:srgbClr val="FF9900"/>
    <a:srgbClr val="29304A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96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1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pPr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pPr/>
              <a:t>2025/3/3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defRPr/>
            </a:pP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       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kern="0" dirty="0" err="1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b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defRPr/>
            </a:pP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kern="0" dirty="0" err="1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200" b="1" i="1" kern="0" dirty="0">
                <a:solidFill>
                  <a:srgbClr val="31A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30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defRPr/>
            </a:pP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algn="just">
              <a:defRPr/>
            </a:pPr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? 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algn="just">
              <a:defRPr/>
            </a:pPr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1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1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1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68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200" b="1" kern="0" dirty="0">
                <a:solidFill>
                  <a:srgbClr val="8D1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2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12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77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3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54847" y="311602"/>
            <a:ext cx="50763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600" b="1" dirty="0">
                <a:cs typeface="Arial" panose="020B0604020202020204" pitchFamily="34" charset="0"/>
              </a:rPr>
              <a:t>UBND HUYỆN VẠN NINH</a:t>
            </a:r>
            <a:endParaRPr lang="en-US" altLang="en-US" sz="1600" b="1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Arial" panose="020B0604020202020204" pitchFamily="34" charset="0"/>
              </a:rPr>
              <a:t>TRƯỜNG </a:t>
            </a:r>
            <a:r>
              <a:rPr lang="en-GB" altLang="en-US" sz="1600" b="1" dirty="0" smtClean="0">
                <a:cs typeface="Arial" panose="020B0604020202020204" pitchFamily="34" charset="0"/>
              </a:rPr>
              <a:t>TH-THCS NGUYỄN BỈNH KHIÊM</a:t>
            </a:r>
            <a:endParaRPr lang="en-US" altLang="en-US" sz="1600" b="1" dirty="0">
              <a:cs typeface="Arial" panose="020B0604020202020204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445676" y="1393648"/>
            <a:ext cx="6438691" cy="94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 10: QUẢ HỒNG CỦA THỎ CON (TIẾT 1)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6709" y="3723878"/>
            <a:ext cx="5616624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449"/>
              </a:spcBef>
              <a:spcAft>
                <a:spcPts val="449"/>
              </a:spcAft>
              <a:buNone/>
            </a:pPr>
            <a:r>
              <a:rPr lang="en-US" altLang="en-US" sz="2400" b="1" dirty="0" err="1">
                <a:cs typeface="Arial" panose="020B0604020202020204" pitchFamily="34" charset="0"/>
              </a:rPr>
              <a:t>Giáo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viên</a:t>
            </a:r>
            <a:r>
              <a:rPr lang="vi-VN" altLang="en-US" sz="2400" b="1" dirty="0">
                <a:cs typeface="Arial" panose="020B0604020202020204" pitchFamily="34" charset="0"/>
              </a:rPr>
              <a:t> dạy</a:t>
            </a:r>
            <a:r>
              <a:rPr lang="en-US" altLang="en-US" sz="2400" b="1" dirty="0">
                <a:cs typeface="Arial" panose="020B0604020202020204" pitchFamily="34" charset="0"/>
              </a:rPr>
              <a:t>: Nguyễn </a:t>
            </a:r>
            <a:r>
              <a:rPr lang="en-US" altLang="en-US" sz="2400" b="1" dirty="0" err="1">
                <a:cs typeface="Arial" panose="020B0604020202020204" pitchFamily="34" charset="0"/>
              </a:rPr>
              <a:t>Thị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cs typeface="Arial" panose="020B0604020202020204" pitchFamily="34" charset="0"/>
              </a:rPr>
              <a:t>Kim Loan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algn="ctr">
              <a:spcBef>
                <a:spcPts val="449"/>
              </a:spcBef>
              <a:spcAft>
                <a:spcPts val="449"/>
              </a:spcAft>
              <a:buNone/>
            </a:pPr>
            <a:r>
              <a:rPr lang="en-US" altLang="en-US" sz="2400" b="1" dirty="0" err="1"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học</a:t>
            </a:r>
            <a:r>
              <a:rPr lang="en-US" altLang="en-US" sz="2400" b="1" dirty="0">
                <a:cs typeface="Arial" panose="020B0604020202020204" pitchFamily="34" charset="0"/>
              </a:rPr>
              <a:t>: </a:t>
            </a:r>
            <a:r>
              <a:rPr lang="en-US" altLang="en-US" sz="2400" b="1" dirty="0" smtClean="0">
                <a:cs typeface="Arial" panose="020B0604020202020204" pitchFamily="34" charset="0"/>
              </a:rPr>
              <a:t>202</a:t>
            </a:r>
            <a:r>
              <a:rPr lang="en-GB" altLang="en-US" sz="2400" b="1" dirty="0">
                <a:cs typeface="Arial" panose="020B0604020202020204" pitchFamily="34" charset="0"/>
              </a:rPr>
              <a:t>4</a:t>
            </a:r>
            <a:r>
              <a:rPr lang="en-US" altLang="en-US" sz="2400" b="1" dirty="0" smtClean="0"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cs typeface="Arial" panose="020B0604020202020204" pitchFamily="34" charset="0"/>
              </a:rPr>
              <a:t>- </a:t>
            </a:r>
            <a:r>
              <a:rPr lang="en-US" altLang="en-US" sz="2400" b="1" dirty="0" smtClean="0">
                <a:cs typeface="Arial" panose="020B0604020202020204" pitchFamily="34" charset="0"/>
              </a:rPr>
              <a:t>202</a:t>
            </a:r>
            <a:r>
              <a:rPr lang="en-GB" altLang="en-US" sz="2400" b="1" dirty="0">
                <a:cs typeface="Arial" panose="020B0604020202020204" pitchFamily="34" charset="0"/>
              </a:rPr>
              <a:t>5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7327" y="-57432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723" flipV="1">
            <a:off x="238818" y="3536832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689482" y="3707769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740352" y="146623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995936" y="896377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00" y="1591787"/>
            <a:ext cx="8928992" cy="231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Vừa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bay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định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Thỏ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hốt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hoảng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kêu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-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- Cho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đói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Thỏ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suy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nghĩ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lát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ý. Đàn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rít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mổ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4EF93C-B084-7A6A-561D-D097BB3ABE6A}"/>
              </a:ext>
            </a:extLst>
          </p:cNvPr>
          <p:cNvSpPr/>
          <p:nvPr/>
        </p:nvSpPr>
        <p:spPr>
          <a:xfrm>
            <a:off x="260462" y="1707654"/>
            <a:ext cx="250073" cy="22602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133F3-A568-42C1-9BE1-4393F5271ECE}"/>
              </a:ext>
            </a:extLst>
          </p:cNvPr>
          <p:cNvSpPr txBox="1"/>
          <p:nvPr/>
        </p:nvSpPr>
        <p:spPr>
          <a:xfrm>
            <a:off x="1541344" y="4251402"/>
            <a:ext cx="15380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2388" lvl="1"/>
            <a:r>
              <a:rPr lang="en-US" sz="20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713FB-65A4-44D8-9470-D03990E2389A}"/>
              </a:ext>
            </a:extLst>
          </p:cNvPr>
          <p:cNvSpPr txBox="1"/>
          <p:nvPr/>
        </p:nvSpPr>
        <p:spPr>
          <a:xfrm>
            <a:off x="2843808" y="4247040"/>
            <a:ext cx="511655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indent="52388"/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ha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AFAAB-BB50-476A-B05B-513D537D5F5E}"/>
              </a:ext>
            </a:extLst>
          </p:cNvPr>
          <p:cNvSpPr txBox="1"/>
          <p:nvPr/>
        </p:nvSpPr>
        <p:spPr>
          <a:xfrm>
            <a:off x="2339752" y="4659982"/>
            <a:ext cx="511655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7475" lvl="1"/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55576" y="115571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000" b="1" dirty="0" smtClean="0">
                <a:cs typeface="Arial" panose="020B0604020202020204" pitchFamily="34" charset="0"/>
              </a:rPr>
              <a:t> 26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000" b="1" dirty="0" smtClean="0">
                <a:cs typeface="Arial" panose="020B0604020202020204" pitchFamily="34" charset="0"/>
              </a:rPr>
              <a:t> 2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0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Việt</a:t>
            </a:r>
            <a:endParaRPr lang="en-GB" altLang="en-US" sz="20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1163840"/>
            <a:ext cx="2664296" cy="395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671354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đói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lả</a:t>
            </a:r>
            <a:r>
              <a:rPr lang="en-GB" sz="2000" b="1" dirty="0" smtClean="0">
                <a:solidFill>
                  <a:srgbClr val="0070C0"/>
                </a:solidFill>
              </a:rPr>
              <a:t>: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1"/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840" y="1563638"/>
            <a:ext cx="8821488" cy="308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Thỏ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liếm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môi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-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ngọt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giống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dưa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hấu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mật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Đàn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ngạc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-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à?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Thỏ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đỏ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lắc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Đàn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ngại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-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Thỏ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nói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-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no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bụng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no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bụng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467544" y="1707654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115571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000" b="1" dirty="0" smtClean="0">
                <a:cs typeface="Arial" panose="020B0604020202020204" pitchFamily="34" charset="0"/>
              </a:rPr>
              <a:t> 26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000" b="1" dirty="0" smtClean="0">
                <a:cs typeface="Arial" panose="020B0604020202020204" pitchFamily="34" charset="0"/>
              </a:rPr>
              <a:t> 2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0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Việt</a:t>
            </a:r>
            <a:endParaRPr lang="en-GB" altLang="en-US" sz="20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1163840"/>
            <a:ext cx="2664296" cy="395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139" y="1635646"/>
            <a:ext cx="8784976" cy="227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Đàn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bay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Vài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đang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ngồi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nghỉ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bay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-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tớ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mấy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nay.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kia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sườn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núi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chim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chỗ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lỉu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mổ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mọng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35003" y="1707654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5576" y="115571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000" b="1" dirty="0" smtClean="0">
                <a:cs typeface="Arial" panose="020B0604020202020204" pitchFamily="34" charset="0"/>
              </a:rPr>
              <a:t> 26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000" b="1" dirty="0" smtClean="0">
                <a:cs typeface="Arial" panose="020B0604020202020204" pitchFamily="34" charset="0"/>
              </a:rPr>
              <a:t> 2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0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Việt</a:t>
            </a:r>
            <a:endParaRPr lang="en-GB" altLang="en-US" sz="20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1163840"/>
            <a:ext cx="2664296" cy="395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223" y="4214408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l</a:t>
            </a:r>
            <a:r>
              <a:rPr lang="en-GB" sz="2000" b="1" dirty="0" err="1" smtClean="0">
                <a:solidFill>
                  <a:srgbClr val="0070C0"/>
                </a:solidFill>
              </a:rPr>
              <a:t>úc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lỉu</a:t>
            </a:r>
            <a:r>
              <a:rPr lang="en-GB" sz="2000" b="1" dirty="0" smtClean="0">
                <a:solidFill>
                  <a:srgbClr val="0070C0"/>
                </a:solidFill>
              </a:rPr>
              <a:t>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44416" y="4214408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(chum </a:t>
            </a:r>
            <a:r>
              <a:rPr lang="en-GB" sz="2000" b="1" dirty="0" err="1" smtClean="0">
                <a:solidFill>
                  <a:srgbClr val="0070C0"/>
                </a:solidFill>
              </a:rPr>
              <a:t>quả</a:t>
            </a:r>
            <a:r>
              <a:rPr lang="en-GB" sz="2000" b="1" dirty="0" smtClean="0">
                <a:solidFill>
                  <a:srgbClr val="0070C0"/>
                </a:solidFill>
              </a:rPr>
              <a:t>) </a:t>
            </a:r>
            <a:r>
              <a:rPr lang="en-GB" sz="2000" b="1" dirty="0" err="1" smtClean="0">
                <a:solidFill>
                  <a:srgbClr val="0070C0"/>
                </a:solidFill>
              </a:rPr>
              <a:t>sai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trĩu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quả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22623" y="4532252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0070C0"/>
                </a:solidFill>
              </a:rPr>
              <a:t>tíu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tít</a:t>
            </a:r>
            <a:r>
              <a:rPr lang="en-GB" sz="2000" b="1" dirty="0" smtClean="0">
                <a:solidFill>
                  <a:srgbClr val="0070C0"/>
                </a:solidFill>
              </a:rPr>
              <a:t>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535105"/>
            <a:ext cx="458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0070C0"/>
                </a:solidFill>
              </a:rPr>
              <a:t>Vẻ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bận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rộn</a:t>
            </a:r>
            <a:r>
              <a:rPr lang="en-GB" sz="2000" b="1" dirty="0" smtClean="0">
                <a:solidFill>
                  <a:srgbClr val="0070C0"/>
                </a:solidFill>
              </a:rPr>
              <a:t>, </a:t>
            </a:r>
            <a:r>
              <a:rPr lang="en-GB" sz="2000" b="1" dirty="0" err="1" smtClean="0">
                <a:solidFill>
                  <a:srgbClr val="0070C0"/>
                </a:solidFill>
              </a:rPr>
              <a:t>tất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bật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của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nhiều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người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8" y="352545"/>
            <a:ext cx="9113711" cy="483209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con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còn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xanh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: “</a:t>
            </a:r>
            <a:r>
              <a:rPr lang="en-US" sz="1400" b="1" kern="0" dirty="0" err="1">
                <a:cs typeface="Times New Roman" panose="02020603050405020304" pitchFamily="18" charset="0"/>
              </a:rPr>
              <a:t>Chờ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sẽ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thưởng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thức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vị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lịm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>
                <a:cs typeface="Times New Roman" panose="02020603050405020304" pitchFamily="18" charset="0"/>
              </a:rPr>
              <a:t>Hằng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chăm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tưới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nước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lâu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vàng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đỏ</a:t>
            </a:r>
            <a:r>
              <a:rPr lang="en-US" sz="1400" b="1" kern="0" dirty="0"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>
                <a:cs typeface="Times New Roman" panose="02020603050405020304" pitchFamily="18" charset="0"/>
              </a:rPr>
              <a:t>kiên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nhẫn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đứng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đợi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xuống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vì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biết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trèo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Vừa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 </a:t>
            </a:r>
            <a:r>
              <a:rPr lang="en-US" sz="1400" b="1" kern="0" dirty="0">
                <a:cs typeface="Times New Roman" panose="02020603050405020304" pitchFamily="18" charset="0"/>
              </a:rPr>
              <a:t>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cầu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khẩn</a:t>
            </a:r>
            <a:r>
              <a:rPr lang="en-US" sz="1400" b="1" kern="0" dirty="0"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- Cho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</a:t>
            </a:r>
            <a:r>
              <a:rPr lang="en-US" sz="1400" b="1" kern="0" dirty="0" err="1" smtClean="0"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suy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lát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đồng</a:t>
            </a:r>
            <a:r>
              <a:rPr lang="en-US" sz="1400" b="1" kern="0" dirty="0"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mổ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</a:t>
            </a:r>
            <a:r>
              <a:rPr lang="en-US" sz="1400" b="1" kern="0" dirty="0">
                <a:cs typeface="Times New Roman" panose="02020603050405020304" pitchFamily="18" charset="0"/>
              </a:rPr>
              <a:t>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giống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dưa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hấu</a:t>
            </a:r>
            <a:r>
              <a:rPr lang="en-US" sz="1400" b="1" kern="0" dirty="0">
                <a:cs typeface="Times New Roman" panose="02020603050405020304" pitchFamily="18" charset="0"/>
              </a:rPr>
              <a:t> hay </a:t>
            </a:r>
            <a:r>
              <a:rPr lang="en-US" sz="1400" b="1" kern="0" dirty="0" err="1">
                <a:cs typeface="Times New Roman" panose="02020603050405020304" pitchFamily="18" charset="0"/>
              </a:rPr>
              <a:t>mật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ong</a:t>
            </a:r>
            <a:r>
              <a:rPr lang="en-US" sz="1400" b="1" kern="0" dirty="0">
                <a:cs typeface="Times New Roman" panose="02020603050405020304" pitchFamily="18" charset="0"/>
              </a:rPr>
              <a:t> 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-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bao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giờ</a:t>
            </a:r>
            <a:r>
              <a:rPr lang="en-US" sz="1400" b="1" kern="0" dirty="0"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- </a:t>
            </a:r>
            <a:r>
              <a:rPr lang="en-US" sz="1400" b="1" kern="0" dirty="0" err="1">
                <a:cs typeface="Times New Roman" panose="02020603050405020304" pitchFamily="18" charset="0"/>
              </a:rPr>
              <a:t>Đúng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ra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</a:t>
            </a:r>
            <a:r>
              <a:rPr lang="en-US" sz="1400" b="1" kern="0" dirty="0">
                <a:cs typeface="Times New Roman" panose="02020603050405020304" pitchFamily="18" charset="0"/>
              </a:rPr>
              <a:t>-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Các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err="1">
                <a:cs typeface="Times New Roman" panose="02020603050405020304" pitchFamily="18" charset="0"/>
              </a:rPr>
              <a:t>Vài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đang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bay </a:t>
            </a:r>
            <a:r>
              <a:rPr lang="en-US" sz="1400" b="1" kern="0" dirty="0" err="1">
                <a:cs typeface="Times New Roman" panose="02020603050405020304" pitchFamily="18" charset="0"/>
              </a:rPr>
              <a:t>đến</a:t>
            </a:r>
            <a:r>
              <a:rPr lang="en-US" sz="1400" b="1" kern="0" dirty="0"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-3484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HỒNG CỦA THỎ CON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" y="-37746"/>
            <a:ext cx="653281" cy="4115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44208" y="0"/>
            <a:ext cx="2448272" cy="3160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958" y="316425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68376" y="994748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8884" y="2491168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0" y="3968538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9A76B6-AA05-66A8-672A-3AFD14ED0D27}"/>
              </a:ext>
            </a:extLst>
          </p:cNvPr>
          <p:cNvSpPr txBox="1"/>
          <p:nvPr/>
        </p:nvSpPr>
        <p:spPr>
          <a:xfrm>
            <a:off x="131783" y="846841"/>
            <a:ext cx="8617864" cy="100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7706" y="1792159"/>
            <a:ext cx="8923508" cy="13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   </a:t>
            </a:r>
            <a:r>
              <a:rPr lang="en-US" sz="2200" b="1" kern="0" dirty="0" err="1" smtClean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200" b="1" kern="0" dirty="0" smtClean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505D2-8FE4-2BEB-C8C9-42781B00838A}"/>
              </a:ext>
            </a:extLst>
          </p:cNvPr>
          <p:cNvSpPr txBox="1"/>
          <p:nvPr/>
        </p:nvSpPr>
        <p:spPr>
          <a:xfrm>
            <a:off x="458254" y="3236463"/>
            <a:ext cx="82703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xảy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đợi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rụng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810" y="3770602"/>
            <a:ext cx="8784976" cy="92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Khi </a:t>
            </a:r>
            <a:r>
              <a:rPr lang="nl-NL" sz="2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thỏ đứng đợi quả hồng rụng xuống thì có đàn chim bay đến định ăn quả hồng.</a:t>
            </a:r>
            <a:endParaRPr lang="en-US" sz="2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696364" cy="603367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2790" y="75395"/>
            <a:ext cx="2783904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Trả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lời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câu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hỏi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0" y="696776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3.Vì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hốt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hoảng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ngăn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đàn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chim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au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ý?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54" y="1194614"/>
            <a:ext cx="8985029" cy="85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nl-NL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Vì </a:t>
            </a:r>
            <a:r>
              <a:rPr lang="nl-NL" sz="2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thỏ đang rất thèm quả hồng, nhưng khi đàn chim cầu khẩn vì rất đói thì thỏ lại đồng ý.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85724-DC8D-4FC6-BE21-52234C4F3D98}"/>
              </a:ext>
            </a:extLst>
          </p:cNvPr>
          <p:cNvSpPr txBox="1"/>
          <p:nvPr/>
        </p:nvSpPr>
        <p:spPr>
          <a:xfrm>
            <a:off x="349018" y="2047221"/>
            <a:ext cx="89237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1" indent="-1143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4.Kết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ý ở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ý ở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dung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98611" y="3602926"/>
            <a:ext cx="1833429" cy="112906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201743" y="3723878"/>
            <a:ext cx="1730297" cy="100811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244618" y="4227934"/>
            <a:ext cx="1687422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18" y="2870210"/>
            <a:ext cx="2895600" cy="2240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2730323"/>
            <a:ext cx="3872235" cy="23808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98611" y="137990"/>
            <a:ext cx="213853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Trả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lời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câu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hỏi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79512" y="1419622"/>
            <a:ext cx="8793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5.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>
                <a:latin typeface="+mj-lt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C9B44-EB06-4533-A7D2-05ECFFF1A748}"/>
              </a:ext>
            </a:extLst>
          </p:cNvPr>
          <p:cNvSpPr/>
          <p:nvPr/>
        </p:nvSpPr>
        <p:spPr>
          <a:xfrm>
            <a:off x="179512" y="1995686"/>
            <a:ext cx="8793708" cy="1642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nl-NL" sz="3200" b="1" i="1" dirty="0">
                <a:solidFill>
                  <a:srgbClr val="2277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nl-NL" sz="24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đẹp.</a:t>
            </a:r>
            <a:endParaRPr kumimoji="0" lang="en-US" sz="2400" b="0" u="none" strike="noStrike" kern="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72934"/>
            <a:ext cx="25202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chemeClr val="bg1"/>
                </a:solidFill>
              </a:rPr>
              <a:t>Trả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</a:rPr>
              <a:t>lời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</a:rPr>
              <a:t>câu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</a:rPr>
              <a:t>hỏi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584" y="123478"/>
            <a:ext cx="7560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000" b="1" dirty="0" smtClean="0">
                <a:cs typeface="Arial" panose="020B0604020202020204" pitchFamily="34" charset="0"/>
              </a:rPr>
              <a:t> 26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000" b="1" dirty="0" smtClean="0">
                <a:cs typeface="Arial" panose="020B0604020202020204" pitchFamily="34" charset="0"/>
              </a:rPr>
              <a:t> 2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0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000" b="1" dirty="0" smtClean="0"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cs typeface="Arial" panose="020B0604020202020204" pitchFamily="34" charset="0"/>
              </a:rPr>
              <a:t>Việt</a:t>
            </a:r>
            <a:endParaRPr lang="en-GB" altLang="en-US" sz="20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2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8C9B44-EB06-4533-A7D2-05ECFFF1A748}"/>
              </a:ext>
            </a:extLst>
          </p:cNvPr>
          <p:cNvSpPr/>
          <p:nvPr/>
        </p:nvSpPr>
        <p:spPr>
          <a:xfrm>
            <a:off x="514737" y="1197826"/>
            <a:ext cx="8186533" cy="10551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nl-NL" sz="3200" b="1" i="1" dirty="0">
                <a:solidFill>
                  <a:srgbClr val="227780"/>
                </a:solidFill>
                <a:latin typeface="+mj-lt"/>
                <a:ea typeface="Times New Roman" panose="02020603050405020304" pitchFamily="18" charset="0"/>
              </a:rPr>
              <a:t>   </a:t>
            </a:r>
            <a:r>
              <a:rPr lang="nl-NL" sz="3200" b="1" i="1" dirty="0" smtClean="0">
                <a:solidFill>
                  <a:srgbClr val="227780"/>
                </a:solidFill>
                <a:latin typeface="+mj-lt"/>
                <a:ea typeface="Times New Roman" panose="02020603050405020304" pitchFamily="18" charset="0"/>
              </a:rPr>
              <a:t>  </a:t>
            </a:r>
            <a:r>
              <a:rPr lang="nl-NL" b="1" u="sng" dirty="0" smtClean="0">
                <a:latin typeface="+mj-lt"/>
                <a:ea typeface="Times New Roman" panose="02020603050405020304" pitchFamily="18" charset="0"/>
              </a:rPr>
              <a:t>Nội dung</a:t>
            </a:r>
            <a:r>
              <a:rPr lang="nl-NL" b="1" dirty="0" smtClean="0">
                <a:latin typeface="+mj-lt"/>
                <a:ea typeface="Times New Roman" panose="02020603050405020304" pitchFamily="18" charset="0"/>
              </a:rPr>
              <a:t>: </a:t>
            </a:r>
            <a:r>
              <a:rPr lang="nl-NL" b="1" dirty="0">
                <a:latin typeface="+mj-lt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b="1" dirty="0" smtClean="0">
                <a:latin typeface="+mj-lt"/>
                <a:ea typeface="Times New Roman" panose="02020603050405020304" pitchFamily="18" charset="0"/>
              </a:rPr>
              <a:t>đẹp</a:t>
            </a:r>
            <a:r>
              <a:rPr lang="nl-NL" b="1" dirty="0">
                <a:latin typeface="+mj-lt"/>
                <a:ea typeface="Times New Roman" panose="02020603050405020304" pitchFamily="18" charset="0"/>
              </a:rPr>
              <a:t>.</a:t>
            </a:r>
            <a:endParaRPr kumimoji="0" lang="en-US" b="0" u="none" strike="noStrike" kern="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1600" y="2275044"/>
            <a:ext cx="256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u="sng" dirty="0" err="1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1800" b="1" u="sng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364088" y="2252987"/>
            <a:ext cx="2254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1800" u="sng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55"/>
          <p:cNvSpPr>
            <a:spLocks noChangeShapeType="1"/>
          </p:cNvSpPr>
          <p:nvPr/>
        </p:nvSpPr>
        <p:spPr bwMode="auto">
          <a:xfrm flipV="1">
            <a:off x="4923668" y="2622319"/>
            <a:ext cx="6724" cy="216250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11"/>
          </a:p>
        </p:txBody>
      </p:sp>
      <p:sp>
        <p:nvSpPr>
          <p:cNvPr id="5" name="TextBox 4"/>
          <p:cNvSpPr txBox="1"/>
          <p:nvPr/>
        </p:nvSpPr>
        <p:spPr>
          <a:xfrm>
            <a:off x="1547664" y="2670946"/>
            <a:ext cx="1842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t</a:t>
            </a:r>
            <a:r>
              <a:rPr lang="en-GB" b="1" dirty="0" err="1" smtClean="0">
                <a:solidFill>
                  <a:srgbClr val="FF0000"/>
                </a:solidFill>
              </a:rPr>
              <a:t>ưới</a:t>
            </a:r>
            <a:r>
              <a:rPr lang="en-GB" b="1" dirty="0" smtClean="0"/>
              <a:t> </a:t>
            </a:r>
            <a:r>
              <a:rPr lang="en-GB" b="1" dirty="0" err="1" smtClean="0"/>
              <a:t>nước</a:t>
            </a:r>
            <a:endParaRPr lang="en-GB" b="1" dirty="0" smtClean="0"/>
          </a:p>
          <a:p>
            <a:r>
              <a:rPr lang="en-GB" b="1" dirty="0" err="1"/>
              <a:t>k</a:t>
            </a:r>
            <a:r>
              <a:rPr lang="en-GB" b="1" dirty="0" err="1" smtClean="0">
                <a:solidFill>
                  <a:srgbClr val="FF0000"/>
                </a:solidFill>
              </a:rPr>
              <a:t>iên</a:t>
            </a:r>
            <a:r>
              <a:rPr lang="en-GB" b="1" dirty="0" smtClean="0"/>
              <a:t> </a:t>
            </a:r>
            <a:r>
              <a:rPr lang="en-GB" b="1" dirty="0" err="1" smtClean="0"/>
              <a:t>nh</a:t>
            </a:r>
            <a:r>
              <a:rPr lang="en-GB" b="1" dirty="0" err="1" smtClean="0">
                <a:solidFill>
                  <a:srgbClr val="FF0000"/>
                </a:solidFill>
              </a:rPr>
              <a:t>ẫn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/>
              <a:t>h</a:t>
            </a:r>
            <a:r>
              <a:rPr lang="en-GB" b="1" dirty="0" err="1" smtClean="0">
                <a:solidFill>
                  <a:srgbClr val="FF0000"/>
                </a:solidFill>
              </a:rPr>
              <a:t>ốt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/>
              <a:t>hoảng</a:t>
            </a:r>
            <a:endParaRPr lang="en-GB" b="1" dirty="0" smtClean="0"/>
          </a:p>
          <a:p>
            <a:r>
              <a:rPr lang="en-GB" b="1" dirty="0" err="1">
                <a:solidFill>
                  <a:srgbClr val="FF0000"/>
                </a:solidFill>
              </a:rPr>
              <a:t>r</a:t>
            </a:r>
            <a:r>
              <a:rPr lang="en-GB" b="1" dirty="0" err="1" smtClean="0"/>
              <a:t>íu</a:t>
            </a:r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</a:t>
            </a:r>
            <a:r>
              <a:rPr lang="en-GB" b="1" dirty="0" err="1" smtClean="0"/>
              <a:t>ít</a:t>
            </a:r>
            <a:endParaRPr lang="en-GB" b="1" dirty="0" smtClean="0"/>
          </a:p>
          <a:p>
            <a:r>
              <a:rPr lang="en-GB" b="1" dirty="0" err="1"/>
              <a:t>s</a:t>
            </a:r>
            <a:r>
              <a:rPr lang="en-GB" b="1" dirty="0" err="1" smtClean="0">
                <a:solidFill>
                  <a:srgbClr val="FF0000"/>
                </a:solidFill>
              </a:rPr>
              <a:t>ườn</a:t>
            </a:r>
            <a:r>
              <a:rPr lang="en-GB" b="1" dirty="0" smtClean="0"/>
              <a:t> </a:t>
            </a:r>
            <a:r>
              <a:rPr lang="en-GB" b="1" dirty="0" err="1" smtClean="0"/>
              <a:t>núi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703427" y="4138496"/>
            <a:ext cx="422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j-lt"/>
                <a:ea typeface="Times New Roman" panose="02020603050405020304" pitchFamily="18" charset="0"/>
              </a:rPr>
              <a:t>Vài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ngày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, 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thỏ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đang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nghỉ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đàn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chim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bay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:</a:t>
            </a:r>
            <a:endParaRPr lang="en-US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588334" y="4459226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98396" y="4461661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19215" y="4173629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53000" y="4173629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05286" y="2705113"/>
            <a:ext cx="118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c</a:t>
            </a:r>
            <a:r>
              <a:rPr lang="en-GB" b="1" dirty="0" err="1" smtClean="0"/>
              <a:t>ầu</a:t>
            </a:r>
            <a:r>
              <a:rPr lang="en-GB" b="1" dirty="0" smtClean="0"/>
              <a:t> </a:t>
            </a:r>
            <a:r>
              <a:rPr lang="en-GB" b="1" dirty="0" err="1" smtClean="0"/>
              <a:t>khẩn</a:t>
            </a:r>
            <a:endParaRPr lang="en-GB" b="1" dirty="0" smtClean="0"/>
          </a:p>
          <a:p>
            <a:r>
              <a:rPr lang="en-GB" b="1" dirty="0" err="1" smtClean="0"/>
              <a:t>đói</a:t>
            </a:r>
            <a:r>
              <a:rPr lang="en-GB" b="1" dirty="0" smtClean="0"/>
              <a:t> </a:t>
            </a:r>
            <a:r>
              <a:rPr lang="en-GB" b="1" dirty="0" err="1" smtClean="0"/>
              <a:t>lả</a:t>
            </a:r>
            <a:endParaRPr lang="en-GB" b="1" dirty="0" smtClean="0"/>
          </a:p>
          <a:p>
            <a:r>
              <a:rPr lang="en-GB" b="1" dirty="0" err="1"/>
              <a:t>l</a:t>
            </a:r>
            <a:r>
              <a:rPr lang="en-GB" b="1" dirty="0" err="1" smtClean="0"/>
              <a:t>úc</a:t>
            </a:r>
            <a:r>
              <a:rPr lang="en-GB" b="1" dirty="0" smtClean="0"/>
              <a:t> </a:t>
            </a:r>
            <a:r>
              <a:rPr lang="en-GB" b="1" dirty="0" err="1" smtClean="0"/>
              <a:t>lỉu</a:t>
            </a:r>
            <a:endParaRPr lang="en-GB" b="1" dirty="0" smtClean="0"/>
          </a:p>
          <a:p>
            <a:r>
              <a:rPr lang="en-GB" b="1" dirty="0" err="1"/>
              <a:t>t</a:t>
            </a:r>
            <a:r>
              <a:rPr lang="en-GB" b="1" dirty="0" err="1" smtClean="0"/>
              <a:t>íu</a:t>
            </a:r>
            <a:r>
              <a:rPr lang="en-GB" b="1" dirty="0" smtClean="0"/>
              <a:t> </a:t>
            </a:r>
            <a:r>
              <a:rPr lang="en-GB" b="1" dirty="0" err="1" smtClean="0"/>
              <a:t>tít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16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ẢnhSỐ.net ~ Bạn hãy click vào đây để thay đổi kích cỡ ản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78050FB9F484BAE8E8262A9851A74CA"/>
          <p:cNvPicPr>
            <a:picLocks noChangeAspect="1" noChangeArrowheads="1" noCrop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71450"/>
            <a:ext cx="15097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2309813" y="1575197"/>
            <a:ext cx="4760119" cy="15144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GB" sz="2700" kern="10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1975950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41337" y="115930"/>
            <a:ext cx="50763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400" b="1" dirty="0" smtClean="0">
                <a:cs typeface="Arial" panose="020B0604020202020204" pitchFamily="34" charset="0"/>
              </a:rPr>
              <a:t> 26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400" b="1" dirty="0" smtClean="0">
                <a:cs typeface="Arial" panose="020B0604020202020204" pitchFamily="34" charset="0"/>
              </a:rPr>
              <a:t> 2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4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Việt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25740"/>
            <a:ext cx="197041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KHỞI ĐỘNG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622"/>
            <a:ext cx="4562699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27" y="1419622"/>
            <a:ext cx="4244661" cy="2448272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9728" y="3853261"/>
            <a:ext cx="8685690" cy="115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     Theo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sóc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huống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?</a:t>
            </a:r>
          </a:p>
          <a:p>
            <a:pPr defTabSz="513710" eaLnBrk="1" fontAlgn="base" hangingPunct="1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       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Cả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buổi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sáng</a:t>
            </a:r>
            <a:r>
              <a:rPr 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sóc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mới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kiếm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được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một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hạt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dẻ</a:t>
            </a:r>
            <a:r>
              <a:rPr lang="en-US" sz="2000" b="1" dirty="0">
                <a:latin typeface="+mj-lt"/>
                <a:cs typeface="Times New Roman" pitchFamily="18" charset="0"/>
              </a:rPr>
              <a:t>. Vừa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định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thưởng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thức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món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ngon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đó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thì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sóc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nhìn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thấy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nhím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đang</a:t>
            </a:r>
            <a:r>
              <a:rPr lang="en-US" sz="2000" b="1" dirty="0">
                <a:latin typeface="+mj-lt"/>
                <a:cs typeface="Times New Roman" pitchFamily="18" charset="0"/>
              </a:rPr>
              <a:t> ủ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rũ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vì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cs typeface="Times New Roman" pitchFamily="18" charset="0"/>
              </a:rPr>
              <a:t>đói</a:t>
            </a:r>
            <a:r>
              <a:rPr lang="en-US" sz="2000" b="1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7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584" y="123478"/>
            <a:ext cx="756084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400" b="1" dirty="0" smtClean="0">
                <a:cs typeface="Arial" panose="020B0604020202020204" pitchFamily="34" charset="0"/>
              </a:rPr>
              <a:t> 26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400" b="1" dirty="0" smtClean="0">
                <a:cs typeface="Arial" panose="020B0604020202020204" pitchFamily="34" charset="0"/>
              </a:rPr>
              <a:t> 2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4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Việt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8" y="352545"/>
            <a:ext cx="9113711" cy="483209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còn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xanh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: “</a:t>
            </a:r>
            <a:r>
              <a:rPr lang="en-US" sz="1400" b="1" kern="0" dirty="0" err="1">
                <a:cs typeface="Times New Roman" panose="02020603050405020304" pitchFamily="18" charset="0"/>
              </a:rPr>
              <a:t>Chờ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sẽ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thưởng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thức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vị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lịm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>
                <a:cs typeface="Times New Roman" panose="02020603050405020304" pitchFamily="18" charset="0"/>
              </a:rPr>
              <a:t>Hằng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chăm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tưới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nước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lâu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vàng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đỏ</a:t>
            </a:r>
            <a:r>
              <a:rPr lang="en-US" sz="1400" b="1" kern="0" dirty="0"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>
                <a:cs typeface="Times New Roman" panose="02020603050405020304" pitchFamily="18" charset="0"/>
              </a:rPr>
              <a:t>kiên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nhẫn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đứng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đợi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xuống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vì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biết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trèo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Vừa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cầu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khẩn</a:t>
            </a:r>
            <a:r>
              <a:rPr lang="en-US" sz="1400" b="1" kern="0" dirty="0"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- Cho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Thỏ </a:t>
            </a:r>
            <a:r>
              <a:rPr lang="en-US" sz="1400" b="1" kern="0" dirty="0" err="1">
                <a:cs typeface="Times New Roman" panose="02020603050405020304" pitchFamily="18" charset="0"/>
              </a:rPr>
              <a:t>suy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lát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đồng</a:t>
            </a:r>
            <a:r>
              <a:rPr lang="en-US" sz="1400" b="1" kern="0" dirty="0"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mổ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giống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dưa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hấu</a:t>
            </a:r>
            <a:r>
              <a:rPr lang="en-US" sz="1400" b="1" kern="0" dirty="0">
                <a:cs typeface="Times New Roman" panose="02020603050405020304" pitchFamily="18" charset="0"/>
              </a:rPr>
              <a:t> hay </a:t>
            </a:r>
            <a:r>
              <a:rPr lang="en-US" sz="1400" b="1" kern="0" dirty="0" err="1">
                <a:cs typeface="Times New Roman" panose="02020603050405020304" pitchFamily="18" charset="0"/>
              </a:rPr>
              <a:t>mật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ong</a:t>
            </a:r>
            <a:r>
              <a:rPr lang="en-US" sz="1400" b="1" kern="0" dirty="0">
                <a:cs typeface="Times New Roman" panose="02020603050405020304" pitchFamily="18" charset="0"/>
              </a:rPr>
              <a:t> 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bao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giờ</a:t>
            </a:r>
            <a:r>
              <a:rPr lang="en-US" sz="1400" b="1" kern="0" dirty="0"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Đúng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ra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Các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err="1">
                <a:cs typeface="Times New Roman" panose="02020603050405020304" pitchFamily="18" charset="0"/>
              </a:rPr>
              <a:t>Vài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đang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bay </a:t>
            </a:r>
            <a:r>
              <a:rPr lang="en-US" sz="1400" b="1" kern="0" dirty="0" err="1">
                <a:cs typeface="Times New Roman" panose="02020603050405020304" pitchFamily="18" charset="0"/>
              </a:rPr>
              <a:t>đến</a:t>
            </a:r>
            <a:r>
              <a:rPr lang="en-US" sz="1400" b="1" kern="0" dirty="0"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-3484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HỒNG CỦA THỎ CON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" y="-37746"/>
            <a:ext cx="653281" cy="4115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652120" y="843558"/>
            <a:ext cx="7920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03531" y="1059582"/>
            <a:ext cx="8640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0336" y="1275606"/>
            <a:ext cx="8640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16016" y="4443958"/>
            <a:ext cx="684076" cy="28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6507" y="2139702"/>
            <a:ext cx="4914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584" y="123478"/>
            <a:ext cx="756084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400" b="1" dirty="0" smtClean="0">
                <a:cs typeface="Arial" panose="020B0604020202020204" pitchFamily="34" charset="0"/>
              </a:rPr>
              <a:t> 26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400" b="1" dirty="0" smtClean="0">
                <a:cs typeface="Arial" panose="020B0604020202020204" pitchFamily="34" charset="0"/>
              </a:rPr>
              <a:t> 2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4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Việt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1563638"/>
            <a:ext cx="302433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5382" y="238998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t</a:t>
            </a:r>
            <a:r>
              <a:rPr lang="en-GB" sz="2400" b="1" dirty="0" err="1" smtClean="0"/>
              <a:t>ưới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nước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86258" y="283205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k</a:t>
            </a:r>
            <a:r>
              <a:rPr lang="en-GB" sz="2400" b="1" dirty="0" err="1" smtClean="0"/>
              <a:t>iên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nhẫn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7730" y="3320233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h</a:t>
            </a:r>
            <a:r>
              <a:rPr lang="en-GB" sz="2400" b="1" dirty="0" err="1" smtClean="0"/>
              <a:t>ốt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hoảng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7730" y="371051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r</a:t>
            </a:r>
            <a:r>
              <a:rPr lang="en-GB" sz="2400" b="1" dirty="0" err="1" smtClean="0"/>
              <a:t>íu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rít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0341" y="4171405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s</a:t>
            </a:r>
            <a:r>
              <a:rPr lang="en-GB" sz="2400" b="1" dirty="0" err="1" smtClean="0"/>
              <a:t>ườn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núi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63953" y="239309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ươi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5663" y="2840299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k</a:t>
            </a:r>
            <a:r>
              <a:rPr lang="en-GB" sz="2400" b="1" dirty="0" err="1" smtClean="0">
                <a:solidFill>
                  <a:srgbClr val="FF0000"/>
                </a:solidFill>
              </a:rPr>
              <a:t>iên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nh</a:t>
            </a:r>
            <a:r>
              <a:rPr lang="en-GB" sz="2400" b="1" dirty="0" err="1" smtClean="0">
                <a:solidFill>
                  <a:srgbClr val="FF0000"/>
                </a:solidFill>
              </a:rPr>
              <a:t>ẫn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8283" y="331814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ôt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9750" y="3703744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r</a:t>
            </a:r>
            <a:r>
              <a:rPr lang="en-GB" sz="2400" b="1" dirty="0" err="1" smtClean="0"/>
              <a:t>íu</a:t>
            </a: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r</a:t>
            </a:r>
            <a:r>
              <a:rPr lang="en-GB" sz="2400" b="1" dirty="0" err="1" smtClean="0"/>
              <a:t>ít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40" y="4165023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ươn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8" y="352545"/>
            <a:ext cx="9113711" cy="483209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còn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xanh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: “</a:t>
            </a:r>
            <a:r>
              <a:rPr lang="en-US" sz="1400" b="1" kern="0" dirty="0" err="1">
                <a:cs typeface="Times New Roman" panose="02020603050405020304" pitchFamily="18" charset="0"/>
              </a:rPr>
              <a:t>Chờ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sẽ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thưởng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thức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vị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lịm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>
                <a:cs typeface="Times New Roman" panose="02020603050405020304" pitchFamily="18" charset="0"/>
              </a:rPr>
              <a:t>Hằng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chăm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tưới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nước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lâu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vàng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đỏ</a:t>
            </a:r>
            <a:r>
              <a:rPr lang="en-US" sz="1400" b="1" kern="0" dirty="0"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>
                <a:cs typeface="Times New Roman" panose="02020603050405020304" pitchFamily="18" charset="0"/>
              </a:rPr>
              <a:t>kiên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nhẫn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đứng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đợi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xuống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vì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biết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trèo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Vừa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cầu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khẩn</a:t>
            </a:r>
            <a:r>
              <a:rPr lang="en-US" sz="1400" b="1" kern="0" dirty="0"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- Cho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Thỏ </a:t>
            </a:r>
            <a:r>
              <a:rPr lang="en-US" sz="1400" b="1" kern="0" dirty="0" err="1">
                <a:cs typeface="Times New Roman" panose="02020603050405020304" pitchFamily="18" charset="0"/>
              </a:rPr>
              <a:t>suy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lát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đồng</a:t>
            </a:r>
            <a:r>
              <a:rPr lang="en-US" sz="1400" b="1" kern="0" dirty="0"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mổ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giống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dưa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hấu</a:t>
            </a:r>
            <a:r>
              <a:rPr lang="en-US" sz="1400" b="1" kern="0" dirty="0">
                <a:cs typeface="Times New Roman" panose="02020603050405020304" pitchFamily="18" charset="0"/>
              </a:rPr>
              <a:t> hay </a:t>
            </a:r>
            <a:r>
              <a:rPr lang="en-US" sz="1400" b="1" kern="0" dirty="0" err="1">
                <a:cs typeface="Times New Roman" panose="02020603050405020304" pitchFamily="18" charset="0"/>
              </a:rPr>
              <a:t>mật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ong</a:t>
            </a:r>
            <a:r>
              <a:rPr lang="en-US" sz="1400" b="1" kern="0" dirty="0">
                <a:cs typeface="Times New Roman" panose="02020603050405020304" pitchFamily="18" charset="0"/>
              </a:rPr>
              <a:t> 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bao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giờ</a:t>
            </a:r>
            <a:r>
              <a:rPr lang="en-US" sz="1400" b="1" kern="0" dirty="0"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Đúng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ra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Các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err="1">
                <a:cs typeface="Times New Roman" panose="02020603050405020304" pitchFamily="18" charset="0"/>
              </a:rPr>
              <a:t>Vài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đang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bay </a:t>
            </a:r>
            <a:r>
              <a:rPr lang="en-US" sz="1400" b="1" kern="0" dirty="0" err="1">
                <a:cs typeface="Times New Roman" panose="02020603050405020304" pitchFamily="18" charset="0"/>
              </a:rPr>
              <a:t>đến</a:t>
            </a:r>
            <a:r>
              <a:rPr lang="en-US" sz="1400" b="1" kern="0" dirty="0"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-3484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HỒNG CỦA THỎ CON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" y="-37746"/>
            <a:ext cx="653281" cy="4115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652120" y="843558"/>
            <a:ext cx="7920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03531" y="1059582"/>
            <a:ext cx="8640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0336" y="1275606"/>
            <a:ext cx="8640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16016" y="4443958"/>
            <a:ext cx="684076" cy="28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6507" y="2139702"/>
            <a:ext cx="4914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536" y="4227934"/>
            <a:ext cx="48245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584" y="123478"/>
            <a:ext cx="756084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400" b="1" dirty="0" smtClean="0">
                <a:cs typeface="Arial" panose="020B0604020202020204" pitchFamily="34" charset="0"/>
              </a:rPr>
              <a:t> 26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400" b="1" dirty="0" smtClean="0">
                <a:cs typeface="Arial" panose="020B0604020202020204" pitchFamily="34" charset="0"/>
              </a:rPr>
              <a:t> 2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4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Việt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1563638"/>
            <a:ext cx="3960440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1759" y="2499742"/>
            <a:ext cx="8512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Vài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thỏ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đang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nghỉ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đàn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chim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bay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11760" y="2591886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4088" y="2564871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87624" y="2947580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15616" y="2948676"/>
            <a:ext cx="7200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8" y="352545"/>
            <a:ext cx="9113711" cy="483209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con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còn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xanh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: “</a:t>
            </a:r>
            <a:r>
              <a:rPr lang="en-US" sz="1400" b="1" kern="0" dirty="0" err="1">
                <a:cs typeface="Times New Roman" panose="02020603050405020304" pitchFamily="18" charset="0"/>
              </a:rPr>
              <a:t>Chờ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sẽ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thưởng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thức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vị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lịm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>
                <a:cs typeface="Times New Roman" panose="02020603050405020304" pitchFamily="18" charset="0"/>
              </a:rPr>
              <a:t>Hằng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chăm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tưới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nước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lâu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vàng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đỏ</a:t>
            </a:r>
            <a:r>
              <a:rPr lang="en-US" sz="1400" b="1" kern="0" dirty="0"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>
                <a:cs typeface="Times New Roman" panose="02020603050405020304" pitchFamily="18" charset="0"/>
              </a:rPr>
              <a:t>kiên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nhẫn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đứng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đợi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rơi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xuống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vì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biết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trèo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Vừa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 </a:t>
            </a:r>
            <a:r>
              <a:rPr lang="en-US" sz="1400" b="1" kern="0" dirty="0">
                <a:cs typeface="Times New Roman" panose="02020603050405020304" pitchFamily="18" charset="0"/>
              </a:rPr>
              <a:t>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cầu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khẩn</a:t>
            </a:r>
            <a:r>
              <a:rPr lang="en-US" sz="1400" b="1" kern="0" dirty="0"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- Cho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</a:t>
            </a:r>
            <a:r>
              <a:rPr lang="en-US" sz="1400" b="1" kern="0" dirty="0" err="1" smtClean="0"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suy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lát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đồng</a:t>
            </a:r>
            <a:r>
              <a:rPr lang="en-US" sz="1400" b="1" kern="0" dirty="0"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mổ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</a:t>
            </a:r>
            <a:r>
              <a:rPr lang="en-US" sz="1400" b="1" kern="0" dirty="0">
                <a:cs typeface="Times New Roman" panose="02020603050405020304" pitchFamily="18" charset="0"/>
              </a:rPr>
              <a:t>-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giống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dưa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hấu</a:t>
            </a:r>
            <a:r>
              <a:rPr lang="en-US" sz="1400" b="1" kern="0" dirty="0">
                <a:cs typeface="Times New Roman" panose="02020603050405020304" pitchFamily="18" charset="0"/>
              </a:rPr>
              <a:t> hay </a:t>
            </a:r>
            <a:r>
              <a:rPr lang="en-US" sz="1400" b="1" kern="0" dirty="0" err="1">
                <a:cs typeface="Times New Roman" panose="02020603050405020304" pitchFamily="18" charset="0"/>
              </a:rPr>
              <a:t>mật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ong</a:t>
            </a:r>
            <a:r>
              <a:rPr lang="en-US" sz="1400" b="1" kern="0" dirty="0">
                <a:cs typeface="Times New Roman" panose="02020603050405020304" pitchFamily="18" charset="0"/>
              </a:rPr>
              <a:t> 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-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chưa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bao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giờ</a:t>
            </a:r>
            <a:r>
              <a:rPr lang="en-US" sz="1400" b="1" kern="0" dirty="0"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- </a:t>
            </a:r>
            <a:r>
              <a:rPr lang="en-US" sz="1400" b="1" kern="0" dirty="0" err="1">
                <a:cs typeface="Times New Roman" panose="02020603050405020304" pitchFamily="18" charset="0"/>
              </a:rPr>
              <a:t>Đúng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ra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chúng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nên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</a:t>
            </a:r>
            <a:r>
              <a:rPr lang="en-US" sz="1400" b="1" kern="0" dirty="0" smtClean="0">
                <a:cs typeface="Times New Roman" panose="02020603050405020304" pitchFamily="18" charset="0"/>
              </a:rPr>
              <a:t>  </a:t>
            </a:r>
            <a:r>
              <a:rPr lang="en-US" sz="1400" b="1" kern="0" dirty="0">
                <a:cs typeface="Times New Roman" panose="02020603050405020304" pitchFamily="18" charset="0"/>
              </a:rPr>
              <a:t>-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cs typeface="Times New Roman" panose="02020603050405020304" pitchFamily="18" charset="0"/>
              </a:rPr>
              <a:t>Các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cả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cs typeface="Times New Roman" panose="02020603050405020304" pitchFamily="18" charset="0"/>
              </a:rPr>
              <a:t>    </a:t>
            </a:r>
            <a:r>
              <a:rPr lang="en-US" sz="1400" b="1" kern="0" dirty="0" err="1">
                <a:cs typeface="Times New Roman" panose="02020603050405020304" pitchFamily="18" charset="0"/>
              </a:rPr>
              <a:t>Vài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đang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ngồi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nghỉ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cs typeface="Times New Roman" panose="02020603050405020304" pitchFamily="18" charset="0"/>
              </a:rPr>
              <a:t> bay </a:t>
            </a:r>
            <a:r>
              <a:rPr lang="en-US" sz="1400" b="1" kern="0" dirty="0" err="1">
                <a:cs typeface="Times New Roman" panose="02020603050405020304" pitchFamily="18" charset="0"/>
              </a:rPr>
              <a:t>đến</a:t>
            </a:r>
            <a:r>
              <a:rPr lang="en-US" sz="1400" b="1" kern="0" dirty="0"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-3484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HỒNG CỦA THỎ CON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" y="-37746"/>
            <a:ext cx="653281" cy="4115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44208" y="0"/>
            <a:ext cx="2448272" cy="3160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958" y="316425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68376" y="994748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8884" y="2491168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0" y="3968538"/>
            <a:ext cx="3499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123787"/>
            <a:ext cx="885698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436899" y="2355726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115571"/>
            <a:ext cx="756084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Thứ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tư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ngày</a:t>
            </a:r>
            <a:r>
              <a:rPr lang="en-GB" altLang="en-US" sz="2400" b="1" dirty="0" smtClean="0">
                <a:cs typeface="Arial" panose="020B0604020202020204" pitchFamily="34" charset="0"/>
              </a:rPr>
              <a:t> 26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tháng</a:t>
            </a:r>
            <a:r>
              <a:rPr lang="en-GB" altLang="en-US" sz="2400" b="1" dirty="0" smtClean="0">
                <a:cs typeface="Arial" panose="020B0604020202020204" pitchFamily="34" charset="0"/>
              </a:rPr>
              <a:t> 2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năm</a:t>
            </a:r>
            <a:r>
              <a:rPr lang="en-GB" altLang="en-US" sz="2400" b="1" dirty="0" smtClean="0">
                <a:cs typeface="Arial" panose="020B0604020202020204" pitchFamily="34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cs typeface="Arial" panose="020B0604020202020204" pitchFamily="34" charset="0"/>
              </a:rPr>
              <a:t>Tiếng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Việt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GB" altLang="en-US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10</a:t>
            </a:r>
            <a:r>
              <a:rPr lang="en-GB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QUẢ HỒNG CỦA THỎ CON (TIẾT 1)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1377455"/>
            <a:ext cx="352839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2455</Words>
  <Application>Microsoft Office PowerPoint</Application>
  <PresentationFormat>On-screen Show (16:9)</PresentationFormat>
  <Paragraphs>210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Arial-Rounded</vt:lpstr>
      <vt:lpstr>AvantGarde</vt:lpstr>
      <vt:lpstr>Calibri</vt:lpstr>
      <vt:lpstr>OpenSans</vt:lpstr>
      <vt:lpstr>Times New Roman</vt:lpstr>
      <vt:lpstr>UTM 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lL</cp:lastModifiedBy>
  <cp:revision>199</cp:revision>
  <dcterms:created xsi:type="dcterms:W3CDTF">2015-02-26T08:23:36Z</dcterms:created>
  <dcterms:modified xsi:type="dcterms:W3CDTF">2025-03-03T13:57:20Z</dcterms:modified>
</cp:coreProperties>
</file>