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73" r:id="rId13"/>
    <p:sldId id="268" r:id="rId14"/>
    <p:sldId id="269" r:id="rId1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8F02A89-07B4-4EA8-9ABA-E63A639EF851}" type="datetimeFigureOut">
              <a:rPr lang="vi-VN" smtClean="0"/>
              <a:t>25/03/2024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3872127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8F02A89-07B4-4EA8-9ABA-E63A639EF851}" type="datetimeFigureOut">
              <a:rPr lang="vi-VN" smtClean="0"/>
              <a:t>25/03/2024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2981190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8F02A89-07B4-4EA8-9ABA-E63A639EF851}" type="datetimeFigureOut">
              <a:rPr lang="vi-VN" smtClean="0"/>
              <a:t>25/03/2024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2183155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8F02A89-07B4-4EA8-9ABA-E63A639EF851}" type="datetimeFigureOut">
              <a:rPr lang="vi-VN" smtClean="0"/>
              <a:t>25/03/2024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2757731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F02A89-07B4-4EA8-9ABA-E63A639EF851}" type="datetimeFigureOut">
              <a:rPr lang="vi-VN" smtClean="0"/>
              <a:t>25/03/2024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151027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8F02A89-07B4-4EA8-9ABA-E63A639EF851}" type="datetimeFigureOut">
              <a:rPr lang="vi-VN" smtClean="0"/>
              <a:t>25/03/2024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2053801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8F02A89-07B4-4EA8-9ABA-E63A639EF851}" type="datetimeFigureOut">
              <a:rPr lang="vi-VN" smtClean="0"/>
              <a:t>25/03/2024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3099930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8F02A89-07B4-4EA8-9ABA-E63A639EF851}" type="datetimeFigureOut">
              <a:rPr lang="vi-VN" smtClean="0"/>
              <a:t>25/03/2024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578691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02A89-07B4-4EA8-9ABA-E63A639EF851}" type="datetimeFigureOut">
              <a:rPr lang="vi-VN" smtClean="0"/>
              <a:t>25/03/2024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635179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F02A89-07B4-4EA8-9ABA-E63A639EF851}" type="datetimeFigureOut">
              <a:rPr lang="vi-VN" smtClean="0"/>
              <a:t>25/03/2024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174274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F02A89-07B4-4EA8-9ABA-E63A639EF851}" type="datetimeFigureOut">
              <a:rPr lang="vi-VN" smtClean="0"/>
              <a:t>25/03/2024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267E94E-6A76-48E7-9B79-07573284373F}" type="slidenum">
              <a:rPr lang="vi-VN" smtClean="0"/>
              <a:t>‹#›</a:t>
            </a:fld>
            <a:endParaRPr lang="vi-VN"/>
          </a:p>
        </p:txBody>
      </p:sp>
    </p:spTree>
    <p:extLst>
      <p:ext uri="{BB962C8B-B14F-4D97-AF65-F5344CB8AC3E}">
        <p14:creationId xmlns:p14="http://schemas.microsoft.com/office/powerpoint/2010/main" val="186204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02A89-07B4-4EA8-9ABA-E63A639EF851}" type="datetimeFigureOut">
              <a:rPr lang="vi-VN" smtClean="0"/>
              <a:t>25/03/2024</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67E94E-6A76-48E7-9B79-07573284373F}" type="slidenum">
              <a:rPr lang="vi-VN" smtClean="0"/>
              <a:t>‹#›</a:t>
            </a:fld>
            <a:endParaRPr lang="vi-VN"/>
          </a:p>
        </p:txBody>
      </p:sp>
    </p:spTree>
    <p:extLst>
      <p:ext uri="{BB962C8B-B14F-4D97-AF65-F5344CB8AC3E}">
        <p14:creationId xmlns:p14="http://schemas.microsoft.com/office/powerpoint/2010/main" val="1120564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23113" y="182880"/>
            <a:ext cx="6096001" cy="523220"/>
          </a:xfrm>
          <a:prstGeom prst="rect">
            <a:avLst/>
          </a:prstGeom>
        </p:spPr>
        <p:txBody>
          <a:bodyPr>
            <a:spAutoFit/>
          </a:bodyPr>
          <a:lstStyle/>
          <a:p>
            <a:r>
              <a:rPr lang="vi-VN" sz="2800" b="1" i="0" dirty="0" smtClean="0">
                <a:solidFill>
                  <a:srgbClr val="222222"/>
                </a:solidFill>
                <a:effectLst/>
                <a:latin typeface="+mj-lt"/>
              </a:rPr>
              <a:t>Bài 8: Xử lí bất hòa với bạn bè</a:t>
            </a:r>
          </a:p>
        </p:txBody>
      </p:sp>
      <p:sp>
        <p:nvSpPr>
          <p:cNvPr id="5" name="Rectangle 4"/>
          <p:cNvSpPr/>
          <p:nvPr/>
        </p:nvSpPr>
        <p:spPr>
          <a:xfrm>
            <a:off x="238298" y="706100"/>
            <a:ext cx="11953702" cy="1384995"/>
          </a:xfrm>
          <a:prstGeom prst="rect">
            <a:avLst/>
          </a:prstGeom>
        </p:spPr>
        <p:txBody>
          <a:bodyPr wrap="square">
            <a:spAutoFit/>
          </a:bodyPr>
          <a:lstStyle/>
          <a:p>
            <a:pPr algn="ctr"/>
            <a:r>
              <a:rPr lang="vi-VN" sz="2800" b="1" i="0" dirty="0" smtClean="0">
                <a:solidFill>
                  <a:srgbClr val="008000"/>
                </a:solidFill>
                <a:effectLst/>
                <a:latin typeface="+mj-lt"/>
              </a:rPr>
              <a:t>Khởi động</a:t>
            </a:r>
            <a:endParaRPr lang="vi-VN" sz="2800" b="0" i="0" dirty="0" smtClean="0">
              <a:solidFill>
                <a:srgbClr val="000000"/>
              </a:solidFill>
              <a:effectLst/>
              <a:latin typeface="+mj-lt"/>
            </a:endParaRPr>
          </a:p>
          <a:p>
            <a:pPr algn="just"/>
            <a:r>
              <a:rPr lang="vi-VN" sz="2800" b="0" i="0" dirty="0" smtClean="0">
                <a:solidFill>
                  <a:srgbClr val="000000"/>
                </a:solidFill>
                <a:effectLst/>
                <a:latin typeface="+mj-lt"/>
              </a:rPr>
              <a:t>Chia sẻ trải nghiệm: Em và bạn đã từng có bất hòa về việc gì? Em đã xử lí bất hòa đó như thế nào?</a:t>
            </a:r>
            <a:endParaRPr lang="vi-VN" sz="2800" b="0" i="0" dirty="0">
              <a:solidFill>
                <a:srgbClr val="000000"/>
              </a:solidFill>
              <a:effectLst/>
              <a:latin typeface="+mj-lt"/>
            </a:endParaRPr>
          </a:p>
        </p:txBody>
      </p:sp>
      <p:pic>
        <p:nvPicPr>
          <p:cNvPr id="1026" name="Picture 2" descr="Đạo đức lớp 3 trang 49 Khởi độ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298" y="2091096"/>
            <a:ext cx="4552950" cy="476690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907626" y="2239613"/>
            <a:ext cx="7162454" cy="4401205"/>
          </a:xfrm>
          <a:prstGeom prst="rect">
            <a:avLst/>
          </a:prstGeom>
        </p:spPr>
        <p:txBody>
          <a:bodyPr wrap="square">
            <a:spAutoFit/>
          </a:bodyPr>
          <a:lstStyle/>
          <a:p>
            <a:pPr algn="just"/>
            <a:r>
              <a:rPr lang="vi-VN" sz="2800" b="1" i="0" dirty="0" smtClean="0">
                <a:solidFill>
                  <a:srgbClr val="008000"/>
                </a:solidFill>
                <a:effectLst/>
                <a:latin typeface="+mj-lt"/>
              </a:rPr>
              <a:t>Trả lời:</a:t>
            </a:r>
            <a:endParaRPr lang="vi-VN" sz="2800" b="0" i="0" dirty="0" smtClean="0">
              <a:solidFill>
                <a:srgbClr val="000000"/>
              </a:solidFill>
              <a:effectLst/>
              <a:latin typeface="+mj-lt"/>
            </a:endParaRPr>
          </a:p>
          <a:p>
            <a:pPr algn="just"/>
            <a:r>
              <a:rPr lang="vi-VN" sz="2800" b="0" i="0" dirty="0" smtClean="0">
                <a:solidFill>
                  <a:srgbClr val="000000"/>
                </a:solidFill>
                <a:effectLst/>
                <a:latin typeface="+mj-lt"/>
              </a:rPr>
              <a:t>- Em và bạn cùng nhau làm việc nhóm và thuyết trình trước lớp. Tuy nhiên đến lịch họp nhóm thì bạn lại luôn trễ hẹn, thể hiện sự vô trách nhiệm. Chúng em đã xảy ra cuộc cãi vã.</a:t>
            </a:r>
          </a:p>
          <a:p>
            <a:pPr algn="just"/>
            <a:r>
              <a:rPr lang="vi-VN" sz="2800" b="0" i="0" dirty="0" smtClean="0">
                <a:solidFill>
                  <a:srgbClr val="000000"/>
                </a:solidFill>
                <a:effectLst/>
                <a:latin typeface="+mj-lt"/>
              </a:rPr>
              <a:t>- Em đã xử lí bất hòa đó bằng cách cùng bạn ngồi lại nói chuyện nhẹ nhàng, nêu những điều e chưa hài lòng về bạn và hi vọng bạn có thể sửa chữa trong những lần họp nhóm tiếp theo. Bạn đã nhận ra lỗi sai và hứa sẽ sửa đổi.</a:t>
            </a:r>
            <a:endParaRPr lang="vi-VN" sz="2800" b="0" i="0" dirty="0">
              <a:solidFill>
                <a:srgbClr val="000000"/>
              </a:solidFill>
              <a:effectLst/>
              <a:latin typeface="+mj-lt"/>
            </a:endParaRPr>
          </a:p>
        </p:txBody>
      </p:sp>
    </p:spTree>
    <p:extLst>
      <p:ext uri="{BB962C8B-B14F-4D97-AF65-F5344CB8AC3E}">
        <p14:creationId xmlns:p14="http://schemas.microsoft.com/office/powerpoint/2010/main" val="92449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481" y="208821"/>
            <a:ext cx="11809845" cy="1077218"/>
          </a:xfrm>
          <a:prstGeom prst="rect">
            <a:avLst/>
          </a:prstGeom>
        </p:spPr>
        <p:txBody>
          <a:bodyPr wrap="square">
            <a:spAutoFit/>
          </a:bodyPr>
          <a:lstStyle/>
          <a:p>
            <a:r>
              <a:rPr lang="vi-VN" sz="3200" b="1" i="0" dirty="0" smtClean="0">
                <a:solidFill>
                  <a:srgbClr val="008000"/>
                </a:solidFill>
                <a:effectLst/>
                <a:latin typeface="+mj-lt"/>
              </a:rPr>
              <a:t>2. </a:t>
            </a:r>
            <a:r>
              <a:rPr lang="vi-VN" sz="3200" b="1" i="0" dirty="0" smtClean="0">
                <a:solidFill>
                  <a:srgbClr val="000000"/>
                </a:solidFill>
                <a:effectLst/>
                <a:latin typeface="+mj-lt"/>
              </a:rPr>
              <a:t>Em đồng tính hoặc không đồng tình với cách xử lí nào dưới đây? Vì sao?</a:t>
            </a:r>
            <a:endParaRPr lang="vi-VN" sz="3200" b="1" dirty="0">
              <a:latin typeface="+mj-lt"/>
            </a:endParaRPr>
          </a:p>
        </p:txBody>
      </p:sp>
      <p:pic>
        <p:nvPicPr>
          <p:cNvPr id="9218" name="Picture 2" descr="Đạo đức lớp 3 trang 54, 55, 56 Luyện tậ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481" y="1286039"/>
            <a:ext cx="6343650" cy="2381084"/>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Đạo đức lớp 3 trang 54, 55, 56 Luyện tậ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481" y="3673303"/>
            <a:ext cx="6343650" cy="298320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504131" y="1179573"/>
            <a:ext cx="5466195" cy="2554545"/>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Em đồng tình với cách xử lí ở tình huống 2 vì đây là cách xử lí hiệu quả nhất để chấm dứt mọi hiểu lầm giữa Quỳnh và bạn.</a:t>
            </a:r>
            <a:endParaRPr lang="vi-VN" sz="3200" b="0" i="0" dirty="0">
              <a:solidFill>
                <a:srgbClr val="000000"/>
              </a:solidFill>
              <a:effectLst/>
              <a:latin typeface="+mj-lt"/>
            </a:endParaRPr>
          </a:p>
        </p:txBody>
      </p:sp>
    </p:spTree>
    <p:extLst>
      <p:ext uri="{BB962C8B-B14F-4D97-AF65-F5344CB8AC3E}">
        <p14:creationId xmlns:p14="http://schemas.microsoft.com/office/powerpoint/2010/main" val="1043159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859" y="185227"/>
            <a:ext cx="6096000" cy="461665"/>
          </a:xfrm>
          <a:prstGeom prst="rect">
            <a:avLst/>
          </a:prstGeom>
        </p:spPr>
        <p:txBody>
          <a:bodyPr>
            <a:spAutoFit/>
          </a:bodyPr>
          <a:lstStyle/>
          <a:p>
            <a:pPr algn="just"/>
            <a:r>
              <a:rPr lang="vi-VN" sz="2400" b="1" i="0" dirty="0" smtClean="0">
                <a:solidFill>
                  <a:srgbClr val="008000"/>
                </a:solidFill>
                <a:effectLst/>
                <a:latin typeface="+mj-lt"/>
              </a:rPr>
              <a:t>3.</a:t>
            </a:r>
            <a:r>
              <a:rPr lang="vi-VN" sz="2400" b="1" i="0" dirty="0" smtClean="0">
                <a:solidFill>
                  <a:srgbClr val="000000"/>
                </a:solidFill>
                <a:effectLst/>
                <a:latin typeface="+mj-lt"/>
              </a:rPr>
              <a:t> Xử lí tình huống.</a:t>
            </a:r>
          </a:p>
        </p:txBody>
      </p:sp>
      <p:pic>
        <p:nvPicPr>
          <p:cNvPr id="10242" name="Picture 2" descr="Đạo đức lớp 3 trang 54, 55, 56 Luyện tậ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859" y="812076"/>
            <a:ext cx="6038850" cy="575497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943783" y="646892"/>
            <a:ext cx="5043170" cy="2308324"/>
          </a:xfrm>
          <a:prstGeom prst="rect">
            <a:avLst/>
          </a:prstGeom>
        </p:spPr>
        <p:txBody>
          <a:bodyPr wrap="square">
            <a:spAutoFit/>
          </a:bodyPr>
          <a:lstStyle/>
          <a:p>
            <a:pPr algn="just"/>
            <a:r>
              <a:rPr lang="vi-VN" sz="2400" b="0" i="0" dirty="0" smtClean="0">
                <a:solidFill>
                  <a:srgbClr val="000000"/>
                </a:solidFill>
                <a:effectLst/>
                <a:latin typeface="+mj-lt"/>
              </a:rPr>
              <a:t>- Tình huống 1:</a:t>
            </a:r>
          </a:p>
          <a:p>
            <a:pPr algn="just"/>
            <a:r>
              <a:rPr lang="vi-VN" sz="2400" b="0" i="0" dirty="0" smtClean="0">
                <a:solidFill>
                  <a:srgbClr val="000000"/>
                </a:solidFill>
                <a:effectLst/>
                <a:latin typeface="+mj-lt"/>
              </a:rPr>
              <a:t>Nếu là Hải em sẽ giải thích với Huy rằng mình rất muốn ở lại chơi thêm nhưng bố mẹ đã dặn nên mình không thể làm khác được, mong Huy và các bạn thông cảm.</a:t>
            </a:r>
            <a:endParaRPr lang="vi-VN" sz="2400" b="0" i="0" dirty="0">
              <a:solidFill>
                <a:srgbClr val="000000"/>
              </a:solidFill>
              <a:effectLst/>
              <a:latin typeface="+mj-lt"/>
            </a:endParaRPr>
          </a:p>
        </p:txBody>
      </p:sp>
      <p:sp>
        <p:nvSpPr>
          <p:cNvPr id="4" name="Rectangle 3"/>
          <p:cNvSpPr/>
          <p:nvPr/>
        </p:nvSpPr>
        <p:spPr>
          <a:xfrm>
            <a:off x="6943783" y="3324548"/>
            <a:ext cx="5043170" cy="2677656"/>
          </a:xfrm>
          <a:prstGeom prst="rect">
            <a:avLst/>
          </a:prstGeom>
        </p:spPr>
        <p:txBody>
          <a:bodyPr wrap="square">
            <a:spAutoFit/>
          </a:bodyPr>
          <a:lstStyle/>
          <a:p>
            <a:pPr algn="just"/>
            <a:r>
              <a:rPr lang="vi-VN" sz="2400" b="0" i="0" dirty="0" smtClean="0">
                <a:solidFill>
                  <a:srgbClr val="000000"/>
                </a:solidFill>
                <a:effectLst/>
                <a:latin typeface="+mj-lt"/>
              </a:rPr>
              <a:t>- Tình huống 2:</a:t>
            </a:r>
          </a:p>
          <a:p>
            <a:pPr algn="just"/>
            <a:r>
              <a:rPr lang="vi-VN" sz="2400" b="0" i="0" dirty="0" smtClean="0">
                <a:solidFill>
                  <a:srgbClr val="000000"/>
                </a:solidFill>
                <a:effectLst/>
                <a:latin typeface="+mj-lt"/>
              </a:rPr>
              <a:t>Em sẽ hẹn các bạn đến, tạo điều kiện để hai bạn có thể nói ra suy nghĩ và ý kiến của mình, em sẽ lắng nghe ý kiến của từng bạn và từ đó sẽ đưa ra lời khuyên và giải thích để các bạn hiểu vấn đề và không giận nhau nữa.</a:t>
            </a:r>
            <a:endParaRPr lang="vi-VN" sz="2400" b="0" i="0" dirty="0">
              <a:solidFill>
                <a:srgbClr val="000000"/>
              </a:solidFill>
              <a:effectLst/>
              <a:latin typeface="+mj-lt"/>
            </a:endParaRPr>
          </a:p>
        </p:txBody>
      </p:sp>
    </p:spTree>
    <p:extLst>
      <p:ext uri="{BB962C8B-B14F-4D97-AF65-F5344CB8AC3E}">
        <p14:creationId xmlns:p14="http://schemas.microsoft.com/office/powerpoint/2010/main" val="589573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Đạo đức lớp 3 trang 54, 55, 56 Luyện tậ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131406"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131406" y="496308"/>
            <a:ext cx="6872172" cy="2554545"/>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Tình huống 1: Em sẽ khuyên các bạn nên bình tĩnh và lần lượt trình bày ý kiến của mình, những điều nào bạn nói đúng thì cần phải ghi nhận và tiếp thu. </a:t>
            </a:r>
            <a:endParaRPr lang="vi-VN" sz="3200" b="0" i="0" dirty="0">
              <a:solidFill>
                <a:srgbClr val="000000"/>
              </a:solidFill>
              <a:effectLst/>
              <a:latin typeface="+mj-lt"/>
            </a:endParaRPr>
          </a:p>
        </p:txBody>
      </p:sp>
      <p:sp>
        <p:nvSpPr>
          <p:cNvPr id="4" name="Rectangle 3"/>
          <p:cNvSpPr/>
          <p:nvPr/>
        </p:nvSpPr>
        <p:spPr>
          <a:xfrm>
            <a:off x="5131406" y="3543296"/>
            <a:ext cx="6872172" cy="2554545"/>
          </a:xfrm>
          <a:prstGeom prst="rect">
            <a:avLst/>
          </a:prstGeom>
        </p:spPr>
        <p:txBody>
          <a:bodyPr wrap="square">
            <a:spAutoFit/>
          </a:bodyPr>
          <a:lstStyle/>
          <a:p>
            <a:r>
              <a:rPr lang="vi-VN" sz="3200" b="0" i="0" dirty="0" smtClean="0">
                <a:solidFill>
                  <a:srgbClr val="000000"/>
                </a:solidFill>
                <a:effectLst/>
                <a:latin typeface="+mj-lt"/>
              </a:rPr>
              <a:t>- Tình huống 2: Em sẽ khuyên Mai nên chấp nhận lời xin lỗi từ Phượng vì Phượng đã biết lỗi của mình và tìm cách sửa sai, hứa đền cho Mai quyển vở mới thì không có lí gì mình nên giận bạn cả.</a:t>
            </a:r>
            <a:endParaRPr lang="vi-VN" sz="3200" dirty="0">
              <a:latin typeface="+mj-lt"/>
            </a:endParaRPr>
          </a:p>
        </p:txBody>
      </p:sp>
    </p:spTree>
    <p:extLst>
      <p:ext uri="{BB962C8B-B14F-4D97-AF65-F5344CB8AC3E}">
        <p14:creationId xmlns:p14="http://schemas.microsoft.com/office/powerpoint/2010/main" val="366221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819" y="490588"/>
            <a:ext cx="11776508" cy="1077218"/>
          </a:xfrm>
          <a:prstGeom prst="rect">
            <a:avLst/>
          </a:prstGeom>
        </p:spPr>
        <p:txBody>
          <a:bodyPr wrap="square">
            <a:spAutoFit/>
          </a:bodyPr>
          <a:lstStyle/>
          <a:p>
            <a:r>
              <a:rPr lang="vi-VN" sz="3200" b="1" i="0" dirty="0" smtClean="0">
                <a:solidFill>
                  <a:srgbClr val="008000"/>
                </a:solidFill>
                <a:effectLst/>
                <a:latin typeface="+mj-lt"/>
              </a:rPr>
              <a:t>Câu hỏi 1:</a:t>
            </a:r>
            <a:r>
              <a:rPr lang="vi-VN" sz="3200" b="0" i="0" dirty="0" smtClean="0">
                <a:solidFill>
                  <a:srgbClr val="000000"/>
                </a:solidFill>
                <a:effectLst/>
                <a:latin typeface="+mj-lt"/>
              </a:rPr>
              <a:t>Hãy chia sẽ những việc mà em đã làm để xử lí bất hòa với bạn bè.</a:t>
            </a:r>
            <a:endParaRPr lang="vi-VN" sz="3200" dirty="0">
              <a:latin typeface="+mj-lt"/>
            </a:endParaRPr>
          </a:p>
        </p:txBody>
      </p:sp>
      <p:sp>
        <p:nvSpPr>
          <p:cNvPr id="3" name="Rectangle 2"/>
          <p:cNvSpPr/>
          <p:nvPr/>
        </p:nvSpPr>
        <p:spPr>
          <a:xfrm>
            <a:off x="193819" y="1567806"/>
            <a:ext cx="11776508" cy="3539430"/>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Những việc em đã làm để xử lí bất hòa với bạn bè là:</a:t>
            </a:r>
          </a:p>
          <a:p>
            <a:pPr algn="just"/>
            <a:r>
              <a:rPr lang="vi-VN" sz="3200" b="0" i="0" dirty="0" smtClean="0">
                <a:solidFill>
                  <a:srgbClr val="000000"/>
                </a:solidFill>
                <a:effectLst/>
                <a:latin typeface="+mj-lt"/>
              </a:rPr>
              <a:t>- Bình tĩnh, kiểm soát cơn nóng giận vì em là một người rất nóng tính.</a:t>
            </a:r>
          </a:p>
          <a:p>
            <a:pPr algn="just"/>
            <a:r>
              <a:rPr lang="vi-VN" sz="3200" b="0" i="0" dirty="0" smtClean="0">
                <a:solidFill>
                  <a:srgbClr val="000000"/>
                </a:solidFill>
                <a:effectLst/>
                <a:latin typeface="+mj-lt"/>
              </a:rPr>
              <a:t>- Nói chuyện nhẹ nhàng, lịch sự để câu chuyện bớt căng thẳng.</a:t>
            </a:r>
          </a:p>
          <a:p>
            <a:pPr algn="just"/>
            <a:r>
              <a:rPr lang="vi-VN" sz="3200" b="0" i="0" dirty="0" smtClean="0">
                <a:solidFill>
                  <a:srgbClr val="000000"/>
                </a:solidFill>
                <a:effectLst/>
                <a:latin typeface="+mj-lt"/>
              </a:rPr>
              <a:t>- Xin lỗi nếu mình sai và xin được tha thứ.</a:t>
            </a:r>
          </a:p>
          <a:p>
            <a:pPr algn="just"/>
            <a:r>
              <a:rPr lang="vi-VN" sz="3200" b="0" i="0" dirty="0" smtClean="0">
                <a:solidFill>
                  <a:srgbClr val="000000"/>
                </a:solidFill>
                <a:effectLst/>
                <a:latin typeface="+mj-lt"/>
              </a:rPr>
              <a:t>- Nhận lỗi và sửa sai khi bản thân mình có lỗi.</a:t>
            </a:r>
          </a:p>
          <a:p>
            <a:pPr algn="just"/>
            <a:r>
              <a:rPr lang="vi-VN" sz="3200" b="0" i="0" dirty="0" smtClean="0">
                <a:solidFill>
                  <a:srgbClr val="000000"/>
                </a:solidFill>
                <a:effectLst/>
                <a:latin typeface="+mj-lt"/>
              </a:rPr>
              <a:t>- Nhờ đến sự giúp đỡ của bạn bè hoặc người lớn để làm lành với bạn.</a:t>
            </a:r>
            <a:endParaRPr lang="vi-VN" sz="3200" b="0" i="0" dirty="0">
              <a:solidFill>
                <a:srgbClr val="000000"/>
              </a:solidFill>
              <a:effectLst/>
              <a:latin typeface="+mj-lt"/>
            </a:endParaRPr>
          </a:p>
        </p:txBody>
      </p:sp>
      <p:sp>
        <p:nvSpPr>
          <p:cNvPr id="4" name="Rectangle 3"/>
          <p:cNvSpPr/>
          <p:nvPr/>
        </p:nvSpPr>
        <p:spPr>
          <a:xfrm>
            <a:off x="5237772" y="0"/>
            <a:ext cx="1688602" cy="523220"/>
          </a:xfrm>
          <a:prstGeom prst="rect">
            <a:avLst/>
          </a:prstGeom>
        </p:spPr>
        <p:txBody>
          <a:bodyPr wrap="square">
            <a:spAutoFit/>
          </a:bodyPr>
          <a:lstStyle/>
          <a:p>
            <a:r>
              <a:rPr lang="vi-VN" sz="2800" b="1" i="0" dirty="0" smtClean="0">
                <a:solidFill>
                  <a:srgbClr val="222222"/>
                </a:solidFill>
                <a:effectLst/>
                <a:latin typeface="+mj-lt"/>
              </a:rPr>
              <a:t>Vận dụng</a:t>
            </a:r>
          </a:p>
        </p:txBody>
      </p:sp>
    </p:spTree>
    <p:extLst>
      <p:ext uri="{BB962C8B-B14F-4D97-AF65-F5344CB8AC3E}">
        <p14:creationId xmlns:p14="http://schemas.microsoft.com/office/powerpoint/2010/main" val="120229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224" y="0"/>
            <a:ext cx="11744237" cy="1077218"/>
          </a:xfrm>
          <a:prstGeom prst="rect">
            <a:avLst/>
          </a:prstGeom>
        </p:spPr>
        <p:txBody>
          <a:bodyPr wrap="square">
            <a:spAutoFit/>
          </a:bodyPr>
          <a:lstStyle/>
          <a:p>
            <a:pPr algn="just"/>
            <a:r>
              <a:rPr lang="vi-VN" sz="3200" b="1" i="0" dirty="0" smtClean="0">
                <a:solidFill>
                  <a:srgbClr val="008000"/>
                </a:solidFill>
                <a:effectLst/>
                <a:latin typeface="+mj-lt"/>
              </a:rPr>
              <a:t>Câu hỏi 2: Em hãy tư vấn cho các bạn hàng xóm, bạn ở lớp cách xử lí nếu các bạn đang có bất hòa.</a:t>
            </a:r>
            <a:endParaRPr lang="vi-VN" sz="3200" b="0" i="0" dirty="0" smtClean="0">
              <a:solidFill>
                <a:srgbClr val="000000"/>
              </a:solidFill>
              <a:effectLst/>
              <a:latin typeface="+mj-lt"/>
            </a:endParaRPr>
          </a:p>
        </p:txBody>
      </p:sp>
      <p:sp>
        <p:nvSpPr>
          <p:cNvPr id="3" name="Rectangle 2"/>
          <p:cNvSpPr/>
          <p:nvPr/>
        </p:nvSpPr>
        <p:spPr>
          <a:xfrm>
            <a:off x="192836" y="1077218"/>
            <a:ext cx="11744237" cy="3046988"/>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1" i="0" dirty="0" smtClean="0">
              <a:solidFill>
                <a:srgbClr val="000000"/>
              </a:solidFill>
              <a:effectLst/>
              <a:latin typeface="+mj-lt"/>
            </a:endParaRPr>
          </a:p>
          <a:p>
            <a:pPr algn="just"/>
            <a:r>
              <a:rPr lang="vi-VN" sz="3200" b="1" i="0" dirty="0" smtClean="0">
                <a:solidFill>
                  <a:srgbClr val="000000"/>
                </a:solidFill>
                <a:effectLst/>
                <a:latin typeface="+mj-lt"/>
              </a:rPr>
              <a:t>Nếu các bạn hàng xóm, bạn ở lớp đang có bất hòa, em sẽ tư vấn cho các bạn thử áp dụng một số cách như bản thân mình đã xử lí khi bất hòa với bạn bè. Ví dụ: Xin lỗi nếu mình sai và xin được tha thứ, nhận lỗi và sửa sai khi bản thân mình có lỗi, nhờ đến sự giúp đỡ của bạn bè hoặc người lớn để làm lành với bạn… </a:t>
            </a:r>
            <a:endParaRPr lang="vi-VN" sz="3200" b="1" i="0" dirty="0">
              <a:solidFill>
                <a:srgbClr val="000000"/>
              </a:solidFill>
              <a:effectLst/>
              <a:latin typeface="+mj-lt"/>
            </a:endParaRPr>
          </a:p>
        </p:txBody>
      </p:sp>
      <p:pic>
        <p:nvPicPr>
          <p:cNvPr id="12290" name="Picture 2" descr="Đạo đức lớp 3 trang 56 Vận dụ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36" y="4222865"/>
            <a:ext cx="11731625" cy="23693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8519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2290"/>
                                        </p:tgtEl>
                                        <p:attrNameLst>
                                          <p:attrName>style.visibility</p:attrName>
                                        </p:attrNameLst>
                                      </p:cBhvr>
                                      <p:to>
                                        <p:strVal val="visible"/>
                                      </p:to>
                                    </p:set>
                                    <p:animEffect transition="in" filter="fade">
                                      <p:cBhvr>
                                        <p:cTn id="12" dur="1000"/>
                                        <p:tgtEl>
                                          <p:spTgt spid="12290"/>
                                        </p:tgtEl>
                                      </p:cBhvr>
                                    </p:animEffect>
                                    <p:anim calcmode="lin" valueType="num">
                                      <p:cBhvr>
                                        <p:cTn id="13" dur="1000" fill="hold"/>
                                        <p:tgtEl>
                                          <p:spTgt spid="12290"/>
                                        </p:tgtEl>
                                        <p:attrNameLst>
                                          <p:attrName>ppt_x</p:attrName>
                                        </p:attrNameLst>
                                      </p:cBhvr>
                                      <p:tavLst>
                                        <p:tav tm="0">
                                          <p:val>
                                            <p:strVal val="#ppt_x"/>
                                          </p:val>
                                        </p:tav>
                                        <p:tav tm="100000">
                                          <p:val>
                                            <p:strVal val="#ppt_x"/>
                                          </p:val>
                                        </p:tav>
                                      </p:tavLst>
                                    </p:anim>
                                    <p:anim calcmode="lin" valueType="num">
                                      <p:cBhvr>
                                        <p:cTn id="14" dur="1000" fill="hold"/>
                                        <p:tgtEl>
                                          <p:spTgt spid="1229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656" y="336467"/>
            <a:ext cx="7320209" cy="584775"/>
          </a:xfrm>
          <a:prstGeom prst="rect">
            <a:avLst/>
          </a:prstGeom>
        </p:spPr>
        <p:txBody>
          <a:bodyPr wrap="none">
            <a:spAutoFit/>
          </a:bodyPr>
          <a:lstStyle/>
          <a:p>
            <a:r>
              <a:rPr lang="vi-VN" sz="3200" b="1" i="0" dirty="0" smtClean="0">
                <a:solidFill>
                  <a:srgbClr val="008000"/>
                </a:solidFill>
                <a:effectLst/>
                <a:latin typeface="+mj-lt"/>
              </a:rPr>
              <a:t>1.</a:t>
            </a:r>
            <a:r>
              <a:rPr lang="vi-VN" sz="3200" b="1" i="0" dirty="0" smtClean="0">
                <a:solidFill>
                  <a:srgbClr val="000000"/>
                </a:solidFill>
                <a:effectLst/>
                <a:latin typeface="+mj-lt"/>
              </a:rPr>
              <a:t> Tìm hiểu biểu hiện bất hòa với bạn bè.</a:t>
            </a:r>
            <a:endParaRPr lang="vi-VN" sz="3200" b="1" dirty="0">
              <a:latin typeface="+mj-lt"/>
            </a:endParaRPr>
          </a:p>
        </p:txBody>
      </p:sp>
      <p:sp>
        <p:nvSpPr>
          <p:cNvPr id="3" name="Rectangle 2"/>
          <p:cNvSpPr/>
          <p:nvPr/>
        </p:nvSpPr>
        <p:spPr>
          <a:xfrm>
            <a:off x="245657" y="921242"/>
            <a:ext cx="5565947" cy="584775"/>
          </a:xfrm>
          <a:prstGeom prst="rect">
            <a:avLst/>
          </a:prstGeom>
        </p:spPr>
        <p:txBody>
          <a:bodyPr wrap="none">
            <a:spAutoFit/>
          </a:bodyPr>
          <a:lstStyle/>
          <a:p>
            <a:r>
              <a:rPr lang="vi-VN" sz="3200" b="0" i="0" dirty="0" smtClean="0">
                <a:solidFill>
                  <a:srgbClr val="000000"/>
                </a:solidFill>
                <a:effectLst/>
                <a:latin typeface="+mj-lt"/>
              </a:rPr>
              <a:t>Quan sát tranh và trả lời câu hỏi:</a:t>
            </a:r>
            <a:endParaRPr lang="vi-VN" sz="3200" dirty="0">
              <a:latin typeface="+mj-lt"/>
            </a:endParaRPr>
          </a:p>
        </p:txBody>
      </p:sp>
      <p:pic>
        <p:nvPicPr>
          <p:cNvPr id="2050" name="Picture 2" descr="Đạo đức lớp 3 trang 49, 50, 51, 52, 53 Khám ph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657" y="1596044"/>
            <a:ext cx="6254895" cy="399010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Đạo đức lớp 3 trang 49, 50, 51, 52, 53 Khám phá"/>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553" y="1596044"/>
            <a:ext cx="5691447" cy="399010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45656" y="5586147"/>
            <a:ext cx="11708046" cy="1077218"/>
          </a:xfrm>
          <a:prstGeom prst="rect">
            <a:avLst/>
          </a:prstGeom>
        </p:spPr>
        <p:txBody>
          <a:bodyPr wrap="square">
            <a:spAutoFit/>
          </a:bodyPr>
          <a:lstStyle/>
          <a:p>
            <a:pPr algn="just"/>
            <a:r>
              <a:rPr lang="vi-VN" sz="3200" b="0" i="0" dirty="0" smtClean="0">
                <a:solidFill>
                  <a:srgbClr val="000000"/>
                </a:solidFill>
                <a:effectLst/>
                <a:latin typeface="+mj-lt"/>
              </a:rPr>
              <a:t>- Hãy nêu những biểu hiện bất hòa trong các bức tranh trên.</a:t>
            </a:r>
          </a:p>
          <a:p>
            <a:pPr algn="just"/>
            <a:r>
              <a:rPr lang="vi-VN" sz="3200" b="0" i="0" dirty="0" smtClean="0">
                <a:solidFill>
                  <a:srgbClr val="000000"/>
                </a:solidFill>
                <a:effectLst/>
                <a:latin typeface="+mj-lt"/>
              </a:rPr>
              <a:t>- Ngoài ra, em còn biết những biểu hiện bất hòa nào khác?</a:t>
            </a:r>
            <a:endParaRPr lang="vi-VN" sz="3200" b="0" i="0" dirty="0">
              <a:solidFill>
                <a:srgbClr val="000000"/>
              </a:solidFill>
              <a:effectLst/>
              <a:latin typeface="+mj-lt"/>
            </a:endParaRPr>
          </a:p>
        </p:txBody>
      </p:sp>
      <p:sp>
        <p:nvSpPr>
          <p:cNvPr id="7" name="Rectangle 6"/>
          <p:cNvSpPr/>
          <p:nvPr/>
        </p:nvSpPr>
        <p:spPr>
          <a:xfrm>
            <a:off x="5200559" y="-94428"/>
            <a:ext cx="1798239" cy="523220"/>
          </a:xfrm>
          <a:prstGeom prst="rect">
            <a:avLst/>
          </a:prstGeom>
        </p:spPr>
        <p:txBody>
          <a:bodyPr wrap="square">
            <a:spAutoFit/>
          </a:bodyPr>
          <a:lstStyle/>
          <a:p>
            <a:r>
              <a:rPr lang="vi-VN" sz="2800" b="1" i="0" dirty="0" smtClean="0">
                <a:solidFill>
                  <a:srgbClr val="222222"/>
                </a:solidFill>
                <a:effectLst/>
                <a:latin typeface="+mj-lt"/>
              </a:rPr>
              <a:t>Khám phá</a:t>
            </a:r>
          </a:p>
        </p:txBody>
      </p:sp>
    </p:spTree>
    <p:extLst>
      <p:ext uri="{BB962C8B-B14F-4D97-AF65-F5344CB8AC3E}">
        <p14:creationId xmlns:p14="http://schemas.microsoft.com/office/powerpoint/2010/main" val="3729476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circle(in)">
                                      <p:cBhvr>
                                        <p:cTn id="10" dur="2000"/>
                                        <p:tgtEl>
                                          <p:spTgt spid="2050"/>
                                        </p:tgtEl>
                                      </p:cBhvr>
                                    </p:animEffect>
                                  </p:childTnLst>
                                </p:cTn>
                              </p:par>
                              <p:par>
                                <p:cTn id="11" presetID="6" presetClass="entr" presetSubtype="16" fill="hold" nodeType="withEffect">
                                  <p:stCondLst>
                                    <p:cond delay="0"/>
                                  </p:stCondLst>
                                  <p:childTnLst>
                                    <p:set>
                                      <p:cBhvr>
                                        <p:cTn id="12" dur="1" fill="hold">
                                          <p:stCondLst>
                                            <p:cond delay="0"/>
                                          </p:stCondLst>
                                        </p:cTn>
                                        <p:tgtEl>
                                          <p:spTgt spid="2052"/>
                                        </p:tgtEl>
                                        <p:attrNameLst>
                                          <p:attrName>style.visibility</p:attrName>
                                        </p:attrNameLst>
                                      </p:cBhvr>
                                      <p:to>
                                        <p:strVal val="visible"/>
                                      </p:to>
                                    </p:set>
                                    <p:animEffect transition="in" filter="circle(in)">
                                      <p:cBhvr>
                                        <p:cTn id="13" dur="2000"/>
                                        <p:tgtEl>
                                          <p:spTgt spid="2052"/>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82137" y="204557"/>
            <a:ext cx="1142168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1" i="0" u="none" strike="noStrike" cap="none" normalizeH="0" baseline="0" dirty="0" smtClean="0">
                <a:ln>
                  <a:noFill/>
                </a:ln>
                <a:solidFill>
                  <a:srgbClr val="008000"/>
                </a:solidFill>
                <a:effectLst/>
                <a:latin typeface="+mj-lt"/>
              </a:rPr>
              <a:t>Trả lời:</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Những biểu hiện bất hòa trong các bức tranh trên là:</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Xảy ra bất đồng nên gây tranh cãi.</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Tẩy chay, không chơi cùng bạn Hoa.</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Áp đặt suy nghĩ của mình lên người khác.</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Nói xấu sau lưng nhau.</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Đổ lỗi cho nhau vì không biết ai làm gãy thước kẻ của bạn.</a:t>
            </a:r>
            <a:endParaRPr kumimoji="0" lang="vi-VN" altLang="vi-VN" sz="3200" b="0" i="0" u="none" strike="noStrike" cap="none" normalizeH="0" baseline="0" dirty="0" smtClean="0">
              <a:ln>
                <a:noFill/>
              </a:ln>
              <a:solidFill>
                <a:schemeClr val="tx1"/>
              </a:solidFill>
              <a:effectLst/>
              <a:latin typeface="+mj-lt"/>
            </a:endParaRPr>
          </a:p>
        </p:txBody>
      </p:sp>
      <p:sp>
        <p:nvSpPr>
          <p:cNvPr id="3" name="Rectangle 2"/>
          <p:cNvSpPr/>
          <p:nvPr/>
        </p:nvSpPr>
        <p:spPr>
          <a:xfrm>
            <a:off x="482137" y="3743987"/>
            <a:ext cx="11421687" cy="1569660"/>
          </a:xfrm>
          <a:prstGeom prst="rect">
            <a:avLst/>
          </a:prstGeom>
        </p:spPr>
        <p:txBody>
          <a:bodyPr wrap="square">
            <a:spAutoFit/>
          </a:bodyPr>
          <a:lstStyle/>
          <a:p>
            <a:pPr algn="just"/>
            <a:r>
              <a:rPr lang="vi-VN" sz="3200" b="0" i="0" dirty="0" smtClean="0">
                <a:solidFill>
                  <a:srgbClr val="000000"/>
                </a:solidFill>
                <a:effectLst/>
                <a:latin typeface="+mj-lt"/>
              </a:rPr>
              <a:t>- Ngoài ra, em còn biết những biểu hiện bất hòa khác là:</a:t>
            </a:r>
          </a:p>
          <a:p>
            <a:pPr algn="just"/>
            <a:r>
              <a:rPr lang="vi-VN" sz="3200" b="0" i="0" dirty="0" smtClean="0">
                <a:solidFill>
                  <a:srgbClr val="000000"/>
                </a:solidFill>
                <a:effectLst/>
                <a:latin typeface="+mj-lt"/>
              </a:rPr>
              <a:t>+ Cùng tranh giành một đồ vật xem ai là người lấy được nó trước.</a:t>
            </a:r>
          </a:p>
          <a:p>
            <a:pPr algn="just"/>
            <a:r>
              <a:rPr lang="vi-VN" sz="3200" b="0" i="0" dirty="0" smtClean="0">
                <a:solidFill>
                  <a:srgbClr val="000000"/>
                </a:solidFill>
                <a:effectLst/>
                <a:latin typeface="+mj-lt"/>
              </a:rPr>
              <a:t>+ Luôn cho rằng mình đúng và phản đối ý kiến của người khác.</a:t>
            </a:r>
            <a:endParaRPr lang="vi-VN" sz="3200" b="0" i="0" dirty="0">
              <a:solidFill>
                <a:srgbClr val="000000"/>
              </a:solidFill>
              <a:effectLst/>
              <a:latin typeface="+mj-lt"/>
            </a:endParaRPr>
          </a:p>
        </p:txBody>
      </p:sp>
    </p:spTree>
    <p:extLst>
      <p:ext uri="{BB962C8B-B14F-4D97-AF65-F5344CB8AC3E}">
        <p14:creationId xmlns:p14="http://schemas.microsoft.com/office/powerpoint/2010/main" val="330363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24" y="160314"/>
            <a:ext cx="8399031" cy="584775"/>
          </a:xfrm>
          <a:prstGeom prst="rect">
            <a:avLst/>
          </a:prstGeom>
        </p:spPr>
        <p:txBody>
          <a:bodyPr wrap="none">
            <a:spAutoFit/>
          </a:bodyPr>
          <a:lstStyle/>
          <a:p>
            <a:r>
              <a:rPr lang="vi-VN" sz="3200" b="1" i="0" dirty="0" smtClean="0">
                <a:solidFill>
                  <a:srgbClr val="008000"/>
                </a:solidFill>
                <a:effectLst/>
                <a:latin typeface="+mj-lt"/>
              </a:rPr>
              <a:t>2.</a:t>
            </a:r>
            <a:r>
              <a:rPr lang="vi-VN" sz="3200" b="1" i="0" dirty="0" smtClean="0">
                <a:solidFill>
                  <a:srgbClr val="000000"/>
                </a:solidFill>
                <a:effectLst/>
                <a:latin typeface="+mj-lt"/>
              </a:rPr>
              <a:t> Tìm hiểu lợi ích của xử lí bất hòa với bạn bè.</a:t>
            </a:r>
            <a:endParaRPr lang="vi-VN" sz="3200" b="1" dirty="0">
              <a:latin typeface="+mj-lt"/>
            </a:endParaRPr>
          </a:p>
        </p:txBody>
      </p:sp>
      <p:sp>
        <p:nvSpPr>
          <p:cNvPr id="3" name="Rectangle 2"/>
          <p:cNvSpPr/>
          <p:nvPr/>
        </p:nvSpPr>
        <p:spPr>
          <a:xfrm>
            <a:off x="122324" y="745089"/>
            <a:ext cx="7088800" cy="584775"/>
          </a:xfrm>
          <a:prstGeom prst="rect">
            <a:avLst/>
          </a:prstGeom>
        </p:spPr>
        <p:txBody>
          <a:bodyPr wrap="none">
            <a:spAutoFit/>
          </a:bodyPr>
          <a:lstStyle/>
          <a:p>
            <a:r>
              <a:rPr lang="vi-VN" sz="3200" b="0" i="0" dirty="0" smtClean="0">
                <a:solidFill>
                  <a:srgbClr val="000000"/>
                </a:solidFill>
                <a:effectLst/>
                <a:latin typeface="+mj-lt"/>
              </a:rPr>
              <a:t>Đọc các trường hợp sau và trả lời câu hỏi:</a:t>
            </a:r>
            <a:endParaRPr lang="vi-VN" sz="3200" dirty="0">
              <a:latin typeface="+mj-lt"/>
            </a:endParaRPr>
          </a:p>
        </p:txBody>
      </p:sp>
      <p:pic>
        <p:nvPicPr>
          <p:cNvPr id="4098" name="Picture 2" descr="Đạo đức lớp 3 trang 49, 50, 51, 52, 53 Khám ph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24" y="1329864"/>
            <a:ext cx="7758141" cy="530369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056938" y="2054073"/>
            <a:ext cx="3979891" cy="2554545"/>
          </a:xfrm>
          <a:prstGeom prst="rect">
            <a:avLst/>
          </a:prstGeom>
        </p:spPr>
        <p:txBody>
          <a:bodyPr wrap="square">
            <a:spAutoFit/>
          </a:bodyPr>
          <a:lstStyle/>
          <a:p>
            <a:pPr algn="just"/>
            <a:r>
              <a:rPr lang="vi-VN" sz="3200" b="0" i="0" dirty="0" smtClean="0">
                <a:solidFill>
                  <a:srgbClr val="000000"/>
                </a:solidFill>
                <a:effectLst/>
                <a:latin typeface="+mj-lt"/>
              </a:rPr>
              <a:t>- Các bạn đã làm gì để xử lí bất hòa?</a:t>
            </a:r>
          </a:p>
          <a:p>
            <a:pPr algn="just"/>
            <a:r>
              <a:rPr lang="vi-VN" sz="3200" b="0" i="0" dirty="0" smtClean="0">
                <a:solidFill>
                  <a:srgbClr val="000000"/>
                </a:solidFill>
                <a:effectLst/>
                <a:latin typeface="+mj-lt"/>
              </a:rPr>
              <a:t>- Nếu không xử lí bất hòa thì điều gì có thể xảy ra?</a:t>
            </a:r>
            <a:endParaRPr lang="vi-VN" sz="3200" b="0" i="0" dirty="0">
              <a:solidFill>
                <a:srgbClr val="000000"/>
              </a:solidFill>
              <a:effectLst/>
              <a:latin typeface="+mj-lt"/>
            </a:endParaRPr>
          </a:p>
        </p:txBody>
      </p:sp>
    </p:spTree>
    <p:extLst>
      <p:ext uri="{BB962C8B-B14F-4D97-AF65-F5344CB8AC3E}">
        <p14:creationId xmlns:p14="http://schemas.microsoft.com/office/powerpoint/2010/main" val="276332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circle(in)">
                                      <p:cBhvr>
                                        <p:cTn id="10" dur="2000"/>
                                        <p:tgtEl>
                                          <p:spTgt spid="4098"/>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65511" y="48608"/>
            <a:ext cx="11438313"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1" i="0" u="none" strike="noStrike" cap="none" normalizeH="0" baseline="0" dirty="0" smtClean="0">
                <a:ln>
                  <a:noFill/>
                </a:ln>
                <a:solidFill>
                  <a:srgbClr val="008000"/>
                </a:solidFill>
                <a:effectLst/>
                <a:latin typeface="+mj-lt"/>
              </a:rPr>
              <a:t>Trả lời:</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Các bạn đã xử lí bất hòa bằng cách:</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An đã kiềm chế, bình tĩnh và ngồi lại nói chuyện với nhau, lắng nghe Hùng nói và bày tỏ ý kiến của mình.</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 Hà chủ động tìm gặp Mai làm hòa và gắn kết tình bạn của cả ba.</a:t>
            </a:r>
            <a:endParaRPr kumimoji="0" lang="vi-VN" altLang="vi-VN" sz="3200" b="0" i="0" u="none" strike="noStrike" cap="none" normalizeH="0" baseline="0" dirty="0" smtClean="0">
              <a:ln>
                <a:noFill/>
              </a:ln>
              <a:solidFill>
                <a:schemeClr val="tx1"/>
              </a:solidFill>
              <a:effectLst/>
              <a:latin typeface="+mj-lt"/>
            </a:endParaRPr>
          </a:p>
        </p:txBody>
      </p:sp>
      <p:sp>
        <p:nvSpPr>
          <p:cNvPr id="3" name="Rectangle 2"/>
          <p:cNvSpPr/>
          <p:nvPr/>
        </p:nvSpPr>
        <p:spPr>
          <a:xfrm>
            <a:off x="465510" y="2603153"/>
            <a:ext cx="11438313" cy="1077218"/>
          </a:xfrm>
          <a:prstGeom prst="rect">
            <a:avLst/>
          </a:prstGeom>
        </p:spPr>
        <p:txBody>
          <a:bodyPr wrap="square">
            <a:spAutoFit/>
          </a:bodyPr>
          <a:lstStyle/>
          <a:p>
            <a:r>
              <a:rPr lang="vi-VN" sz="3200" b="0" i="0" dirty="0" smtClean="0">
                <a:solidFill>
                  <a:srgbClr val="000000"/>
                </a:solidFill>
                <a:effectLst/>
                <a:latin typeface="+mj-lt"/>
              </a:rPr>
              <a:t>- Nếu không xử lí bất hòa thì rất dễ xảy ra xung đột, cãi vã, tình bạn có thể bị rạn nứt thậm chí các bạn không chơi với nhau nữa.</a:t>
            </a:r>
            <a:endParaRPr lang="vi-VN" sz="3200" dirty="0">
              <a:latin typeface="+mj-lt"/>
            </a:endParaRPr>
          </a:p>
        </p:txBody>
      </p:sp>
    </p:spTree>
    <p:extLst>
      <p:ext uri="{BB962C8B-B14F-4D97-AF65-F5344CB8AC3E}">
        <p14:creationId xmlns:p14="http://schemas.microsoft.com/office/powerpoint/2010/main" val="49833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8681" y="14517"/>
            <a:ext cx="7397153" cy="584775"/>
          </a:xfrm>
          <a:prstGeom prst="rect">
            <a:avLst/>
          </a:prstGeom>
        </p:spPr>
        <p:txBody>
          <a:bodyPr wrap="none">
            <a:spAutoFit/>
          </a:bodyPr>
          <a:lstStyle/>
          <a:p>
            <a:r>
              <a:rPr lang="vi-VN" sz="3200" b="1" i="0" dirty="0" smtClean="0">
                <a:solidFill>
                  <a:srgbClr val="008000"/>
                </a:solidFill>
                <a:effectLst/>
                <a:latin typeface="+mj-lt"/>
              </a:rPr>
              <a:t>3.</a:t>
            </a:r>
            <a:r>
              <a:rPr lang="vi-VN" sz="3200" b="1" i="0" dirty="0" smtClean="0">
                <a:solidFill>
                  <a:srgbClr val="000000"/>
                </a:solidFill>
                <a:effectLst/>
                <a:latin typeface="+mj-lt"/>
              </a:rPr>
              <a:t> Tìm hiểu cách xử lí bất hòa với bạn bè.</a:t>
            </a:r>
            <a:endParaRPr lang="vi-VN" sz="3200" b="1" dirty="0">
              <a:latin typeface="+mj-lt"/>
            </a:endParaRPr>
          </a:p>
        </p:txBody>
      </p:sp>
      <p:sp>
        <p:nvSpPr>
          <p:cNvPr id="3" name="Rectangle 2"/>
          <p:cNvSpPr/>
          <p:nvPr/>
        </p:nvSpPr>
        <p:spPr>
          <a:xfrm>
            <a:off x="478681" y="599292"/>
            <a:ext cx="8709436" cy="584775"/>
          </a:xfrm>
          <a:prstGeom prst="rect">
            <a:avLst/>
          </a:prstGeom>
        </p:spPr>
        <p:txBody>
          <a:bodyPr wrap="none">
            <a:spAutoFit/>
          </a:bodyPr>
          <a:lstStyle/>
          <a:p>
            <a:r>
              <a:rPr lang="vi-VN" sz="3200" b="0" i="0" dirty="0" smtClean="0">
                <a:solidFill>
                  <a:srgbClr val="000000"/>
                </a:solidFill>
                <a:effectLst/>
                <a:latin typeface="+mj-lt"/>
              </a:rPr>
              <a:t>Quan sát tranh và nêu cách xử lí bất hòa với bạn bè.</a:t>
            </a:r>
            <a:endParaRPr lang="vi-VN" sz="3200" dirty="0">
              <a:latin typeface="+mj-lt"/>
            </a:endParaRPr>
          </a:p>
        </p:txBody>
      </p:sp>
      <p:pic>
        <p:nvPicPr>
          <p:cNvPr id="6146" name="Picture 2" descr="Đạo đức lớp 3 trang 49, 50, 51, 52, 53 Khám ph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681" y="1337957"/>
            <a:ext cx="6057900" cy="4647207"/>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Đạo đức lớp 3 trang 49, 50, 51, 52, 53 Khám phá"/>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6581" y="1337957"/>
            <a:ext cx="5350619" cy="464720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8681" y="6139054"/>
            <a:ext cx="8810425" cy="584775"/>
          </a:xfrm>
          <a:prstGeom prst="rect">
            <a:avLst/>
          </a:prstGeom>
        </p:spPr>
        <p:txBody>
          <a:bodyPr wrap="none">
            <a:spAutoFit/>
          </a:bodyPr>
          <a:lstStyle/>
          <a:p>
            <a:r>
              <a:rPr lang="vi-VN" sz="3200" b="0" i="0" dirty="0" smtClean="0">
                <a:solidFill>
                  <a:srgbClr val="000000"/>
                </a:solidFill>
                <a:effectLst/>
                <a:latin typeface="+mj-lt"/>
              </a:rPr>
              <a:t>-Em còn cách xử lí nào khác khi bất hòa với bạn bè?</a:t>
            </a:r>
            <a:endParaRPr lang="vi-VN" sz="3200" dirty="0">
              <a:latin typeface="+mj-lt"/>
            </a:endParaRPr>
          </a:p>
        </p:txBody>
      </p:sp>
    </p:spTree>
    <p:extLst>
      <p:ext uri="{BB962C8B-B14F-4D97-AF65-F5344CB8AC3E}">
        <p14:creationId xmlns:p14="http://schemas.microsoft.com/office/powerpoint/2010/main" val="332094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nodeType="withEffect">
                                  <p:stCondLst>
                                    <p:cond delay="0"/>
                                  </p:stCondLst>
                                  <p:childTnLst>
                                    <p:set>
                                      <p:cBhvr>
                                        <p:cTn id="9" dur="1" fill="hold">
                                          <p:stCondLst>
                                            <p:cond delay="0"/>
                                          </p:stCondLst>
                                        </p:cTn>
                                        <p:tgtEl>
                                          <p:spTgt spid="6146"/>
                                        </p:tgtEl>
                                        <p:attrNameLst>
                                          <p:attrName>style.visibility</p:attrName>
                                        </p:attrNameLst>
                                      </p:cBhvr>
                                      <p:to>
                                        <p:strVal val="visible"/>
                                      </p:to>
                                    </p:set>
                                    <p:animEffect transition="in" filter="circle(in)">
                                      <p:cBhvr>
                                        <p:cTn id="10" dur="2000"/>
                                        <p:tgtEl>
                                          <p:spTgt spid="6146"/>
                                        </p:tgtEl>
                                      </p:cBhvr>
                                    </p:animEffect>
                                  </p:childTnLst>
                                </p:cTn>
                              </p:par>
                              <p:par>
                                <p:cTn id="11" presetID="6" presetClass="entr" presetSubtype="16" fill="hold" nodeType="withEffect">
                                  <p:stCondLst>
                                    <p:cond delay="0"/>
                                  </p:stCondLst>
                                  <p:childTnLst>
                                    <p:set>
                                      <p:cBhvr>
                                        <p:cTn id="12" dur="1" fill="hold">
                                          <p:stCondLst>
                                            <p:cond delay="0"/>
                                          </p:stCondLst>
                                        </p:cTn>
                                        <p:tgtEl>
                                          <p:spTgt spid="6148"/>
                                        </p:tgtEl>
                                        <p:attrNameLst>
                                          <p:attrName>style.visibility</p:attrName>
                                        </p:attrNameLst>
                                      </p:cBhvr>
                                      <p:to>
                                        <p:strVal val="visible"/>
                                      </p:to>
                                    </p:set>
                                    <p:animEffect transition="in" filter="circle(in)">
                                      <p:cBhvr>
                                        <p:cTn id="13" dur="2000"/>
                                        <p:tgtEl>
                                          <p:spTgt spid="6148"/>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944" y="241568"/>
            <a:ext cx="11710757" cy="4031873"/>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Trong tranh, các bạn đã xử lí bất hòa bằng cách:</a:t>
            </a:r>
          </a:p>
          <a:p>
            <a:pPr algn="just"/>
            <a:r>
              <a:rPr lang="vi-VN" sz="3200" b="0" i="0" dirty="0" smtClean="0">
                <a:solidFill>
                  <a:srgbClr val="000000"/>
                </a:solidFill>
                <a:effectLst/>
                <a:latin typeface="+mj-lt"/>
              </a:rPr>
              <a:t>+ Bình tĩnh khi có bất hòa với bạn.</a:t>
            </a:r>
          </a:p>
          <a:p>
            <a:pPr algn="just"/>
            <a:r>
              <a:rPr lang="vi-VN" sz="3200" b="0" i="0" dirty="0" smtClean="0">
                <a:solidFill>
                  <a:srgbClr val="000000"/>
                </a:solidFill>
                <a:effectLst/>
                <a:latin typeface="+mj-lt"/>
              </a:rPr>
              <a:t>+ Tìm hiểu nguyên nhân gây bất hòa.</a:t>
            </a:r>
          </a:p>
          <a:p>
            <a:pPr algn="just"/>
            <a:r>
              <a:rPr lang="vi-VN" sz="3200" b="0" i="0" dirty="0" smtClean="0">
                <a:solidFill>
                  <a:srgbClr val="000000"/>
                </a:solidFill>
                <a:effectLst/>
                <a:latin typeface="+mj-lt"/>
              </a:rPr>
              <a:t>+ Nói chuyện với bạn, bình tĩnh lắng nghe, không cắt lời, không chen ngang.</a:t>
            </a:r>
          </a:p>
          <a:p>
            <a:pPr algn="just"/>
            <a:r>
              <a:rPr lang="vi-VN" sz="3200" b="0" i="0" dirty="0" smtClean="0">
                <a:solidFill>
                  <a:srgbClr val="000000"/>
                </a:solidFill>
                <a:effectLst/>
                <a:latin typeface="+mj-lt"/>
              </a:rPr>
              <a:t>+ Nếu mình có lỗi, cần thành thật xin lỗi.</a:t>
            </a:r>
          </a:p>
          <a:p>
            <a:pPr algn="just"/>
            <a:r>
              <a:rPr lang="vi-VN" sz="3200" b="0" i="0" dirty="0" smtClean="0">
                <a:solidFill>
                  <a:srgbClr val="000000"/>
                </a:solidFill>
                <a:effectLst/>
                <a:latin typeface="+mj-lt"/>
              </a:rPr>
              <a:t>+ Bắt tay và vui vẻ làm hòa.</a:t>
            </a:r>
            <a:endParaRPr lang="vi-VN" sz="3200" b="0" i="0" dirty="0">
              <a:solidFill>
                <a:srgbClr val="000000"/>
              </a:solidFill>
              <a:effectLst/>
              <a:latin typeface="+mj-lt"/>
            </a:endParaRPr>
          </a:p>
        </p:txBody>
      </p:sp>
      <p:sp>
        <p:nvSpPr>
          <p:cNvPr id="3" name="Rectangle 2"/>
          <p:cNvSpPr/>
          <p:nvPr/>
        </p:nvSpPr>
        <p:spPr>
          <a:xfrm>
            <a:off x="242944" y="4273441"/>
            <a:ext cx="11710757" cy="2062103"/>
          </a:xfrm>
          <a:prstGeom prst="rect">
            <a:avLst/>
          </a:prstGeom>
        </p:spPr>
        <p:txBody>
          <a:bodyPr wrap="square">
            <a:spAutoFit/>
          </a:bodyPr>
          <a:lstStyle/>
          <a:p>
            <a:pPr algn="just"/>
            <a:r>
              <a:rPr lang="vi-VN" sz="3200" b="0" i="0" dirty="0" smtClean="0">
                <a:solidFill>
                  <a:srgbClr val="000000"/>
                </a:solidFill>
                <a:effectLst/>
                <a:latin typeface="+mj-lt"/>
              </a:rPr>
              <a:t>- Cách xử lí khác khi bất hòa với bạn bè:</a:t>
            </a:r>
          </a:p>
          <a:p>
            <a:pPr algn="just"/>
            <a:r>
              <a:rPr lang="vi-VN" sz="3200" b="0" i="0" dirty="0" smtClean="0">
                <a:solidFill>
                  <a:srgbClr val="000000"/>
                </a:solidFill>
                <a:effectLst/>
                <a:latin typeface="+mj-lt"/>
              </a:rPr>
              <a:t>+ Nhờ giúp đỡ của bạn bè để hòa giải mâu thuẫn.</a:t>
            </a:r>
          </a:p>
          <a:p>
            <a:pPr algn="just"/>
            <a:r>
              <a:rPr lang="vi-VN" sz="3200" b="0" i="0" dirty="0" smtClean="0">
                <a:solidFill>
                  <a:srgbClr val="000000"/>
                </a:solidFill>
                <a:effectLst/>
                <a:latin typeface="+mj-lt"/>
              </a:rPr>
              <a:t>+ Nhờ sự trợ giúp của thầy cô để giải quyết bất hòa.</a:t>
            </a:r>
          </a:p>
          <a:p>
            <a:pPr algn="just"/>
            <a:r>
              <a:rPr lang="vi-VN" sz="3200" b="0" i="0" dirty="0" smtClean="0">
                <a:solidFill>
                  <a:srgbClr val="000000"/>
                </a:solidFill>
                <a:effectLst/>
                <a:latin typeface="+mj-lt"/>
              </a:rPr>
              <a:t>+ Mua đền đồ khi mình làm hỏng đồ của bạn.</a:t>
            </a:r>
            <a:endParaRPr lang="vi-VN" sz="3200" b="0" i="0" dirty="0">
              <a:solidFill>
                <a:srgbClr val="000000"/>
              </a:solidFill>
              <a:effectLst/>
              <a:latin typeface="+mj-lt"/>
            </a:endParaRPr>
          </a:p>
        </p:txBody>
      </p:sp>
    </p:spTree>
    <p:extLst>
      <p:ext uri="{BB962C8B-B14F-4D97-AF65-F5344CB8AC3E}">
        <p14:creationId xmlns:p14="http://schemas.microsoft.com/office/powerpoint/2010/main" val="2790775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3225" y="0"/>
            <a:ext cx="5158785" cy="584775"/>
          </a:xfrm>
          <a:prstGeom prst="rect">
            <a:avLst/>
          </a:prstGeom>
        </p:spPr>
        <p:txBody>
          <a:bodyPr wrap="none">
            <a:spAutoFit/>
          </a:bodyPr>
          <a:lstStyle/>
          <a:p>
            <a:r>
              <a:rPr lang="vi-VN" sz="3200" b="1" i="0" dirty="0" smtClean="0">
                <a:solidFill>
                  <a:srgbClr val="008000"/>
                </a:solidFill>
                <a:effectLst/>
                <a:latin typeface="+mj-lt"/>
              </a:rPr>
              <a:t>4. </a:t>
            </a:r>
            <a:r>
              <a:rPr lang="vi-VN" sz="3200" b="1" i="0" dirty="0" smtClean="0">
                <a:solidFill>
                  <a:srgbClr val="000000"/>
                </a:solidFill>
                <a:effectLst/>
                <a:latin typeface="+mj-lt"/>
              </a:rPr>
              <a:t>Giúp bạn bè xử lí bất hòa.</a:t>
            </a:r>
            <a:endParaRPr lang="vi-VN" sz="3200" b="1" dirty="0">
              <a:latin typeface="+mj-lt"/>
            </a:endParaRPr>
          </a:p>
        </p:txBody>
      </p:sp>
      <p:sp>
        <p:nvSpPr>
          <p:cNvPr id="3" name="Rectangle 2"/>
          <p:cNvSpPr/>
          <p:nvPr/>
        </p:nvSpPr>
        <p:spPr>
          <a:xfrm>
            <a:off x="333225" y="584775"/>
            <a:ext cx="6375463" cy="584775"/>
          </a:xfrm>
          <a:prstGeom prst="rect">
            <a:avLst/>
          </a:prstGeom>
        </p:spPr>
        <p:txBody>
          <a:bodyPr wrap="none">
            <a:spAutoFit/>
          </a:bodyPr>
          <a:lstStyle/>
          <a:p>
            <a:r>
              <a:rPr lang="vi-VN" sz="3200" b="0" i="0" dirty="0" smtClean="0">
                <a:solidFill>
                  <a:srgbClr val="000000"/>
                </a:solidFill>
                <a:effectLst/>
                <a:latin typeface="+mj-lt"/>
              </a:rPr>
              <a:t>Đọc tình huống sau và trả lời câu hỏi:</a:t>
            </a:r>
            <a:endParaRPr lang="vi-VN" sz="3200" dirty="0">
              <a:latin typeface="+mj-lt"/>
            </a:endParaRPr>
          </a:p>
        </p:txBody>
      </p:sp>
      <p:pic>
        <p:nvPicPr>
          <p:cNvPr id="7170" name="Picture 2" descr="Đạo đức lớp 3 trang 49, 50, 51, 52, 53 Khám ph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998" y="1142139"/>
            <a:ext cx="5915025" cy="493544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81998" y="6077589"/>
            <a:ext cx="7049302" cy="584775"/>
          </a:xfrm>
          <a:prstGeom prst="rect">
            <a:avLst/>
          </a:prstGeom>
        </p:spPr>
        <p:txBody>
          <a:bodyPr wrap="none">
            <a:spAutoFit/>
          </a:bodyPr>
          <a:lstStyle/>
          <a:p>
            <a:r>
              <a:rPr lang="vi-VN" sz="3200" b="0" i="0" dirty="0" smtClean="0">
                <a:solidFill>
                  <a:srgbClr val="000000"/>
                </a:solidFill>
                <a:effectLst/>
                <a:latin typeface="+mj-lt"/>
              </a:rPr>
              <a:t>Khi thấy hai bạn bất hòa, Tuấn đã làm gì?</a:t>
            </a:r>
            <a:endParaRPr lang="vi-VN" sz="3200" dirty="0">
              <a:latin typeface="+mj-lt"/>
            </a:endParaRPr>
          </a:p>
        </p:txBody>
      </p:sp>
      <p:sp>
        <p:nvSpPr>
          <p:cNvPr id="5" name="Rectangle 4"/>
          <p:cNvSpPr/>
          <p:nvPr/>
        </p:nvSpPr>
        <p:spPr>
          <a:xfrm>
            <a:off x="6708688" y="1170373"/>
            <a:ext cx="5278265" cy="3046988"/>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Khi thấy hai bạn bất hòa, Tuấn đã lắng nghe và giúp các bạn nhận rõ đúng, sai. Từ đó, hai bạn đã dần nhận ra và nói lời xin lỗi với nhau.</a:t>
            </a:r>
            <a:endParaRPr lang="vi-VN" sz="3200" b="0" i="0" dirty="0">
              <a:solidFill>
                <a:srgbClr val="000000"/>
              </a:solidFill>
              <a:effectLst/>
              <a:latin typeface="+mj-lt"/>
            </a:endParaRPr>
          </a:p>
        </p:txBody>
      </p:sp>
    </p:spTree>
    <p:extLst>
      <p:ext uri="{BB962C8B-B14F-4D97-AF65-F5344CB8AC3E}">
        <p14:creationId xmlns:p14="http://schemas.microsoft.com/office/powerpoint/2010/main" val="234262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7170"/>
                                        </p:tgtEl>
                                        <p:attrNameLst>
                                          <p:attrName>style.visibility</p:attrName>
                                        </p:attrNameLst>
                                      </p:cBhvr>
                                      <p:to>
                                        <p:strVal val="visible"/>
                                      </p:to>
                                    </p:set>
                                    <p:animEffect transition="in" filter="wipe(down)">
                                      <p:cBhvr>
                                        <p:cTn id="10" dur="500"/>
                                        <p:tgtEl>
                                          <p:spTgt spid="717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346" y="743131"/>
            <a:ext cx="5809604" cy="584775"/>
          </a:xfrm>
          <a:prstGeom prst="rect">
            <a:avLst/>
          </a:prstGeom>
        </p:spPr>
        <p:txBody>
          <a:bodyPr wrap="none">
            <a:spAutoFit/>
          </a:bodyPr>
          <a:lstStyle/>
          <a:p>
            <a:r>
              <a:rPr lang="vi-VN" sz="3200" b="1" i="0" dirty="0" smtClean="0">
                <a:solidFill>
                  <a:srgbClr val="008000"/>
                </a:solidFill>
                <a:effectLst/>
                <a:latin typeface="+mj-lt"/>
              </a:rPr>
              <a:t>1. </a:t>
            </a:r>
            <a:r>
              <a:rPr lang="vi-VN" sz="3200" b="1" i="0" dirty="0" smtClean="0">
                <a:solidFill>
                  <a:srgbClr val="000000"/>
                </a:solidFill>
                <a:effectLst/>
                <a:latin typeface="+mj-lt"/>
              </a:rPr>
              <a:t>Nhận xét các ý kiến dưới đây:</a:t>
            </a:r>
            <a:endParaRPr lang="vi-VN" sz="3200" b="1" dirty="0">
              <a:latin typeface="+mj-lt"/>
            </a:endParaRPr>
          </a:p>
        </p:txBody>
      </p:sp>
      <p:pic>
        <p:nvPicPr>
          <p:cNvPr id="8194" name="Picture 2" descr="Đạo đức lớp 3 trang 54, 55, 56 Luyện tậ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346" y="1330790"/>
            <a:ext cx="6238875" cy="552758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604221" y="745638"/>
            <a:ext cx="5110365" cy="5016758"/>
          </a:xfrm>
          <a:prstGeom prst="rect">
            <a:avLst/>
          </a:prstGeom>
        </p:spPr>
        <p:txBody>
          <a:bodyPr wrap="square">
            <a:spAutoFit/>
          </a:bodyPr>
          <a:lstStyle/>
          <a:p>
            <a:pPr algn="just"/>
            <a:r>
              <a:rPr lang="vi-VN" sz="3200" b="1" i="0" dirty="0" smtClean="0">
                <a:solidFill>
                  <a:srgbClr val="008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Việc xử lí tốt bất hoà với bạn sẽ sẽ giúp chúng ta:</a:t>
            </a:r>
          </a:p>
          <a:p>
            <a:pPr algn="just"/>
            <a:r>
              <a:rPr lang="vi-VN" sz="3200" b="0" i="0" dirty="0" smtClean="0">
                <a:solidFill>
                  <a:srgbClr val="000000"/>
                </a:solidFill>
                <a:effectLst/>
                <a:latin typeface="+mj-lt"/>
              </a:rPr>
              <a:t>+ Rèn luyện khả năng lắng nghe, hiều người khác. </a:t>
            </a:r>
          </a:p>
          <a:p>
            <a:pPr algn="just"/>
            <a:r>
              <a:rPr lang="vi-VN" sz="3200" b="0" i="0" dirty="0" smtClean="0">
                <a:solidFill>
                  <a:srgbClr val="000000"/>
                </a:solidFill>
                <a:effectLst/>
                <a:latin typeface="+mj-lt"/>
              </a:rPr>
              <a:t>+ Thoải mái tinh thần. </a:t>
            </a:r>
          </a:p>
          <a:p>
            <a:pPr algn="just"/>
            <a:r>
              <a:rPr lang="vi-VN" sz="3200" b="0" i="0" dirty="0" smtClean="0">
                <a:solidFill>
                  <a:srgbClr val="000000"/>
                </a:solidFill>
                <a:effectLst/>
                <a:latin typeface="+mj-lt"/>
              </a:rPr>
              <a:t>+ Được bạn bè yêu quý, tôn trọng. </a:t>
            </a:r>
          </a:p>
          <a:p>
            <a:pPr algn="just"/>
            <a:r>
              <a:rPr lang="vi-VN" sz="3200" b="0" i="0" dirty="0" smtClean="0">
                <a:solidFill>
                  <a:srgbClr val="000000"/>
                </a:solidFill>
                <a:effectLst/>
                <a:latin typeface="+mj-lt"/>
              </a:rPr>
              <a:t>+ Thân thiện, đoàn kết, xây dựng được tình bạn đẹp.</a:t>
            </a:r>
            <a:endParaRPr lang="vi-VN" sz="3200" b="0" i="0" dirty="0">
              <a:solidFill>
                <a:srgbClr val="000000"/>
              </a:solidFill>
              <a:effectLst/>
              <a:latin typeface="+mj-lt"/>
            </a:endParaRPr>
          </a:p>
        </p:txBody>
      </p:sp>
      <p:sp>
        <p:nvSpPr>
          <p:cNvPr id="4" name="Rectangle 3"/>
          <p:cNvSpPr/>
          <p:nvPr/>
        </p:nvSpPr>
        <p:spPr>
          <a:xfrm>
            <a:off x="5389832" y="0"/>
            <a:ext cx="1973617" cy="584775"/>
          </a:xfrm>
          <a:prstGeom prst="rect">
            <a:avLst/>
          </a:prstGeom>
        </p:spPr>
        <p:txBody>
          <a:bodyPr wrap="none">
            <a:spAutoFit/>
          </a:bodyPr>
          <a:lstStyle/>
          <a:p>
            <a:r>
              <a:rPr lang="vi-VN" sz="3200" b="1" i="0" dirty="0" smtClean="0">
                <a:solidFill>
                  <a:srgbClr val="222222"/>
                </a:solidFill>
                <a:effectLst/>
                <a:latin typeface="+mj-lt"/>
              </a:rPr>
              <a:t>Luyện tập</a:t>
            </a:r>
            <a:endParaRPr lang="vi-VN" sz="3200" b="1" i="0" dirty="0">
              <a:solidFill>
                <a:srgbClr val="222222"/>
              </a:solidFill>
              <a:effectLst/>
              <a:latin typeface="+mj-lt"/>
            </a:endParaRPr>
          </a:p>
        </p:txBody>
      </p:sp>
    </p:spTree>
    <p:extLst>
      <p:ext uri="{BB962C8B-B14F-4D97-AF65-F5344CB8AC3E}">
        <p14:creationId xmlns:p14="http://schemas.microsoft.com/office/powerpoint/2010/main" val="2737769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4"/>
                                        </p:tgtEl>
                                        <p:attrNameLst>
                                          <p:attrName>style.visibility</p:attrName>
                                        </p:attrNameLst>
                                      </p:cBhvr>
                                      <p:to>
                                        <p:strVal val="visible"/>
                                      </p:to>
                                    </p:set>
                                    <p:animEffect transition="in" filter="fade">
                                      <p:cBhvr>
                                        <p:cTn id="12" dur="1000"/>
                                        <p:tgtEl>
                                          <p:spTgt spid="8194"/>
                                        </p:tgtEl>
                                      </p:cBhvr>
                                    </p:animEffect>
                                    <p:anim calcmode="lin" valueType="num">
                                      <p:cBhvr>
                                        <p:cTn id="13" dur="1000" fill="hold"/>
                                        <p:tgtEl>
                                          <p:spTgt spid="8194"/>
                                        </p:tgtEl>
                                        <p:attrNameLst>
                                          <p:attrName>ppt_x</p:attrName>
                                        </p:attrNameLst>
                                      </p:cBhvr>
                                      <p:tavLst>
                                        <p:tav tm="0">
                                          <p:val>
                                            <p:strVal val="#ppt_x"/>
                                          </p:val>
                                        </p:tav>
                                        <p:tav tm="100000">
                                          <p:val>
                                            <p:strVal val="#ppt_x"/>
                                          </p:val>
                                        </p:tav>
                                      </p:tavLst>
                                    </p:anim>
                                    <p:anim calcmode="lin" valueType="num">
                                      <p:cBhvr>
                                        <p:cTn id="14" dur="1000" fill="hold"/>
                                        <p:tgtEl>
                                          <p:spTgt spid="819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1157</Words>
  <Application>Microsoft Office PowerPoint</Application>
  <PresentationFormat>Widescreen</PresentationFormat>
  <Paragraphs>80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15</cp:revision>
  <dcterms:created xsi:type="dcterms:W3CDTF">2024-03-25T00:44:04Z</dcterms:created>
  <dcterms:modified xsi:type="dcterms:W3CDTF">2024-03-25T01:15:44Z</dcterms:modified>
</cp:coreProperties>
</file>